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8" r:id="rId10"/>
    <p:sldId id="289" r:id="rId11"/>
    <p:sldId id="268" r:id="rId12"/>
    <p:sldId id="269" r:id="rId13"/>
    <p:sldId id="296" r:id="rId14"/>
    <p:sldId id="297" r:id="rId15"/>
    <p:sldId id="290" r:id="rId16"/>
    <p:sldId id="291" r:id="rId17"/>
    <p:sldId id="292" r:id="rId18"/>
    <p:sldId id="293" r:id="rId19"/>
    <p:sldId id="294" r:id="rId20"/>
    <p:sldId id="29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8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Purk" initials="SP" lastIdx="11" clrIdx="0">
    <p:extLst>
      <p:ext uri="{19B8F6BF-5375-455C-9EA6-DF929625EA0E}">
        <p15:presenceInfo xmlns:p15="http://schemas.microsoft.com/office/powerpoint/2012/main" userId="S-1-5-21-1933774830-3509286480-953218692-1541" providerId="AD"/>
      </p:ext>
    </p:extLst>
  </p:cmAuthor>
  <p:cmAuthor id="2" name="Lukas Jülich" initials="LJ" lastIdx="6" clrIdx="1">
    <p:extLst>
      <p:ext uri="{19B8F6BF-5375-455C-9EA6-DF929625EA0E}">
        <p15:presenceInfo xmlns:p15="http://schemas.microsoft.com/office/powerpoint/2012/main" userId="S-1-5-21-1933774830-3509286480-953218692-15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8ECBB-E735-4851-9712-EA0C7D716E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DFA4F01-0988-4C28-A9D5-CAF5D6561D07}">
      <dgm:prSet phldrT="[Text]"/>
      <dgm:spPr/>
      <dgm:t>
        <a:bodyPr/>
        <a:lstStyle/>
        <a:p>
          <a:r>
            <a:rPr lang="en-US" dirty="0" err="1" smtClean="0"/>
            <a:t>Qualittätsinfosatz</a:t>
          </a:r>
          <a:endParaRPr lang="en-US" dirty="0"/>
        </a:p>
      </dgm:t>
    </dgm:pt>
    <dgm:pt modelId="{76BC3A10-3A97-4104-98D6-B218FF7A2652}" type="parTrans" cxnId="{82CBB8A8-FC0A-4AC5-AB1D-9D0B637334BF}">
      <dgm:prSet/>
      <dgm:spPr/>
      <dgm:t>
        <a:bodyPr/>
        <a:lstStyle/>
        <a:p>
          <a:endParaRPr lang="en-US"/>
        </a:p>
      </dgm:t>
    </dgm:pt>
    <dgm:pt modelId="{58735065-1290-4C81-B796-F0CD309F5583}" type="sibTrans" cxnId="{82CBB8A8-FC0A-4AC5-AB1D-9D0B637334BF}">
      <dgm:prSet/>
      <dgm:spPr/>
      <dgm:t>
        <a:bodyPr/>
        <a:lstStyle/>
        <a:p>
          <a:endParaRPr lang="en-US"/>
        </a:p>
      </dgm:t>
    </dgm:pt>
    <dgm:pt modelId="{19101B42-27DA-4CE3-A408-4D4F552D710D}">
      <dgm:prSet phldrT="[Text]"/>
      <dgm:spPr/>
      <dgm:t>
        <a:bodyPr/>
        <a:lstStyle/>
        <a:p>
          <a:r>
            <a:rPr lang="en-US" dirty="0" err="1" smtClean="0"/>
            <a:t>Prüflos</a:t>
          </a:r>
          <a:endParaRPr lang="en-US" dirty="0"/>
        </a:p>
      </dgm:t>
    </dgm:pt>
    <dgm:pt modelId="{75597CD6-9B33-4836-BD41-F3B65402C756}" type="parTrans" cxnId="{399EC880-0B58-4495-9560-143A3843EE2A}">
      <dgm:prSet/>
      <dgm:spPr/>
      <dgm:t>
        <a:bodyPr/>
        <a:lstStyle/>
        <a:p>
          <a:endParaRPr lang="en-US"/>
        </a:p>
      </dgm:t>
    </dgm:pt>
    <dgm:pt modelId="{55561358-F1CF-4DCB-A791-AA31F256E2EC}" type="sibTrans" cxnId="{399EC880-0B58-4495-9560-143A3843EE2A}">
      <dgm:prSet/>
      <dgm:spPr/>
      <dgm:t>
        <a:bodyPr/>
        <a:lstStyle/>
        <a:p>
          <a:endParaRPr lang="en-US"/>
        </a:p>
      </dgm:t>
    </dgm:pt>
    <dgm:pt modelId="{375FD6BC-FA1E-4F21-97EC-D952F5988A24}">
      <dgm:prSet/>
      <dgm:spPr/>
      <dgm:t>
        <a:bodyPr/>
        <a:lstStyle/>
        <a:p>
          <a:r>
            <a:rPr lang="en-US" dirty="0" err="1" smtClean="0"/>
            <a:t>Prüfplan</a:t>
          </a:r>
          <a:endParaRPr lang="en-US" dirty="0"/>
        </a:p>
      </dgm:t>
    </dgm:pt>
    <dgm:pt modelId="{E286D294-A709-49CB-A529-4B070277C86C}" type="parTrans" cxnId="{749FB153-F16A-4B5D-A06F-8CAC9B03EE2D}">
      <dgm:prSet/>
      <dgm:spPr/>
      <dgm:t>
        <a:bodyPr/>
        <a:lstStyle/>
        <a:p>
          <a:endParaRPr lang="en-US"/>
        </a:p>
      </dgm:t>
    </dgm:pt>
    <dgm:pt modelId="{2090EC44-6A67-4533-B076-80C89931F2EB}" type="sibTrans" cxnId="{749FB153-F16A-4B5D-A06F-8CAC9B03EE2D}">
      <dgm:prSet/>
      <dgm:spPr/>
      <dgm:t>
        <a:bodyPr/>
        <a:lstStyle/>
        <a:p>
          <a:endParaRPr lang="en-US"/>
        </a:p>
      </dgm:t>
    </dgm:pt>
    <dgm:pt modelId="{AF29A505-7CA9-4638-988F-2B2DF120F74B}">
      <dgm:prSet/>
      <dgm:spPr/>
      <dgm:t>
        <a:bodyPr/>
        <a:lstStyle/>
        <a:p>
          <a:r>
            <a:rPr lang="en-US" dirty="0" err="1" smtClean="0"/>
            <a:t>Prüfdurchführung</a:t>
          </a:r>
          <a:endParaRPr lang="en-US" dirty="0"/>
        </a:p>
      </dgm:t>
    </dgm:pt>
    <dgm:pt modelId="{143A8137-8D33-4CB9-9B53-353E84C78903}" type="parTrans" cxnId="{9A79DE24-B7D2-43B5-8D5E-3C1EF61BC833}">
      <dgm:prSet/>
      <dgm:spPr/>
      <dgm:t>
        <a:bodyPr/>
        <a:lstStyle/>
        <a:p>
          <a:endParaRPr lang="en-US"/>
        </a:p>
      </dgm:t>
    </dgm:pt>
    <dgm:pt modelId="{1C47027C-E117-448D-8A03-424CAB466C43}" type="sibTrans" cxnId="{9A79DE24-B7D2-43B5-8D5E-3C1EF61BC833}">
      <dgm:prSet/>
      <dgm:spPr/>
      <dgm:t>
        <a:bodyPr/>
        <a:lstStyle/>
        <a:p>
          <a:endParaRPr lang="en-US"/>
        </a:p>
      </dgm:t>
    </dgm:pt>
    <dgm:pt modelId="{30484CAC-DEBA-4747-9D6C-353C792361AF}">
      <dgm:prSet/>
      <dgm:spPr/>
      <dgm:t>
        <a:bodyPr/>
        <a:lstStyle/>
        <a:p>
          <a:r>
            <a:rPr lang="en-US" dirty="0" err="1" smtClean="0"/>
            <a:t>Nutzungsentscheidung</a:t>
          </a:r>
          <a:r>
            <a:rPr lang="en-US" dirty="0" smtClean="0"/>
            <a:t> </a:t>
          </a:r>
          <a:endParaRPr lang="en-US" dirty="0"/>
        </a:p>
      </dgm:t>
    </dgm:pt>
    <dgm:pt modelId="{F42A2B09-3654-4701-A65B-4339932E095D}" type="parTrans" cxnId="{B6B81522-4407-4077-8F21-9FE966C7EF52}">
      <dgm:prSet/>
      <dgm:spPr/>
      <dgm:t>
        <a:bodyPr/>
        <a:lstStyle/>
        <a:p>
          <a:endParaRPr lang="de-DE"/>
        </a:p>
      </dgm:t>
    </dgm:pt>
    <dgm:pt modelId="{067D70B1-768A-4DFE-8CD6-ACEC74A841E5}" type="sibTrans" cxnId="{B6B81522-4407-4077-8F21-9FE966C7EF52}">
      <dgm:prSet/>
      <dgm:spPr/>
      <dgm:t>
        <a:bodyPr/>
        <a:lstStyle/>
        <a:p>
          <a:endParaRPr lang="de-DE"/>
        </a:p>
      </dgm:t>
    </dgm:pt>
    <dgm:pt modelId="{0928B8AD-7B00-4F5A-A7BA-2C50A84F2F57}" type="pres">
      <dgm:prSet presAssocID="{9C48ECBB-E735-4851-9712-EA0C7D716E37}" presName="CompostProcess" presStyleCnt="0">
        <dgm:presLayoutVars>
          <dgm:dir/>
          <dgm:resizeHandles val="exact"/>
        </dgm:presLayoutVars>
      </dgm:prSet>
      <dgm:spPr/>
    </dgm:pt>
    <dgm:pt modelId="{3CE9359B-12B6-4248-B636-9E10BACB1191}" type="pres">
      <dgm:prSet presAssocID="{9C48ECBB-E735-4851-9712-EA0C7D716E37}" presName="arrow" presStyleLbl="bgShp" presStyleIdx="0" presStyleCnt="1"/>
      <dgm:spPr/>
    </dgm:pt>
    <dgm:pt modelId="{1D86444D-795F-4D17-893D-6C88A56E07A3}" type="pres">
      <dgm:prSet presAssocID="{9C48ECBB-E735-4851-9712-EA0C7D716E37}" presName="linearProcess" presStyleCnt="0"/>
      <dgm:spPr/>
    </dgm:pt>
    <dgm:pt modelId="{856FFBA0-2F4C-421B-BA57-FFFA26F57ADB}" type="pres">
      <dgm:prSet presAssocID="{5DFA4F01-0988-4C28-A9D5-CAF5D6561D0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393EB-F8C4-464D-B365-DCC36A885F4A}" type="pres">
      <dgm:prSet presAssocID="{58735065-1290-4C81-B796-F0CD309F5583}" presName="sibTrans" presStyleCnt="0"/>
      <dgm:spPr/>
    </dgm:pt>
    <dgm:pt modelId="{1E43DA89-6B45-4981-9D74-3BF34A850732}" type="pres">
      <dgm:prSet presAssocID="{375FD6BC-FA1E-4F21-97EC-D952F5988A2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6C944-2A42-4B26-ABD5-36F5D65BB56A}" type="pres">
      <dgm:prSet presAssocID="{2090EC44-6A67-4533-B076-80C89931F2EB}" presName="sibTrans" presStyleCnt="0"/>
      <dgm:spPr/>
    </dgm:pt>
    <dgm:pt modelId="{997329CE-79CC-4826-80E3-6B7259115F7C}" type="pres">
      <dgm:prSet presAssocID="{19101B42-27DA-4CE3-A408-4D4F552D710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99BFC-D11D-4613-942E-E22CA61A4E41}" type="pres">
      <dgm:prSet presAssocID="{55561358-F1CF-4DCB-A791-AA31F256E2EC}" presName="sibTrans" presStyleCnt="0"/>
      <dgm:spPr/>
    </dgm:pt>
    <dgm:pt modelId="{328EB667-6622-4414-ACC1-4EF0CD149AD2}" type="pres">
      <dgm:prSet presAssocID="{AF29A505-7CA9-4638-988F-2B2DF120F74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B633C-8BC8-4751-AAD4-87F213338068}" type="pres">
      <dgm:prSet presAssocID="{1C47027C-E117-448D-8A03-424CAB466C43}" presName="sibTrans" presStyleCnt="0"/>
      <dgm:spPr/>
    </dgm:pt>
    <dgm:pt modelId="{CFEE804C-F1EB-45BE-8FD0-004746E566E4}" type="pres">
      <dgm:prSet presAssocID="{30484CAC-DEBA-4747-9D6C-353C792361A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613516-E982-497E-8D91-6AE42814573B}" type="presOf" srcId="{AF29A505-7CA9-4638-988F-2B2DF120F74B}" destId="{328EB667-6622-4414-ACC1-4EF0CD149AD2}" srcOrd="0" destOrd="0" presId="urn:microsoft.com/office/officeart/2005/8/layout/hProcess9"/>
    <dgm:cxn modelId="{F8488BC9-01F0-4DDC-A3DE-802BAD7E7285}" type="presOf" srcId="{19101B42-27DA-4CE3-A408-4D4F552D710D}" destId="{997329CE-79CC-4826-80E3-6B7259115F7C}" srcOrd="0" destOrd="0" presId="urn:microsoft.com/office/officeart/2005/8/layout/hProcess9"/>
    <dgm:cxn modelId="{82CBB8A8-FC0A-4AC5-AB1D-9D0B637334BF}" srcId="{9C48ECBB-E735-4851-9712-EA0C7D716E37}" destId="{5DFA4F01-0988-4C28-A9D5-CAF5D6561D07}" srcOrd="0" destOrd="0" parTransId="{76BC3A10-3A97-4104-98D6-B218FF7A2652}" sibTransId="{58735065-1290-4C81-B796-F0CD309F5583}"/>
    <dgm:cxn modelId="{160EDA14-7A38-4533-92BF-E0A596E7F3AB}" type="presOf" srcId="{9C48ECBB-E735-4851-9712-EA0C7D716E37}" destId="{0928B8AD-7B00-4F5A-A7BA-2C50A84F2F57}" srcOrd="0" destOrd="0" presId="urn:microsoft.com/office/officeart/2005/8/layout/hProcess9"/>
    <dgm:cxn modelId="{3B5B5A03-E35E-432C-8E20-79852139271E}" type="presOf" srcId="{375FD6BC-FA1E-4F21-97EC-D952F5988A24}" destId="{1E43DA89-6B45-4981-9D74-3BF34A850732}" srcOrd="0" destOrd="0" presId="urn:microsoft.com/office/officeart/2005/8/layout/hProcess9"/>
    <dgm:cxn modelId="{9A79DE24-B7D2-43B5-8D5E-3C1EF61BC833}" srcId="{9C48ECBB-E735-4851-9712-EA0C7D716E37}" destId="{AF29A505-7CA9-4638-988F-2B2DF120F74B}" srcOrd="3" destOrd="0" parTransId="{143A8137-8D33-4CB9-9B53-353E84C78903}" sibTransId="{1C47027C-E117-448D-8A03-424CAB466C43}"/>
    <dgm:cxn modelId="{F2749B54-C540-486F-9D9D-950C875E2068}" type="presOf" srcId="{5DFA4F01-0988-4C28-A9D5-CAF5D6561D07}" destId="{856FFBA0-2F4C-421B-BA57-FFFA26F57ADB}" srcOrd="0" destOrd="0" presId="urn:microsoft.com/office/officeart/2005/8/layout/hProcess9"/>
    <dgm:cxn modelId="{399EC880-0B58-4495-9560-143A3843EE2A}" srcId="{9C48ECBB-E735-4851-9712-EA0C7D716E37}" destId="{19101B42-27DA-4CE3-A408-4D4F552D710D}" srcOrd="2" destOrd="0" parTransId="{75597CD6-9B33-4836-BD41-F3B65402C756}" sibTransId="{55561358-F1CF-4DCB-A791-AA31F256E2EC}"/>
    <dgm:cxn modelId="{4A84B3B5-73C7-4D19-BA15-EFA975F89FE8}" type="presOf" srcId="{30484CAC-DEBA-4747-9D6C-353C792361AF}" destId="{CFEE804C-F1EB-45BE-8FD0-004746E566E4}" srcOrd="0" destOrd="0" presId="urn:microsoft.com/office/officeart/2005/8/layout/hProcess9"/>
    <dgm:cxn modelId="{B6B81522-4407-4077-8F21-9FE966C7EF52}" srcId="{9C48ECBB-E735-4851-9712-EA0C7D716E37}" destId="{30484CAC-DEBA-4747-9D6C-353C792361AF}" srcOrd="4" destOrd="0" parTransId="{F42A2B09-3654-4701-A65B-4339932E095D}" sibTransId="{067D70B1-768A-4DFE-8CD6-ACEC74A841E5}"/>
    <dgm:cxn modelId="{749FB153-F16A-4B5D-A06F-8CAC9B03EE2D}" srcId="{9C48ECBB-E735-4851-9712-EA0C7D716E37}" destId="{375FD6BC-FA1E-4F21-97EC-D952F5988A24}" srcOrd="1" destOrd="0" parTransId="{E286D294-A709-49CB-A529-4B070277C86C}" sibTransId="{2090EC44-6A67-4533-B076-80C89931F2EB}"/>
    <dgm:cxn modelId="{162DDE9A-52CE-4C3C-95C7-9BA14AFEDD28}" type="presParOf" srcId="{0928B8AD-7B00-4F5A-A7BA-2C50A84F2F57}" destId="{3CE9359B-12B6-4248-B636-9E10BACB1191}" srcOrd="0" destOrd="0" presId="urn:microsoft.com/office/officeart/2005/8/layout/hProcess9"/>
    <dgm:cxn modelId="{94C3BAA1-9FBF-4CB0-B6F3-33D7929CE5A1}" type="presParOf" srcId="{0928B8AD-7B00-4F5A-A7BA-2C50A84F2F57}" destId="{1D86444D-795F-4D17-893D-6C88A56E07A3}" srcOrd="1" destOrd="0" presId="urn:microsoft.com/office/officeart/2005/8/layout/hProcess9"/>
    <dgm:cxn modelId="{8E689527-815C-46F4-8AAC-B283D4BCEECF}" type="presParOf" srcId="{1D86444D-795F-4D17-893D-6C88A56E07A3}" destId="{856FFBA0-2F4C-421B-BA57-FFFA26F57ADB}" srcOrd="0" destOrd="0" presId="urn:microsoft.com/office/officeart/2005/8/layout/hProcess9"/>
    <dgm:cxn modelId="{C2EEE72E-5803-42ED-9CCB-B66F6D45A773}" type="presParOf" srcId="{1D86444D-795F-4D17-893D-6C88A56E07A3}" destId="{032393EB-F8C4-464D-B365-DCC36A885F4A}" srcOrd="1" destOrd="0" presId="urn:microsoft.com/office/officeart/2005/8/layout/hProcess9"/>
    <dgm:cxn modelId="{A7F1E242-3B73-41F1-974F-44980882D1BA}" type="presParOf" srcId="{1D86444D-795F-4D17-893D-6C88A56E07A3}" destId="{1E43DA89-6B45-4981-9D74-3BF34A850732}" srcOrd="2" destOrd="0" presId="urn:microsoft.com/office/officeart/2005/8/layout/hProcess9"/>
    <dgm:cxn modelId="{716BFDED-A004-442C-B847-61500B69F5E4}" type="presParOf" srcId="{1D86444D-795F-4D17-893D-6C88A56E07A3}" destId="{5B86C944-2A42-4B26-ABD5-36F5D65BB56A}" srcOrd="3" destOrd="0" presId="urn:microsoft.com/office/officeart/2005/8/layout/hProcess9"/>
    <dgm:cxn modelId="{2B0A2C58-DFC9-4C10-9CAD-EF3748DFC67B}" type="presParOf" srcId="{1D86444D-795F-4D17-893D-6C88A56E07A3}" destId="{997329CE-79CC-4826-80E3-6B7259115F7C}" srcOrd="4" destOrd="0" presId="urn:microsoft.com/office/officeart/2005/8/layout/hProcess9"/>
    <dgm:cxn modelId="{78BE931F-CFC1-4F69-96B7-9E35E73FEFD3}" type="presParOf" srcId="{1D86444D-795F-4D17-893D-6C88A56E07A3}" destId="{CCC99BFC-D11D-4613-942E-E22CA61A4E41}" srcOrd="5" destOrd="0" presId="urn:microsoft.com/office/officeart/2005/8/layout/hProcess9"/>
    <dgm:cxn modelId="{8AD1B9FC-1006-4C57-A60E-9F9E9593FB30}" type="presParOf" srcId="{1D86444D-795F-4D17-893D-6C88A56E07A3}" destId="{328EB667-6622-4414-ACC1-4EF0CD149AD2}" srcOrd="6" destOrd="0" presId="urn:microsoft.com/office/officeart/2005/8/layout/hProcess9"/>
    <dgm:cxn modelId="{954211A3-EF63-4967-BE0D-7945815297B2}" type="presParOf" srcId="{1D86444D-795F-4D17-893D-6C88A56E07A3}" destId="{95FB633C-8BC8-4751-AAD4-87F213338068}" srcOrd="7" destOrd="0" presId="urn:microsoft.com/office/officeart/2005/8/layout/hProcess9"/>
    <dgm:cxn modelId="{9C63C91E-8A39-4956-9AC6-66019AE7004B}" type="presParOf" srcId="{1D86444D-795F-4D17-893D-6C88A56E07A3}" destId="{CFEE804C-F1EB-45BE-8FD0-004746E566E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8ECBB-E735-4851-9712-EA0C7D716E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DFA4F01-0988-4C28-A9D5-CAF5D6561D07}">
      <dgm:prSet phldrT="[Text]"/>
      <dgm:spPr/>
      <dgm:t>
        <a:bodyPr/>
        <a:lstStyle/>
        <a:p>
          <a:r>
            <a:rPr lang="en-US" dirty="0" smtClean="0"/>
            <a:t>QM-</a:t>
          </a:r>
          <a:r>
            <a:rPr lang="en-US" dirty="0" err="1" smtClean="0"/>
            <a:t>Infosatz</a:t>
          </a:r>
          <a:endParaRPr lang="en-US" dirty="0"/>
        </a:p>
      </dgm:t>
    </dgm:pt>
    <dgm:pt modelId="{76BC3A10-3A97-4104-98D6-B218FF7A2652}" type="parTrans" cxnId="{82CBB8A8-FC0A-4AC5-AB1D-9D0B637334BF}">
      <dgm:prSet/>
      <dgm:spPr/>
      <dgm:t>
        <a:bodyPr/>
        <a:lstStyle/>
        <a:p>
          <a:endParaRPr lang="en-US"/>
        </a:p>
      </dgm:t>
    </dgm:pt>
    <dgm:pt modelId="{58735065-1290-4C81-B796-F0CD309F5583}" type="sibTrans" cxnId="{82CBB8A8-FC0A-4AC5-AB1D-9D0B637334BF}">
      <dgm:prSet/>
      <dgm:spPr/>
      <dgm:t>
        <a:bodyPr/>
        <a:lstStyle/>
        <a:p>
          <a:endParaRPr lang="en-US"/>
        </a:p>
      </dgm:t>
    </dgm:pt>
    <dgm:pt modelId="{7275610F-B2DA-4B5C-8CC4-05A368C77639}">
      <dgm:prSet phldrT="[Text]"/>
      <dgm:spPr/>
      <dgm:t>
        <a:bodyPr/>
        <a:lstStyle/>
        <a:p>
          <a:r>
            <a:rPr lang="en-US" dirty="0" err="1" smtClean="0"/>
            <a:t>Wareneingang</a:t>
          </a:r>
          <a:endParaRPr lang="en-US" dirty="0"/>
        </a:p>
      </dgm:t>
    </dgm:pt>
    <dgm:pt modelId="{DDC62B61-34F5-4A46-8FB3-5EDD619C0BD3}" type="parTrans" cxnId="{9663BEB8-6268-48E7-9FC9-1E97A9B6197B}">
      <dgm:prSet/>
      <dgm:spPr/>
      <dgm:t>
        <a:bodyPr/>
        <a:lstStyle/>
        <a:p>
          <a:endParaRPr lang="en-US"/>
        </a:p>
      </dgm:t>
    </dgm:pt>
    <dgm:pt modelId="{EC9FDC93-2927-43E5-814A-265AEFFE840E}" type="sibTrans" cxnId="{9663BEB8-6268-48E7-9FC9-1E97A9B6197B}">
      <dgm:prSet/>
      <dgm:spPr/>
      <dgm:t>
        <a:bodyPr/>
        <a:lstStyle/>
        <a:p>
          <a:endParaRPr lang="en-US"/>
        </a:p>
      </dgm:t>
    </dgm:pt>
    <dgm:pt modelId="{19101B42-27DA-4CE3-A408-4D4F552D710D}">
      <dgm:prSet phldrT="[Text]"/>
      <dgm:spPr/>
      <dgm:t>
        <a:bodyPr/>
        <a:lstStyle/>
        <a:p>
          <a:r>
            <a:rPr lang="en-US" dirty="0" err="1" smtClean="0"/>
            <a:t>Prüflos</a:t>
          </a:r>
          <a:endParaRPr lang="en-US" dirty="0"/>
        </a:p>
      </dgm:t>
    </dgm:pt>
    <dgm:pt modelId="{75597CD6-9B33-4836-BD41-F3B65402C756}" type="parTrans" cxnId="{399EC880-0B58-4495-9560-143A3843EE2A}">
      <dgm:prSet/>
      <dgm:spPr/>
      <dgm:t>
        <a:bodyPr/>
        <a:lstStyle/>
        <a:p>
          <a:endParaRPr lang="en-US"/>
        </a:p>
      </dgm:t>
    </dgm:pt>
    <dgm:pt modelId="{55561358-F1CF-4DCB-A791-AA31F256E2EC}" type="sibTrans" cxnId="{399EC880-0B58-4495-9560-143A3843EE2A}">
      <dgm:prSet/>
      <dgm:spPr/>
      <dgm:t>
        <a:bodyPr/>
        <a:lstStyle/>
        <a:p>
          <a:endParaRPr lang="en-US"/>
        </a:p>
      </dgm:t>
    </dgm:pt>
    <dgm:pt modelId="{260E87E8-806A-4736-AFDC-B253308D5D3F}">
      <dgm:prSet/>
      <dgm:spPr/>
      <dgm:t>
        <a:bodyPr/>
        <a:lstStyle/>
        <a:p>
          <a:r>
            <a:rPr lang="en-US" dirty="0" err="1" smtClean="0"/>
            <a:t>Bestellung</a:t>
          </a:r>
          <a:endParaRPr lang="en-US" dirty="0"/>
        </a:p>
      </dgm:t>
    </dgm:pt>
    <dgm:pt modelId="{BC5543EF-1965-4D3A-A9EF-10B63EE99248}" type="parTrans" cxnId="{D85DD16D-6D90-466A-95C7-EDF7F44FE39E}">
      <dgm:prSet/>
      <dgm:spPr/>
      <dgm:t>
        <a:bodyPr/>
        <a:lstStyle/>
        <a:p>
          <a:endParaRPr lang="en-US"/>
        </a:p>
      </dgm:t>
    </dgm:pt>
    <dgm:pt modelId="{4B4DD500-48CD-48BD-9620-2DDA641498B2}" type="sibTrans" cxnId="{D85DD16D-6D90-466A-95C7-EDF7F44FE39E}">
      <dgm:prSet/>
      <dgm:spPr/>
      <dgm:t>
        <a:bodyPr/>
        <a:lstStyle/>
        <a:p>
          <a:endParaRPr lang="en-US"/>
        </a:p>
      </dgm:t>
    </dgm:pt>
    <dgm:pt modelId="{375FD6BC-FA1E-4F21-97EC-D952F5988A24}">
      <dgm:prSet/>
      <dgm:spPr/>
      <dgm:t>
        <a:bodyPr/>
        <a:lstStyle/>
        <a:p>
          <a:r>
            <a:rPr lang="en-US" dirty="0" err="1" smtClean="0"/>
            <a:t>Prüfplan</a:t>
          </a:r>
          <a:endParaRPr lang="en-US" dirty="0"/>
        </a:p>
      </dgm:t>
    </dgm:pt>
    <dgm:pt modelId="{E286D294-A709-49CB-A529-4B070277C86C}" type="parTrans" cxnId="{749FB153-F16A-4B5D-A06F-8CAC9B03EE2D}">
      <dgm:prSet/>
      <dgm:spPr/>
      <dgm:t>
        <a:bodyPr/>
        <a:lstStyle/>
        <a:p>
          <a:endParaRPr lang="en-US"/>
        </a:p>
      </dgm:t>
    </dgm:pt>
    <dgm:pt modelId="{2090EC44-6A67-4533-B076-80C89931F2EB}" type="sibTrans" cxnId="{749FB153-F16A-4B5D-A06F-8CAC9B03EE2D}">
      <dgm:prSet/>
      <dgm:spPr/>
      <dgm:t>
        <a:bodyPr/>
        <a:lstStyle/>
        <a:p>
          <a:endParaRPr lang="en-US"/>
        </a:p>
      </dgm:t>
    </dgm:pt>
    <dgm:pt modelId="{AF29A505-7CA9-4638-988F-2B2DF120F74B}">
      <dgm:prSet/>
      <dgm:spPr/>
      <dgm:t>
        <a:bodyPr/>
        <a:lstStyle/>
        <a:p>
          <a:r>
            <a:rPr lang="en-US" dirty="0" err="1" smtClean="0"/>
            <a:t>Prüfung</a:t>
          </a:r>
          <a:r>
            <a:rPr lang="en-US" dirty="0" smtClean="0"/>
            <a:t> </a:t>
          </a:r>
          <a:r>
            <a:rPr lang="en-US" dirty="0" err="1" smtClean="0"/>
            <a:t>durchführen</a:t>
          </a:r>
          <a:endParaRPr lang="en-US" dirty="0"/>
        </a:p>
      </dgm:t>
    </dgm:pt>
    <dgm:pt modelId="{143A8137-8D33-4CB9-9B53-353E84C78903}" type="parTrans" cxnId="{9A79DE24-B7D2-43B5-8D5E-3C1EF61BC833}">
      <dgm:prSet/>
      <dgm:spPr/>
      <dgm:t>
        <a:bodyPr/>
        <a:lstStyle/>
        <a:p>
          <a:endParaRPr lang="en-US"/>
        </a:p>
      </dgm:t>
    </dgm:pt>
    <dgm:pt modelId="{1C47027C-E117-448D-8A03-424CAB466C43}" type="sibTrans" cxnId="{9A79DE24-B7D2-43B5-8D5E-3C1EF61BC833}">
      <dgm:prSet/>
      <dgm:spPr/>
      <dgm:t>
        <a:bodyPr/>
        <a:lstStyle/>
        <a:p>
          <a:endParaRPr lang="en-US"/>
        </a:p>
      </dgm:t>
    </dgm:pt>
    <dgm:pt modelId="{30484CAC-DEBA-4747-9D6C-353C792361AF}">
      <dgm:prSet/>
      <dgm:spPr/>
      <dgm:t>
        <a:bodyPr/>
        <a:lstStyle/>
        <a:p>
          <a:r>
            <a:rPr lang="en-US" dirty="0" err="1" smtClean="0"/>
            <a:t>Nutzungsentscheidung</a:t>
          </a:r>
          <a:endParaRPr lang="en-US" dirty="0"/>
        </a:p>
      </dgm:t>
    </dgm:pt>
    <dgm:pt modelId="{F42A2B09-3654-4701-A65B-4339932E095D}" type="parTrans" cxnId="{B6B81522-4407-4077-8F21-9FE966C7EF52}">
      <dgm:prSet/>
      <dgm:spPr/>
      <dgm:t>
        <a:bodyPr/>
        <a:lstStyle/>
        <a:p>
          <a:endParaRPr lang="en-US"/>
        </a:p>
      </dgm:t>
    </dgm:pt>
    <dgm:pt modelId="{067D70B1-768A-4DFE-8CD6-ACEC74A841E5}" type="sibTrans" cxnId="{B6B81522-4407-4077-8F21-9FE966C7EF52}">
      <dgm:prSet/>
      <dgm:spPr/>
      <dgm:t>
        <a:bodyPr/>
        <a:lstStyle/>
        <a:p>
          <a:endParaRPr lang="en-US"/>
        </a:p>
      </dgm:t>
    </dgm:pt>
    <dgm:pt modelId="{0928B8AD-7B00-4F5A-A7BA-2C50A84F2F57}" type="pres">
      <dgm:prSet presAssocID="{9C48ECBB-E735-4851-9712-EA0C7D716E37}" presName="CompostProcess" presStyleCnt="0">
        <dgm:presLayoutVars>
          <dgm:dir/>
          <dgm:resizeHandles val="exact"/>
        </dgm:presLayoutVars>
      </dgm:prSet>
      <dgm:spPr/>
    </dgm:pt>
    <dgm:pt modelId="{3CE9359B-12B6-4248-B636-9E10BACB1191}" type="pres">
      <dgm:prSet presAssocID="{9C48ECBB-E735-4851-9712-EA0C7D716E37}" presName="arrow" presStyleLbl="bgShp" presStyleIdx="0" presStyleCnt="1"/>
      <dgm:spPr/>
    </dgm:pt>
    <dgm:pt modelId="{1D86444D-795F-4D17-893D-6C88A56E07A3}" type="pres">
      <dgm:prSet presAssocID="{9C48ECBB-E735-4851-9712-EA0C7D716E37}" presName="linearProcess" presStyleCnt="0"/>
      <dgm:spPr/>
    </dgm:pt>
    <dgm:pt modelId="{856FFBA0-2F4C-421B-BA57-FFFA26F57ADB}" type="pres">
      <dgm:prSet presAssocID="{5DFA4F01-0988-4C28-A9D5-CAF5D6561D07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393EB-F8C4-464D-B365-DCC36A885F4A}" type="pres">
      <dgm:prSet presAssocID="{58735065-1290-4C81-B796-F0CD309F5583}" presName="sibTrans" presStyleCnt="0"/>
      <dgm:spPr/>
    </dgm:pt>
    <dgm:pt modelId="{1E43DA89-6B45-4981-9D74-3BF34A850732}" type="pres">
      <dgm:prSet presAssocID="{375FD6BC-FA1E-4F21-97EC-D952F5988A24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6C944-2A42-4B26-ABD5-36F5D65BB56A}" type="pres">
      <dgm:prSet presAssocID="{2090EC44-6A67-4533-B076-80C89931F2EB}" presName="sibTrans" presStyleCnt="0"/>
      <dgm:spPr/>
    </dgm:pt>
    <dgm:pt modelId="{41BE0061-2665-4B12-89D1-F9E9C987D5FB}" type="pres">
      <dgm:prSet presAssocID="{260E87E8-806A-4736-AFDC-B253308D5D3F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54619-D19F-485E-B717-CAE20400A516}" type="pres">
      <dgm:prSet presAssocID="{4B4DD500-48CD-48BD-9620-2DDA641498B2}" presName="sibTrans" presStyleCnt="0"/>
      <dgm:spPr/>
    </dgm:pt>
    <dgm:pt modelId="{0895B11D-0D8D-42B0-B18B-7419AB0A608A}" type="pres">
      <dgm:prSet presAssocID="{7275610F-B2DA-4B5C-8CC4-05A368C77639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AD44A-403F-44AF-90A2-46623C74AC77}" type="pres">
      <dgm:prSet presAssocID="{EC9FDC93-2927-43E5-814A-265AEFFE840E}" presName="sibTrans" presStyleCnt="0"/>
      <dgm:spPr/>
    </dgm:pt>
    <dgm:pt modelId="{997329CE-79CC-4826-80E3-6B7259115F7C}" type="pres">
      <dgm:prSet presAssocID="{19101B42-27DA-4CE3-A408-4D4F552D710D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99BFC-D11D-4613-942E-E22CA61A4E41}" type="pres">
      <dgm:prSet presAssocID="{55561358-F1CF-4DCB-A791-AA31F256E2EC}" presName="sibTrans" presStyleCnt="0"/>
      <dgm:spPr/>
    </dgm:pt>
    <dgm:pt modelId="{328EB667-6622-4414-ACC1-4EF0CD149AD2}" type="pres">
      <dgm:prSet presAssocID="{AF29A505-7CA9-4638-988F-2B2DF120F74B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B633C-8BC8-4751-AAD4-87F213338068}" type="pres">
      <dgm:prSet presAssocID="{1C47027C-E117-448D-8A03-424CAB466C43}" presName="sibTrans" presStyleCnt="0"/>
      <dgm:spPr/>
    </dgm:pt>
    <dgm:pt modelId="{CFEE804C-F1EB-45BE-8FD0-004746E566E4}" type="pres">
      <dgm:prSet presAssocID="{30484CAC-DEBA-4747-9D6C-353C792361AF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CBB8A8-FC0A-4AC5-AB1D-9D0B637334BF}" srcId="{9C48ECBB-E735-4851-9712-EA0C7D716E37}" destId="{5DFA4F01-0988-4C28-A9D5-CAF5D6561D07}" srcOrd="0" destOrd="0" parTransId="{76BC3A10-3A97-4104-98D6-B218FF7A2652}" sibTransId="{58735065-1290-4C81-B796-F0CD309F5583}"/>
    <dgm:cxn modelId="{B6B81522-4407-4077-8F21-9FE966C7EF52}" srcId="{9C48ECBB-E735-4851-9712-EA0C7D716E37}" destId="{30484CAC-DEBA-4747-9D6C-353C792361AF}" srcOrd="6" destOrd="0" parTransId="{F42A2B09-3654-4701-A65B-4339932E095D}" sibTransId="{067D70B1-768A-4DFE-8CD6-ACEC74A841E5}"/>
    <dgm:cxn modelId="{9A79DE24-B7D2-43B5-8D5E-3C1EF61BC833}" srcId="{9C48ECBB-E735-4851-9712-EA0C7D716E37}" destId="{AF29A505-7CA9-4638-988F-2B2DF120F74B}" srcOrd="5" destOrd="0" parTransId="{143A8137-8D33-4CB9-9B53-353E84C78903}" sibTransId="{1C47027C-E117-448D-8A03-424CAB466C43}"/>
    <dgm:cxn modelId="{754AAE89-A534-4330-87EE-B3C5C78F5CBB}" type="presOf" srcId="{19101B42-27DA-4CE3-A408-4D4F552D710D}" destId="{997329CE-79CC-4826-80E3-6B7259115F7C}" srcOrd="0" destOrd="0" presId="urn:microsoft.com/office/officeart/2005/8/layout/hProcess9"/>
    <dgm:cxn modelId="{D85DD16D-6D90-466A-95C7-EDF7F44FE39E}" srcId="{9C48ECBB-E735-4851-9712-EA0C7D716E37}" destId="{260E87E8-806A-4736-AFDC-B253308D5D3F}" srcOrd="2" destOrd="0" parTransId="{BC5543EF-1965-4D3A-A9EF-10B63EE99248}" sibTransId="{4B4DD500-48CD-48BD-9620-2DDA641498B2}"/>
    <dgm:cxn modelId="{8145681F-E86C-4343-B449-7FFFF4AFE2D6}" type="presOf" srcId="{7275610F-B2DA-4B5C-8CC4-05A368C77639}" destId="{0895B11D-0D8D-42B0-B18B-7419AB0A608A}" srcOrd="0" destOrd="0" presId="urn:microsoft.com/office/officeart/2005/8/layout/hProcess9"/>
    <dgm:cxn modelId="{FC32CA54-EB62-451D-8676-3AC25F3C035B}" type="presOf" srcId="{AF29A505-7CA9-4638-988F-2B2DF120F74B}" destId="{328EB667-6622-4414-ACC1-4EF0CD149AD2}" srcOrd="0" destOrd="0" presId="urn:microsoft.com/office/officeart/2005/8/layout/hProcess9"/>
    <dgm:cxn modelId="{851C8A80-5E64-4C96-8B7C-68870DC020DA}" type="presOf" srcId="{9C48ECBB-E735-4851-9712-EA0C7D716E37}" destId="{0928B8AD-7B00-4F5A-A7BA-2C50A84F2F57}" srcOrd="0" destOrd="0" presId="urn:microsoft.com/office/officeart/2005/8/layout/hProcess9"/>
    <dgm:cxn modelId="{A8BD4D53-5385-422B-AAB7-6492E7D87184}" type="presOf" srcId="{5DFA4F01-0988-4C28-A9D5-CAF5D6561D07}" destId="{856FFBA0-2F4C-421B-BA57-FFFA26F57ADB}" srcOrd="0" destOrd="0" presId="urn:microsoft.com/office/officeart/2005/8/layout/hProcess9"/>
    <dgm:cxn modelId="{88094919-A63E-47F5-BC0F-4ED12C8F1308}" type="presOf" srcId="{30484CAC-DEBA-4747-9D6C-353C792361AF}" destId="{CFEE804C-F1EB-45BE-8FD0-004746E566E4}" srcOrd="0" destOrd="0" presId="urn:microsoft.com/office/officeart/2005/8/layout/hProcess9"/>
    <dgm:cxn modelId="{9663BEB8-6268-48E7-9FC9-1E97A9B6197B}" srcId="{9C48ECBB-E735-4851-9712-EA0C7D716E37}" destId="{7275610F-B2DA-4B5C-8CC4-05A368C77639}" srcOrd="3" destOrd="0" parTransId="{DDC62B61-34F5-4A46-8FB3-5EDD619C0BD3}" sibTransId="{EC9FDC93-2927-43E5-814A-265AEFFE840E}"/>
    <dgm:cxn modelId="{399EC880-0B58-4495-9560-143A3843EE2A}" srcId="{9C48ECBB-E735-4851-9712-EA0C7D716E37}" destId="{19101B42-27DA-4CE3-A408-4D4F552D710D}" srcOrd="4" destOrd="0" parTransId="{75597CD6-9B33-4836-BD41-F3B65402C756}" sibTransId="{55561358-F1CF-4DCB-A791-AA31F256E2EC}"/>
    <dgm:cxn modelId="{AC4B6A4A-1DB2-4D60-9824-2010F153E7DB}" type="presOf" srcId="{260E87E8-806A-4736-AFDC-B253308D5D3F}" destId="{41BE0061-2665-4B12-89D1-F9E9C987D5FB}" srcOrd="0" destOrd="0" presId="urn:microsoft.com/office/officeart/2005/8/layout/hProcess9"/>
    <dgm:cxn modelId="{B6FE209A-E8F8-48D5-9F47-6B03C8B9EB4D}" type="presOf" srcId="{375FD6BC-FA1E-4F21-97EC-D952F5988A24}" destId="{1E43DA89-6B45-4981-9D74-3BF34A850732}" srcOrd="0" destOrd="0" presId="urn:microsoft.com/office/officeart/2005/8/layout/hProcess9"/>
    <dgm:cxn modelId="{749FB153-F16A-4B5D-A06F-8CAC9B03EE2D}" srcId="{9C48ECBB-E735-4851-9712-EA0C7D716E37}" destId="{375FD6BC-FA1E-4F21-97EC-D952F5988A24}" srcOrd="1" destOrd="0" parTransId="{E286D294-A709-49CB-A529-4B070277C86C}" sibTransId="{2090EC44-6A67-4533-B076-80C89931F2EB}"/>
    <dgm:cxn modelId="{A3BD8377-6C98-418B-8E7E-CAE3DD62CBD6}" type="presParOf" srcId="{0928B8AD-7B00-4F5A-A7BA-2C50A84F2F57}" destId="{3CE9359B-12B6-4248-B636-9E10BACB1191}" srcOrd="0" destOrd="0" presId="urn:microsoft.com/office/officeart/2005/8/layout/hProcess9"/>
    <dgm:cxn modelId="{F2747210-3759-4171-B751-70A7B545EE05}" type="presParOf" srcId="{0928B8AD-7B00-4F5A-A7BA-2C50A84F2F57}" destId="{1D86444D-795F-4D17-893D-6C88A56E07A3}" srcOrd="1" destOrd="0" presId="urn:microsoft.com/office/officeart/2005/8/layout/hProcess9"/>
    <dgm:cxn modelId="{D8C813D2-9542-44F4-A2DF-CC6D442EA8EC}" type="presParOf" srcId="{1D86444D-795F-4D17-893D-6C88A56E07A3}" destId="{856FFBA0-2F4C-421B-BA57-FFFA26F57ADB}" srcOrd="0" destOrd="0" presId="urn:microsoft.com/office/officeart/2005/8/layout/hProcess9"/>
    <dgm:cxn modelId="{0DCA7BDE-6B52-467C-9208-9F6EDD1AE174}" type="presParOf" srcId="{1D86444D-795F-4D17-893D-6C88A56E07A3}" destId="{032393EB-F8C4-464D-B365-DCC36A885F4A}" srcOrd="1" destOrd="0" presId="urn:microsoft.com/office/officeart/2005/8/layout/hProcess9"/>
    <dgm:cxn modelId="{28CD2DB4-500E-4149-A341-29E132C1C6B3}" type="presParOf" srcId="{1D86444D-795F-4D17-893D-6C88A56E07A3}" destId="{1E43DA89-6B45-4981-9D74-3BF34A850732}" srcOrd="2" destOrd="0" presId="urn:microsoft.com/office/officeart/2005/8/layout/hProcess9"/>
    <dgm:cxn modelId="{7FD40E93-8C5B-4864-8EBF-ACD976F0A408}" type="presParOf" srcId="{1D86444D-795F-4D17-893D-6C88A56E07A3}" destId="{5B86C944-2A42-4B26-ABD5-36F5D65BB56A}" srcOrd="3" destOrd="0" presId="urn:microsoft.com/office/officeart/2005/8/layout/hProcess9"/>
    <dgm:cxn modelId="{0A1149D3-5285-45E6-90B4-38F1A729F3C9}" type="presParOf" srcId="{1D86444D-795F-4D17-893D-6C88A56E07A3}" destId="{41BE0061-2665-4B12-89D1-F9E9C987D5FB}" srcOrd="4" destOrd="0" presId="urn:microsoft.com/office/officeart/2005/8/layout/hProcess9"/>
    <dgm:cxn modelId="{8BFE0272-AF1C-4A32-9F87-A3ABDC583A16}" type="presParOf" srcId="{1D86444D-795F-4D17-893D-6C88A56E07A3}" destId="{8FF54619-D19F-485E-B717-CAE20400A516}" srcOrd="5" destOrd="0" presId="urn:microsoft.com/office/officeart/2005/8/layout/hProcess9"/>
    <dgm:cxn modelId="{8A7630CC-6B7C-4593-8ECC-924F5897B44F}" type="presParOf" srcId="{1D86444D-795F-4D17-893D-6C88A56E07A3}" destId="{0895B11D-0D8D-42B0-B18B-7419AB0A608A}" srcOrd="6" destOrd="0" presId="urn:microsoft.com/office/officeart/2005/8/layout/hProcess9"/>
    <dgm:cxn modelId="{B48B1D32-2CD0-4F7A-BD9C-7FDB5824A9C5}" type="presParOf" srcId="{1D86444D-795F-4D17-893D-6C88A56E07A3}" destId="{B67AD44A-403F-44AF-90A2-46623C74AC77}" srcOrd="7" destOrd="0" presId="urn:microsoft.com/office/officeart/2005/8/layout/hProcess9"/>
    <dgm:cxn modelId="{ED4C3A82-07AF-4440-B461-9C250933129B}" type="presParOf" srcId="{1D86444D-795F-4D17-893D-6C88A56E07A3}" destId="{997329CE-79CC-4826-80E3-6B7259115F7C}" srcOrd="8" destOrd="0" presId="urn:microsoft.com/office/officeart/2005/8/layout/hProcess9"/>
    <dgm:cxn modelId="{3379CAFF-0CF0-40F7-92E8-829F578CB41D}" type="presParOf" srcId="{1D86444D-795F-4D17-893D-6C88A56E07A3}" destId="{CCC99BFC-D11D-4613-942E-E22CA61A4E41}" srcOrd="9" destOrd="0" presId="urn:microsoft.com/office/officeart/2005/8/layout/hProcess9"/>
    <dgm:cxn modelId="{AA18F756-2D22-4EED-BBC5-09E4219C0894}" type="presParOf" srcId="{1D86444D-795F-4D17-893D-6C88A56E07A3}" destId="{328EB667-6622-4414-ACC1-4EF0CD149AD2}" srcOrd="10" destOrd="0" presId="urn:microsoft.com/office/officeart/2005/8/layout/hProcess9"/>
    <dgm:cxn modelId="{30B6241E-ACD7-4FF1-B732-F4E206236ED8}" type="presParOf" srcId="{1D86444D-795F-4D17-893D-6C88A56E07A3}" destId="{95FB633C-8BC8-4751-AAD4-87F213338068}" srcOrd="11" destOrd="0" presId="urn:microsoft.com/office/officeart/2005/8/layout/hProcess9"/>
    <dgm:cxn modelId="{CCDCBF75-05F5-48B3-BBCC-1AE69EC4BC36}" type="presParOf" srcId="{1D86444D-795F-4D17-893D-6C88A56E07A3}" destId="{CFEE804C-F1EB-45BE-8FD0-004746E566E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8C8E5C-1E85-4D58-92E6-0747EAAAB9B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B0911AD-49C2-4B67-8CA4-8C0B4801AAF4}">
      <dgm:prSet phldrT="[Text]"/>
      <dgm:spPr/>
      <dgm:t>
        <a:bodyPr/>
        <a:lstStyle/>
        <a:p>
          <a:r>
            <a:rPr lang="en-US" dirty="0" err="1" smtClean="0"/>
            <a:t>Prüfplan</a:t>
          </a:r>
          <a:endParaRPr lang="en-US" dirty="0"/>
        </a:p>
      </dgm:t>
    </dgm:pt>
    <dgm:pt modelId="{2C9AF6FF-F493-4469-B45C-3226FCE8AF66}" type="parTrans" cxnId="{EFDAF64A-B79D-4EB8-8023-5A898C40C6E4}">
      <dgm:prSet/>
      <dgm:spPr/>
      <dgm:t>
        <a:bodyPr/>
        <a:lstStyle/>
        <a:p>
          <a:endParaRPr lang="en-US"/>
        </a:p>
      </dgm:t>
    </dgm:pt>
    <dgm:pt modelId="{FBC60B33-B9B8-4CF1-8BBF-74D4834FCEA7}" type="sibTrans" cxnId="{EFDAF64A-B79D-4EB8-8023-5A898C40C6E4}">
      <dgm:prSet/>
      <dgm:spPr/>
      <dgm:t>
        <a:bodyPr/>
        <a:lstStyle/>
        <a:p>
          <a:endParaRPr lang="en-US"/>
        </a:p>
      </dgm:t>
    </dgm:pt>
    <dgm:pt modelId="{4062E4DC-EEDD-4781-B2EC-D8571E3B1F64}">
      <dgm:prSet/>
      <dgm:spPr/>
      <dgm:t>
        <a:bodyPr/>
        <a:lstStyle/>
        <a:p>
          <a:r>
            <a:rPr lang="en-US" dirty="0" smtClean="0"/>
            <a:t>QM-</a:t>
          </a:r>
          <a:r>
            <a:rPr lang="en-US" dirty="0" err="1" smtClean="0"/>
            <a:t>Infosatz</a:t>
          </a:r>
          <a:endParaRPr lang="en-US" dirty="0"/>
        </a:p>
      </dgm:t>
    </dgm:pt>
    <dgm:pt modelId="{9C22B45B-7CC1-4967-91F7-15437473E4C6}" type="parTrans" cxnId="{3EE4C7CA-B9B3-498B-A9D6-7CCD027E7AEA}">
      <dgm:prSet/>
      <dgm:spPr/>
      <dgm:t>
        <a:bodyPr/>
        <a:lstStyle/>
        <a:p>
          <a:endParaRPr lang="en-US"/>
        </a:p>
      </dgm:t>
    </dgm:pt>
    <dgm:pt modelId="{38F44C35-2EB4-46FE-9C70-CF78B64960B3}" type="sibTrans" cxnId="{3EE4C7CA-B9B3-498B-A9D6-7CCD027E7AEA}">
      <dgm:prSet/>
      <dgm:spPr/>
      <dgm:t>
        <a:bodyPr/>
        <a:lstStyle/>
        <a:p>
          <a:endParaRPr lang="en-US"/>
        </a:p>
      </dgm:t>
    </dgm:pt>
    <dgm:pt modelId="{87F27E83-A223-4C44-9C21-F33C5F672274}">
      <dgm:prSet/>
      <dgm:spPr/>
      <dgm:t>
        <a:bodyPr/>
        <a:lstStyle/>
        <a:p>
          <a:r>
            <a:rPr lang="en-US" dirty="0" err="1" smtClean="0"/>
            <a:t>Warenausgang</a:t>
          </a:r>
          <a:endParaRPr lang="en-US" dirty="0"/>
        </a:p>
      </dgm:t>
    </dgm:pt>
    <dgm:pt modelId="{CC8F7DA5-F3C4-450F-AECF-832DCA04817A}" type="parTrans" cxnId="{CB707CD1-358D-4BDD-B02C-8BF1386E5102}">
      <dgm:prSet/>
      <dgm:spPr/>
      <dgm:t>
        <a:bodyPr/>
        <a:lstStyle/>
        <a:p>
          <a:endParaRPr lang="en-US"/>
        </a:p>
      </dgm:t>
    </dgm:pt>
    <dgm:pt modelId="{D4F1DA78-A92E-40AA-B538-91A6D7E7019E}" type="sibTrans" cxnId="{CB707CD1-358D-4BDD-B02C-8BF1386E5102}">
      <dgm:prSet/>
      <dgm:spPr/>
      <dgm:t>
        <a:bodyPr/>
        <a:lstStyle/>
        <a:p>
          <a:endParaRPr lang="en-US"/>
        </a:p>
      </dgm:t>
    </dgm:pt>
    <dgm:pt modelId="{7E3EB54B-2923-47B1-8162-5CDD444C8B44}">
      <dgm:prSet/>
      <dgm:spPr/>
      <dgm:t>
        <a:bodyPr/>
        <a:lstStyle/>
        <a:p>
          <a:r>
            <a:rPr lang="en-US" dirty="0" err="1" smtClean="0"/>
            <a:t>Prüflos</a:t>
          </a:r>
          <a:endParaRPr lang="en-US" dirty="0"/>
        </a:p>
      </dgm:t>
    </dgm:pt>
    <dgm:pt modelId="{8193FBCD-5975-4DA9-86CB-9F88126AE1EF}" type="parTrans" cxnId="{73036810-F15A-4D94-B8B9-32CEF431936C}">
      <dgm:prSet/>
      <dgm:spPr/>
      <dgm:t>
        <a:bodyPr/>
        <a:lstStyle/>
        <a:p>
          <a:endParaRPr lang="en-US"/>
        </a:p>
      </dgm:t>
    </dgm:pt>
    <dgm:pt modelId="{01176310-B1AB-42B1-BDFB-6E4B468A9AF0}" type="sibTrans" cxnId="{73036810-F15A-4D94-B8B9-32CEF431936C}">
      <dgm:prSet/>
      <dgm:spPr/>
      <dgm:t>
        <a:bodyPr/>
        <a:lstStyle/>
        <a:p>
          <a:endParaRPr lang="en-US"/>
        </a:p>
      </dgm:t>
    </dgm:pt>
    <dgm:pt modelId="{AE1473BA-86AA-4C9B-AF12-4024DFC4DEFA}">
      <dgm:prSet/>
      <dgm:spPr/>
      <dgm:t>
        <a:bodyPr/>
        <a:lstStyle/>
        <a:p>
          <a:r>
            <a:rPr lang="en-US" smtClean="0"/>
            <a:t>Prüfung durchführen</a:t>
          </a:r>
          <a:endParaRPr lang="en-US" dirty="0" smtClean="0"/>
        </a:p>
      </dgm:t>
    </dgm:pt>
    <dgm:pt modelId="{74A04E20-A91F-4F94-9530-3CE571F9C998}" type="parTrans" cxnId="{75C1E12F-FD3D-4FC0-B861-DFA672D64928}">
      <dgm:prSet/>
      <dgm:spPr/>
      <dgm:t>
        <a:bodyPr/>
        <a:lstStyle/>
        <a:p>
          <a:endParaRPr lang="en-US"/>
        </a:p>
      </dgm:t>
    </dgm:pt>
    <dgm:pt modelId="{03745A62-B38E-4BEE-83CE-985985E257E3}" type="sibTrans" cxnId="{75C1E12F-FD3D-4FC0-B861-DFA672D64928}">
      <dgm:prSet/>
      <dgm:spPr/>
      <dgm:t>
        <a:bodyPr/>
        <a:lstStyle/>
        <a:p>
          <a:endParaRPr lang="en-US"/>
        </a:p>
      </dgm:t>
    </dgm:pt>
    <dgm:pt modelId="{F77ECCAB-3055-452F-9EA4-B60EF2251006}">
      <dgm:prSet/>
      <dgm:spPr/>
      <dgm:t>
        <a:bodyPr/>
        <a:lstStyle/>
        <a:p>
          <a:r>
            <a:rPr lang="en-US" dirty="0" err="1" smtClean="0"/>
            <a:t>Nutzungsentscheidung</a:t>
          </a:r>
          <a:endParaRPr lang="en-US" dirty="0"/>
        </a:p>
      </dgm:t>
    </dgm:pt>
    <dgm:pt modelId="{86941618-4A31-4100-A691-20FE682552C0}" type="parTrans" cxnId="{F10198BA-E0B3-4500-83D6-6DA13E0EC65F}">
      <dgm:prSet/>
      <dgm:spPr/>
      <dgm:t>
        <a:bodyPr/>
        <a:lstStyle/>
        <a:p>
          <a:endParaRPr lang="en-US"/>
        </a:p>
      </dgm:t>
    </dgm:pt>
    <dgm:pt modelId="{9F257AB9-41A2-4087-B527-15E4D4482374}" type="sibTrans" cxnId="{F10198BA-E0B3-4500-83D6-6DA13E0EC65F}">
      <dgm:prSet/>
      <dgm:spPr/>
      <dgm:t>
        <a:bodyPr/>
        <a:lstStyle/>
        <a:p>
          <a:endParaRPr lang="en-US"/>
        </a:p>
      </dgm:t>
    </dgm:pt>
    <dgm:pt modelId="{603B3396-0724-452F-B122-89A5ADAB0499}">
      <dgm:prSet/>
      <dgm:spPr/>
      <dgm:t>
        <a:bodyPr/>
        <a:lstStyle/>
        <a:p>
          <a:r>
            <a:rPr lang="en-US" dirty="0" err="1" smtClean="0"/>
            <a:t>Wareneingang</a:t>
          </a:r>
          <a:endParaRPr lang="en-US" dirty="0"/>
        </a:p>
      </dgm:t>
    </dgm:pt>
    <dgm:pt modelId="{D33AFF3B-4A69-4832-8928-CEDD18CB5F03}" type="parTrans" cxnId="{64909F95-E5BB-4088-A482-2B1ED79BB560}">
      <dgm:prSet/>
      <dgm:spPr/>
      <dgm:t>
        <a:bodyPr/>
        <a:lstStyle/>
        <a:p>
          <a:endParaRPr lang="en-US"/>
        </a:p>
      </dgm:t>
    </dgm:pt>
    <dgm:pt modelId="{4386FA72-A5E2-402E-948E-20A4FCFB25AB}" type="sibTrans" cxnId="{64909F95-E5BB-4088-A482-2B1ED79BB560}">
      <dgm:prSet/>
      <dgm:spPr/>
      <dgm:t>
        <a:bodyPr/>
        <a:lstStyle/>
        <a:p>
          <a:endParaRPr lang="en-US"/>
        </a:p>
      </dgm:t>
    </dgm:pt>
    <dgm:pt modelId="{1998C70B-2DE2-45EF-82A0-86D3A88219B2}">
      <dgm:prSet/>
      <dgm:spPr/>
      <dgm:t>
        <a:bodyPr/>
        <a:lstStyle/>
        <a:p>
          <a:r>
            <a:rPr lang="en-US" dirty="0" err="1" smtClean="0"/>
            <a:t>Auftrag</a:t>
          </a:r>
          <a:endParaRPr lang="en-US" dirty="0"/>
        </a:p>
      </dgm:t>
    </dgm:pt>
    <dgm:pt modelId="{3FDECE6A-85DF-465E-A940-596913A958BF}" type="parTrans" cxnId="{992DAA49-B06B-4310-A0DF-79263FA4C521}">
      <dgm:prSet/>
      <dgm:spPr/>
      <dgm:t>
        <a:bodyPr/>
        <a:lstStyle/>
        <a:p>
          <a:endParaRPr lang="en-US"/>
        </a:p>
      </dgm:t>
    </dgm:pt>
    <dgm:pt modelId="{03DA75C9-71C4-4912-9170-9955765422B7}" type="sibTrans" cxnId="{992DAA49-B06B-4310-A0DF-79263FA4C521}">
      <dgm:prSet/>
      <dgm:spPr/>
      <dgm:t>
        <a:bodyPr/>
        <a:lstStyle/>
        <a:p>
          <a:endParaRPr lang="en-US"/>
        </a:p>
      </dgm:t>
    </dgm:pt>
    <dgm:pt modelId="{915336E2-80F5-4A67-8AED-E878FAAEE7DB}">
      <dgm:prSet/>
      <dgm:spPr/>
      <dgm:t>
        <a:bodyPr/>
        <a:lstStyle/>
        <a:p>
          <a:r>
            <a:rPr lang="en-US" dirty="0" err="1" smtClean="0"/>
            <a:t>Rechnung</a:t>
          </a:r>
          <a:endParaRPr lang="en-US" dirty="0"/>
        </a:p>
      </dgm:t>
    </dgm:pt>
    <dgm:pt modelId="{92A07F77-47F4-45B6-9357-BFB63F674975}" type="parTrans" cxnId="{947E567A-4FC5-4AD8-9298-4301E69F0ED3}">
      <dgm:prSet/>
      <dgm:spPr/>
      <dgm:t>
        <a:bodyPr/>
        <a:lstStyle/>
        <a:p>
          <a:endParaRPr lang="en-US"/>
        </a:p>
      </dgm:t>
    </dgm:pt>
    <dgm:pt modelId="{2A777D3A-81A3-4BBE-9973-F90DBFFDC0CC}" type="sibTrans" cxnId="{947E567A-4FC5-4AD8-9298-4301E69F0ED3}">
      <dgm:prSet/>
      <dgm:spPr/>
      <dgm:t>
        <a:bodyPr/>
        <a:lstStyle/>
        <a:p>
          <a:endParaRPr lang="en-US"/>
        </a:p>
      </dgm:t>
    </dgm:pt>
    <dgm:pt modelId="{6CFDD795-3751-4B66-90DA-3D2131B6035E}">
      <dgm:prSet/>
      <dgm:spPr/>
      <dgm:t>
        <a:bodyPr/>
        <a:lstStyle/>
        <a:p>
          <a:r>
            <a:rPr lang="en-US" dirty="0" err="1" smtClean="0"/>
            <a:t>Lagerausgang</a:t>
          </a:r>
          <a:endParaRPr lang="en-US" dirty="0"/>
        </a:p>
      </dgm:t>
    </dgm:pt>
    <dgm:pt modelId="{35CC4C5B-8E5D-401D-929B-4A672D7B5A67}" type="parTrans" cxnId="{EA416265-DEB6-46BC-B8A7-3B16B6ED25C8}">
      <dgm:prSet/>
      <dgm:spPr/>
      <dgm:t>
        <a:bodyPr/>
        <a:lstStyle/>
        <a:p>
          <a:endParaRPr lang="en-US"/>
        </a:p>
      </dgm:t>
    </dgm:pt>
    <dgm:pt modelId="{B8528006-24F8-4C4A-A903-C3B2FD6FF9D8}" type="sibTrans" cxnId="{EA416265-DEB6-46BC-B8A7-3B16B6ED25C8}">
      <dgm:prSet/>
      <dgm:spPr/>
      <dgm:t>
        <a:bodyPr/>
        <a:lstStyle/>
        <a:p>
          <a:endParaRPr lang="en-US"/>
        </a:p>
      </dgm:t>
    </dgm:pt>
    <dgm:pt modelId="{AD9AF2E5-29F3-4519-A16F-83DBF15A1E49}" type="pres">
      <dgm:prSet presAssocID="{8A8C8E5C-1E85-4D58-92E6-0747EAAAB9B4}" presName="CompostProcess" presStyleCnt="0">
        <dgm:presLayoutVars>
          <dgm:dir/>
          <dgm:resizeHandles val="exact"/>
        </dgm:presLayoutVars>
      </dgm:prSet>
      <dgm:spPr/>
    </dgm:pt>
    <dgm:pt modelId="{01D0C3D1-73E4-44A0-8C20-A4690AE30A84}" type="pres">
      <dgm:prSet presAssocID="{8A8C8E5C-1E85-4D58-92E6-0747EAAAB9B4}" presName="arrow" presStyleLbl="bgShp" presStyleIdx="0" presStyleCnt="1"/>
      <dgm:spPr/>
    </dgm:pt>
    <dgm:pt modelId="{5FB7AA2E-C2CE-4767-887B-CDE3E3D28A38}" type="pres">
      <dgm:prSet presAssocID="{8A8C8E5C-1E85-4D58-92E6-0747EAAAB9B4}" presName="linearProcess" presStyleCnt="0"/>
      <dgm:spPr/>
    </dgm:pt>
    <dgm:pt modelId="{F6E6AB93-DA48-4300-BFC3-AA9988ED94D9}" type="pres">
      <dgm:prSet presAssocID="{4062E4DC-EEDD-4781-B2EC-D8571E3B1F64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1DF8D-966B-4E80-BE02-F4B06DFB842C}" type="pres">
      <dgm:prSet presAssocID="{38F44C35-2EB4-46FE-9C70-CF78B64960B3}" presName="sibTrans" presStyleCnt="0"/>
      <dgm:spPr/>
    </dgm:pt>
    <dgm:pt modelId="{0DEECA12-A706-4676-800D-F314DBA8E2D8}" type="pres">
      <dgm:prSet presAssocID="{BB0911AD-49C2-4B67-8CA4-8C0B4801AAF4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005DB-4006-44C0-8063-24BE7182E23F}" type="pres">
      <dgm:prSet presAssocID="{FBC60B33-B9B8-4CF1-8BBF-74D4834FCEA7}" presName="sibTrans" presStyleCnt="0"/>
      <dgm:spPr/>
    </dgm:pt>
    <dgm:pt modelId="{F7835C23-4D32-496C-AE96-CCADD1C30460}" type="pres">
      <dgm:prSet presAssocID="{87F27E83-A223-4C44-9C21-F33C5F672274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92C2B-FAA6-4781-A3EF-B077E3C63E7C}" type="pres">
      <dgm:prSet presAssocID="{D4F1DA78-A92E-40AA-B538-91A6D7E7019E}" presName="sibTrans" presStyleCnt="0"/>
      <dgm:spPr/>
    </dgm:pt>
    <dgm:pt modelId="{68B868F8-7F30-496C-AAA7-F2CF3B36526C}" type="pres">
      <dgm:prSet presAssocID="{7E3EB54B-2923-47B1-8162-5CDD444C8B44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A18A2-3801-469B-8DFA-67B5BDF9399A}" type="pres">
      <dgm:prSet presAssocID="{01176310-B1AB-42B1-BDFB-6E4B468A9AF0}" presName="sibTrans" presStyleCnt="0"/>
      <dgm:spPr/>
    </dgm:pt>
    <dgm:pt modelId="{34B573FC-CB4B-471C-A2FB-28F2685EEA46}" type="pres">
      <dgm:prSet presAssocID="{AE1473BA-86AA-4C9B-AF12-4024DFC4DEFA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E598F-6A9B-428B-B771-0834AA71707F}" type="pres">
      <dgm:prSet presAssocID="{03745A62-B38E-4BEE-83CE-985985E257E3}" presName="sibTrans" presStyleCnt="0"/>
      <dgm:spPr/>
    </dgm:pt>
    <dgm:pt modelId="{26170AE9-5A75-4F79-A75C-E210E076CD0A}" type="pres">
      <dgm:prSet presAssocID="{F77ECCAB-3055-452F-9EA4-B60EF2251006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F81C8-5DCA-4502-A3A7-34FA0F70EE35}" type="pres">
      <dgm:prSet presAssocID="{9F257AB9-41A2-4087-B527-15E4D4482374}" presName="sibTrans" presStyleCnt="0"/>
      <dgm:spPr/>
    </dgm:pt>
    <dgm:pt modelId="{5822AF88-26EA-4C12-9AEC-10073AA6D1F4}" type="pres">
      <dgm:prSet presAssocID="{603B3396-0724-452F-B122-89A5ADAB0499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25EE9-346B-4CEC-AFCD-39DAB0A9E390}" type="pres">
      <dgm:prSet presAssocID="{4386FA72-A5E2-402E-948E-20A4FCFB25AB}" presName="sibTrans" presStyleCnt="0"/>
      <dgm:spPr/>
    </dgm:pt>
    <dgm:pt modelId="{92D463D5-AA28-4BFD-979C-F90FF0C744CE}" type="pres">
      <dgm:prSet presAssocID="{1998C70B-2DE2-45EF-82A0-86D3A88219B2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2B963-B974-4553-B0B9-DDB8B0156B2C}" type="pres">
      <dgm:prSet presAssocID="{03DA75C9-71C4-4912-9170-9955765422B7}" presName="sibTrans" presStyleCnt="0"/>
      <dgm:spPr/>
    </dgm:pt>
    <dgm:pt modelId="{2617BFF7-FE50-4DF6-969F-0B1484198DE8}" type="pres">
      <dgm:prSet presAssocID="{6CFDD795-3751-4B66-90DA-3D2131B6035E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4DFBC-A0CD-4EDC-B1A5-570A50527E4F}" type="pres">
      <dgm:prSet presAssocID="{B8528006-24F8-4C4A-A903-C3B2FD6FF9D8}" presName="sibTrans" presStyleCnt="0"/>
      <dgm:spPr/>
    </dgm:pt>
    <dgm:pt modelId="{74151F3D-CD95-451F-A630-F8E7ED946E73}" type="pres">
      <dgm:prSet presAssocID="{915336E2-80F5-4A67-8AED-E878FAAEE7DB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E567A-4FC5-4AD8-9298-4301E69F0ED3}" srcId="{8A8C8E5C-1E85-4D58-92E6-0747EAAAB9B4}" destId="{915336E2-80F5-4A67-8AED-E878FAAEE7DB}" srcOrd="9" destOrd="0" parTransId="{92A07F77-47F4-45B6-9357-BFB63F674975}" sibTransId="{2A777D3A-81A3-4BBE-9973-F90DBFFDC0CC}"/>
    <dgm:cxn modelId="{8EB7930D-63E0-421B-9A07-71AF7E582696}" type="presOf" srcId="{AE1473BA-86AA-4C9B-AF12-4024DFC4DEFA}" destId="{34B573FC-CB4B-471C-A2FB-28F2685EEA46}" srcOrd="0" destOrd="0" presId="urn:microsoft.com/office/officeart/2005/8/layout/hProcess9"/>
    <dgm:cxn modelId="{EFDAF64A-B79D-4EB8-8023-5A898C40C6E4}" srcId="{8A8C8E5C-1E85-4D58-92E6-0747EAAAB9B4}" destId="{BB0911AD-49C2-4B67-8CA4-8C0B4801AAF4}" srcOrd="1" destOrd="0" parTransId="{2C9AF6FF-F493-4469-B45C-3226FCE8AF66}" sibTransId="{FBC60B33-B9B8-4CF1-8BBF-74D4834FCEA7}"/>
    <dgm:cxn modelId="{3EE4C7CA-B9B3-498B-A9D6-7CCD027E7AEA}" srcId="{8A8C8E5C-1E85-4D58-92E6-0747EAAAB9B4}" destId="{4062E4DC-EEDD-4781-B2EC-D8571E3B1F64}" srcOrd="0" destOrd="0" parTransId="{9C22B45B-7CC1-4967-91F7-15437473E4C6}" sibTransId="{38F44C35-2EB4-46FE-9C70-CF78B64960B3}"/>
    <dgm:cxn modelId="{C49BE8D7-0B94-4427-9761-449A4015D74C}" type="presOf" srcId="{7E3EB54B-2923-47B1-8162-5CDD444C8B44}" destId="{68B868F8-7F30-496C-AAA7-F2CF3B36526C}" srcOrd="0" destOrd="0" presId="urn:microsoft.com/office/officeart/2005/8/layout/hProcess9"/>
    <dgm:cxn modelId="{1C175EF3-1D55-460A-BA74-10E4110C6771}" type="presOf" srcId="{BB0911AD-49C2-4B67-8CA4-8C0B4801AAF4}" destId="{0DEECA12-A706-4676-800D-F314DBA8E2D8}" srcOrd="0" destOrd="0" presId="urn:microsoft.com/office/officeart/2005/8/layout/hProcess9"/>
    <dgm:cxn modelId="{3F33978C-1EEA-4061-99D5-539B38C832A8}" type="presOf" srcId="{1998C70B-2DE2-45EF-82A0-86D3A88219B2}" destId="{92D463D5-AA28-4BFD-979C-F90FF0C744CE}" srcOrd="0" destOrd="0" presId="urn:microsoft.com/office/officeart/2005/8/layout/hProcess9"/>
    <dgm:cxn modelId="{EA416265-DEB6-46BC-B8A7-3B16B6ED25C8}" srcId="{8A8C8E5C-1E85-4D58-92E6-0747EAAAB9B4}" destId="{6CFDD795-3751-4B66-90DA-3D2131B6035E}" srcOrd="8" destOrd="0" parTransId="{35CC4C5B-8E5D-401D-929B-4A672D7B5A67}" sibTransId="{B8528006-24F8-4C4A-A903-C3B2FD6FF9D8}"/>
    <dgm:cxn modelId="{068AB3FE-AFE4-473B-905C-F7271EE49C99}" type="presOf" srcId="{6CFDD795-3751-4B66-90DA-3D2131B6035E}" destId="{2617BFF7-FE50-4DF6-969F-0B1484198DE8}" srcOrd="0" destOrd="0" presId="urn:microsoft.com/office/officeart/2005/8/layout/hProcess9"/>
    <dgm:cxn modelId="{213D3A42-73ED-4017-A2C2-908B670B3CBC}" type="presOf" srcId="{915336E2-80F5-4A67-8AED-E878FAAEE7DB}" destId="{74151F3D-CD95-451F-A630-F8E7ED946E73}" srcOrd="0" destOrd="0" presId="urn:microsoft.com/office/officeart/2005/8/layout/hProcess9"/>
    <dgm:cxn modelId="{73036810-F15A-4D94-B8B9-32CEF431936C}" srcId="{8A8C8E5C-1E85-4D58-92E6-0747EAAAB9B4}" destId="{7E3EB54B-2923-47B1-8162-5CDD444C8B44}" srcOrd="3" destOrd="0" parTransId="{8193FBCD-5975-4DA9-86CB-9F88126AE1EF}" sibTransId="{01176310-B1AB-42B1-BDFB-6E4B468A9AF0}"/>
    <dgm:cxn modelId="{290CFDA1-6501-42BC-8733-659350196914}" type="presOf" srcId="{4062E4DC-EEDD-4781-B2EC-D8571E3B1F64}" destId="{F6E6AB93-DA48-4300-BFC3-AA9988ED94D9}" srcOrd="0" destOrd="0" presId="urn:microsoft.com/office/officeart/2005/8/layout/hProcess9"/>
    <dgm:cxn modelId="{5AD6F198-F4CC-461B-BCD7-7CF7CA7C6EEE}" type="presOf" srcId="{603B3396-0724-452F-B122-89A5ADAB0499}" destId="{5822AF88-26EA-4C12-9AEC-10073AA6D1F4}" srcOrd="0" destOrd="0" presId="urn:microsoft.com/office/officeart/2005/8/layout/hProcess9"/>
    <dgm:cxn modelId="{F10198BA-E0B3-4500-83D6-6DA13E0EC65F}" srcId="{8A8C8E5C-1E85-4D58-92E6-0747EAAAB9B4}" destId="{F77ECCAB-3055-452F-9EA4-B60EF2251006}" srcOrd="5" destOrd="0" parTransId="{86941618-4A31-4100-A691-20FE682552C0}" sibTransId="{9F257AB9-41A2-4087-B527-15E4D4482374}"/>
    <dgm:cxn modelId="{992DAA49-B06B-4310-A0DF-79263FA4C521}" srcId="{8A8C8E5C-1E85-4D58-92E6-0747EAAAB9B4}" destId="{1998C70B-2DE2-45EF-82A0-86D3A88219B2}" srcOrd="7" destOrd="0" parTransId="{3FDECE6A-85DF-465E-A940-596913A958BF}" sibTransId="{03DA75C9-71C4-4912-9170-9955765422B7}"/>
    <dgm:cxn modelId="{2D092F64-EFA2-4954-9525-0CA698C3FE42}" type="presOf" srcId="{F77ECCAB-3055-452F-9EA4-B60EF2251006}" destId="{26170AE9-5A75-4F79-A75C-E210E076CD0A}" srcOrd="0" destOrd="0" presId="urn:microsoft.com/office/officeart/2005/8/layout/hProcess9"/>
    <dgm:cxn modelId="{A87598DE-EACE-49E3-AF85-11699595A9F5}" type="presOf" srcId="{8A8C8E5C-1E85-4D58-92E6-0747EAAAB9B4}" destId="{AD9AF2E5-29F3-4519-A16F-83DBF15A1E49}" srcOrd="0" destOrd="0" presId="urn:microsoft.com/office/officeart/2005/8/layout/hProcess9"/>
    <dgm:cxn modelId="{CB707CD1-358D-4BDD-B02C-8BF1386E5102}" srcId="{8A8C8E5C-1E85-4D58-92E6-0747EAAAB9B4}" destId="{87F27E83-A223-4C44-9C21-F33C5F672274}" srcOrd="2" destOrd="0" parTransId="{CC8F7DA5-F3C4-450F-AECF-832DCA04817A}" sibTransId="{D4F1DA78-A92E-40AA-B538-91A6D7E7019E}"/>
    <dgm:cxn modelId="{75C1E12F-FD3D-4FC0-B861-DFA672D64928}" srcId="{8A8C8E5C-1E85-4D58-92E6-0747EAAAB9B4}" destId="{AE1473BA-86AA-4C9B-AF12-4024DFC4DEFA}" srcOrd="4" destOrd="0" parTransId="{74A04E20-A91F-4F94-9530-3CE571F9C998}" sibTransId="{03745A62-B38E-4BEE-83CE-985985E257E3}"/>
    <dgm:cxn modelId="{5A2D2FC5-8BC4-4AC6-8833-298BD6BC5B95}" type="presOf" srcId="{87F27E83-A223-4C44-9C21-F33C5F672274}" destId="{F7835C23-4D32-496C-AE96-CCADD1C30460}" srcOrd="0" destOrd="0" presId="urn:microsoft.com/office/officeart/2005/8/layout/hProcess9"/>
    <dgm:cxn modelId="{64909F95-E5BB-4088-A482-2B1ED79BB560}" srcId="{8A8C8E5C-1E85-4D58-92E6-0747EAAAB9B4}" destId="{603B3396-0724-452F-B122-89A5ADAB0499}" srcOrd="6" destOrd="0" parTransId="{D33AFF3B-4A69-4832-8928-CEDD18CB5F03}" sibTransId="{4386FA72-A5E2-402E-948E-20A4FCFB25AB}"/>
    <dgm:cxn modelId="{CF0FFCF8-E2B4-4849-BAB8-7DACC2094C5F}" type="presParOf" srcId="{AD9AF2E5-29F3-4519-A16F-83DBF15A1E49}" destId="{01D0C3D1-73E4-44A0-8C20-A4690AE30A84}" srcOrd="0" destOrd="0" presId="urn:microsoft.com/office/officeart/2005/8/layout/hProcess9"/>
    <dgm:cxn modelId="{E8E64B6D-9379-41D8-9DC0-13CE87B3343E}" type="presParOf" srcId="{AD9AF2E5-29F3-4519-A16F-83DBF15A1E49}" destId="{5FB7AA2E-C2CE-4767-887B-CDE3E3D28A38}" srcOrd="1" destOrd="0" presId="urn:microsoft.com/office/officeart/2005/8/layout/hProcess9"/>
    <dgm:cxn modelId="{32103D7F-B805-4460-A466-C69848883258}" type="presParOf" srcId="{5FB7AA2E-C2CE-4767-887B-CDE3E3D28A38}" destId="{F6E6AB93-DA48-4300-BFC3-AA9988ED94D9}" srcOrd="0" destOrd="0" presId="urn:microsoft.com/office/officeart/2005/8/layout/hProcess9"/>
    <dgm:cxn modelId="{571CFEA2-427F-4478-8C8C-8A060BBD452E}" type="presParOf" srcId="{5FB7AA2E-C2CE-4767-887B-CDE3E3D28A38}" destId="{8E91DF8D-966B-4E80-BE02-F4B06DFB842C}" srcOrd="1" destOrd="0" presId="urn:microsoft.com/office/officeart/2005/8/layout/hProcess9"/>
    <dgm:cxn modelId="{0681FEC2-E60A-4D29-A580-6B26540B7FE7}" type="presParOf" srcId="{5FB7AA2E-C2CE-4767-887B-CDE3E3D28A38}" destId="{0DEECA12-A706-4676-800D-F314DBA8E2D8}" srcOrd="2" destOrd="0" presId="urn:microsoft.com/office/officeart/2005/8/layout/hProcess9"/>
    <dgm:cxn modelId="{D1B3216D-D8F0-4FC8-B53A-13ABC46375D8}" type="presParOf" srcId="{5FB7AA2E-C2CE-4767-887B-CDE3E3D28A38}" destId="{F7F005DB-4006-44C0-8063-24BE7182E23F}" srcOrd="3" destOrd="0" presId="urn:microsoft.com/office/officeart/2005/8/layout/hProcess9"/>
    <dgm:cxn modelId="{6BCADDED-3C9A-4607-904A-6D3844C8988A}" type="presParOf" srcId="{5FB7AA2E-C2CE-4767-887B-CDE3E3D28A38}" destId="{F7835C23-4D32-496C-AE96-CCADD1C30460}" srcOrd="4" destOrd="0" presId="urn:microsoft.com/office/officeart/2005/8/layout/hProcess9"/>
    <dgm:cxn modelId="{C7FD6270-D745-467B-A7F8-B3913CEAB027}" type="presParOf" srcId="{5FB7AA2E-C2CE-4767-887B-CDE3E3D28A38}" destId="{3AB92C2B-FAA6-4781-A3EF-B077E3C63E7C}" srcOrd="5" destOrd="0" presId="urn:microsoft.com/office/officeart/2005/8/layout/hProcess9"/>
    <dgm:cxn modelId="{9A0A16A3-FCC7-4800-A0E2-4CD40AA38FB4}" type="presParOf" srcId="{5FB7AA2E-C2CE-4767-887B-CDE3E3D28A38}" destId="{68B868F8-7F30-496C-AAA7-F2CF3B36526C}" srcOrd="6" destOrd="0" presId="urn:microsoft.com/office/officeart/2005/8/layout/hProcess9"/>
    <dgm:cxn modelId="{9C315398-B34A-47C6-9C9B-DD6A43D5BA3A}" type="presParOf" srcId="{5FB7AA2E-C2CE-4767-887B-CDE3E3D28A38}" destId="{183A18A2-3801-469B-8DFA-67B5BDF9399A}" srcOrd="7" destOrd="0" presId="urn:microsoft.com/office/officeart/2005/8/layout/hProcess9"/>
    <dgm:cxn modelId="{C73241B9-5F78-49E8-9F7E-B21A61C32E69}" type="presParOf" srcId="{5FB7AA2E-C2CE-4767-887B-CDE3E3D28A38}" destId="{34B573FC-CB4B-471C-A2FB-28F2685EEA46}" srcOrd="8" destOrd="0" presId="urn:microsoft.com/office/officeart/2005/8/layout/hProcess9"/>
    <dgm:cxn modelId="{77F6E515-203B-4EF0-BCEF-2CA35F42588A}" type="presParOf" srcId="{5FB7AA2E-C2CE-4767-887B-CDE3E3D28A38}" destId="{DEAE598F-6A9B-428B-B771-0834AA71707F}" srcOrd="9" destOrd="0" presId="urn:microsoft.com/office/officeart/2005/8/layout/hProcess9"/>
    <dgm:cxn modelId="{876BE56A-5856-4DB5-92DF-01AFE11E6A62}" type="presParOf" srcId="{5FB7AA2E-C2CE-4767-887B-CDE3E3D28A38}" destId="{26170AE9-5A75-4F79-A75C-E210E076CD0A}" srcOrd="10" destOrd="0" presId="urn:microsoft.com/office/officeart/2005/8/layout/hProcess9"/>
    <dgm:cxn modelId="{EA88939C-4B3F-4E42-9BDC-B9D8047802B8}" type="presParOf" srcId="{5FB7AA2E-C2CE-4767-887B-CDE3E3D28A38}" destId="{D9AF81C8-5DCA-4502-A3A7-34FA0F70EE35}" srcOrd="11" destOrd="0" presId="urn:microsoft.com/office/officeart/2005/8/layout/hProcess9"/>
    <dgm:cxn modelId="{A31C53BC-0E92-4465-940D-579B3333A040}" type="presParOf" srcId="{5FB7AA2E-C2CE-4767-887B-CDE3E3D28A38}" destId="{5822AF88-26EA-4C12-9AEC-10073AA6D1F4}" srcOrd="12" destOrd="0" presId="urn:microsoft.com/office/officeart/2005/8/layout/hProcess9"/>
    <dgm:cxn modelId="{4E87C80E-4172-4879-BE34-7A78810EC2EC}" type="presParOf" srcId="{5FB7AA2E-C2CE-4767-887B-CDE3E3D28A38}" destId="{5DF25EE9-346B-4CEC-AFCD-39DAB0A9E390}" srcOrd="13" destOrd="0" presId="urn:microsoft.com/office/officeart/2005/8/layout/hProcess9"/>
    <dgm:cxn modelId="{8A1C1240-0CB7-4277-BD3F-F809A4024969}" type="presParOf" srcId="{5FB7AA2E-C2CE-4767-887B-CDE3E3D28A38}" destId="{92D463D5-AA28-4BFD-979C-F90FF0C744CE}" srcOrd="14" destOrd="0" presId="urn:microsoft.com/office/officeart/2005/8/layout/hProcess9"/>
    <dgm:cxn modelId="{12143541-D06D-47DC-8342-DE31AA8954D0}" type="presParOf" srcId="{5FB7AA2E-C2CE-4767-887B-CDE3E3D28A38}" destId="{6692B963-B974-4553-B0B9-DDB8B0156B2C}" srcOrd="15" destOrd="0" presId="urn:microsoft.com/office/officeart/2005/8/layout/hProcess9"/>
    <dgm:cxn modelId="{A8913807-6C68-45AC-80DC-F5DC293222EA}" type="presParOf" srcId="{5FB7AA2E-C2CE-4767-887B-CDE3E3D28A38}" destId="{2617BFF7-FE50-4DF6-969F-0B1484198DE8}" srcOrd="16" destOrd="0" presId="urn:microsoft.com/office/officeart/2005/8/layout/hProcess9"/>
    <dgm:cxn modelId="{8EA3177D-D509-4213-A2C7-21E23164792D}" type="presParOf" srcId="{5FB7AA2E-C2CE-4767-887B-CDE3E3D28A38}" destId="{4834DFBC-A0CD-4EDC-B1A5-570A50527E4F}" srcOrd="17" destOrd="0" presId="urn:microsoft.com/office/officeart/2005/8/layout/hProcess9"/>
    <dgm:cxn modelId="{0248A3FB-1415-4EC3-8E1E-ADAB0948011A}" type="presParOf" srcId="{5FB7AA2E-C2CE-4767-887B-CDE3E3D28A38}" destId="{74151F3D-CD95-451F-A630-F8E7ED946E73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9359B-12B6-4248-B636-9E10BACB1191}">
      <dsp:nvSpPr>
        <dsp:cNvPr id="0" name=""/>
        <dsp:cNvSpPr/>
      </dsp:nvSpPr>
      <dsp:spPr>
        <a:xfrm>
          <a:off x="865716" y="0"/>
          <a:ext cx="9811449" cy="43914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FFBA0-2F4C-421B-BA57-FFFA26F57ADB}">
      <dsp:nvSpPr>
        <dsp:cNvPr id="0" name=""/>
        <dsp:cNvSpPr/>
      </dsp:nvSpPr>
      <dsp:spPr>
        <a:xfrm>
          <a:off x="78" y="1317440"/>
          <a:ext cx="2197399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Qualittätsinfosatz</a:t>
          </a:r>
          <a:endParaRPr lang="en-US" sz="1400" kern="1200" dirty="0"/>
        </a:p>
      </dsp:txBody>
      <dsp:txXfrm>
        <a:off x="85828" y="1403190"/>
        <a:ext cx="2025899" cy="1585087"/>
      </dsp:txXfrm>
    </dsp:sp>
    <dsp:sp modelId="{1E43DA89-6B45-4981-9D74-3BF34A850732}">
      <dsp:nvSpPr>
        <dsp:cNvPr id="0" name=""/>
        <dsp:cNvSpPr/>
      </dsp:nvSpPr>
      <dsp:spPr>
        <a:xfrm>
          <a:off x="2336409" y="1317440"/>
          <a:ext cx="2197399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Prüfplan</a:t>
          </a:r>
          <a:endParaRPr lang="en-US" sz="1400" kern="1200" dirty="0"/>
        </a:p>
      </dsp:txBody>
      <dsp:txXfrm>
        <a:off x="2422159" y="1403190"/>
        <a:ext cx="2025899" cy="1585087"/>
      </dsp:txXfrm>
    </dsp:sp>
    <dsp:sp modelId="{997329CE-79CC-4826-80E3-6B7259115F7C}">
      <dsp:nvSpPr>
        <dsp:cNvPr id="0" name=""/>
        <dsp:cNvSpPr/>
      </dsp:nvSpPr>
      <dsp:spPr>
        <a:xfrm>
          <a:off x="4672741" y="1317440"/>
          <a:ext cx="2197399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Prüflos</a:t>
          </a:r>
          <a:endParaRPr lang="en-US" sz="1400" kern="1200" dirty="0"/>
        </a:p>
      </dsp:txBody>
      <dsp:txXfrm>
        <a:off x="4758491" y="1403190"/>
        <a:ext cx="2025899" cy="1585087"/>
      </dsp:txXfrm>
    </dsp:sp>
    <dsp:sp modelId="{328EB667-6622-4414-ACC1-4EF0CD149AD2}">
      <dsp:nvSpPr>
        <dsp:cNvPr id="0" name=""/>
        <dsp:cNvSpPr/>
      </dsp:nvSpPr>
      <dsp:spPr>
        <a:xfrm>
          <a:off x="7009072" y="1317440"/>
          <a:ext cx="2197399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Prüfdurchführung</a:t>
          </a:r>
          <a:endParaRPr lang="en-US" sz="1400" kern="1200" dirty="0"/>
        </a:p>
      </dsp:txBody>
      <dsp:txXfrm>
        <a:off x="7094822" y="1403190"/>
        <a:ext cx="2025899" cy="1585087"/>
      </dsp:txXfrm>
    </dsp:sp>
    <dsp:sp modelId="{CFEE804C-F1EB-45BE-8FD0-004746E566E4}">
      <dsp:nvSpPr>
        <dsp:cNvPr id="0" name=""/>
        <dsp:cNvSpPr/>
      </dsp:nvSpPr>
      <dsp:spPr>
        <a:xfrm>
          <a:off x="9345403" y="1317440"/>
          <a:ext cx="2197399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Nutzungsentscheidung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9431153" y="1403190"/>
        <a:ext cx="2025899" cy="1585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9359B-12B6-4248-B636-9E10BACB1191}">
      <dsp:nvSpPr>
        <dsp:cNvPr id="0" name=""/>
        <dsp:cNvSpPr/>
      </dsp:nvSpPr>
      <dsp:spPr>
        <a:xfrm>
          <a:off x="865716" y="0"/>
          <a:ext cx="9811449" cy="43914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FFBA0-2F4C-421B-BA57-FFFA26F57ADB}">
      <dsp:nvSpPr>
        <dsp:cNvPr id="0" name=""/>
        <dsp:cNvSpPr/>
      </dsp:nvSpPr>
      <dsp:spPr>
        <a:xfrm>
          <a:off x="1541" y="1317440"/>
          <a:ext cx="1563396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QM-</a:t>
          </a:r>
          <a:r>
            <a:rPr lang="en-US" sz="1000" kern="1200" dirty="0" err="1" smtClean="0"/>
            <a:t>Infosatz</a:t>
          </a:r>
          <a:endParaRPr lang="en-US" sz="1000" kern="1200" dirty="0"/>
        </a:p>
      </dsp:txBody>
      <dsp:txXfrm>
        <a:off x="77860" y="1393759"/>
        <a:ext cx="1410758" cy="1603949"/>
      </dsp:txXfrm>
    </dsp:sp>
    <dsp:sp modelId="{1E43DA89-6B45-4981-9D74-3BF34A850732}">
      <dsp:nvSpPr>
        <dsp:cNvPr id="0" name=""/>
        <dsp:cNvSpPr/>
      </dsp:nvSpPr>
      <dsp:spPr>
        <a:xfrm>
          <a:off x="1664275" y="1317440"/>
          <a:ext cx="1563396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Prüfplan</a:t>
          </a:r>
          <a:endParaRPr lang="en-US" sz="1000" kern="1200" dirty="0"/>
        </a:p>
      </dsp:txBody>
      <dsp:txXfrm>
        <a:off x="1740594" y="1393759"/>
        <a:ext cx="1410758" cy="1603949"/>
      </dsp:txXfrm>
    </dsp:sp>
    <dsp:sp modelId="{41BE0061-2665-4B12-89D1-F9E9C987D5FB}">
      <dsp:nvSpPr>
        <dsp:cNvPr id="0" name=""/>
        <dsp:cNvSpPr/>
      </dsp:nvSpPr>
      <dsp:spPr>
        <a:xfrm>
          <a:off x="3327009" y="1317440"/>
          <a:ext cx="1563396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Bestellung</a:t>
          </a:r>
          <a:endParaRPr lang="en-US" sz="1000" kern="1200" dirty="0"/>
        </a:p>
      </dsp:txBody>
      <dsp:txXfrm>
        <a:off x="3403328" y="1393759"/>
        <a:ext cx="1410758" cy="1603949"/>
      </dsp:txXfrm>
    </dsp:sp>
    <dsp:sp modelId="{0895B11D-0D8D-42B0-B18B-7419AB0A608A}">
      <dsp:nvSpPr>
        <dsp:cNvPr id="0" name=""/>
        <dsp:cNvSpPr/>
      </dsp:nvSpPr>
      <dsp:spPr>
        <a:xfrm>
          <a:off x="4989742" y="1317440"/>
          <a:ext cx="1563396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Wareneingang</a:t>
          </a:r>
          <a:endParaRPr lang="en-US" sz="1000" kern="1200" dirty="0"/>
        </a:p>
      </dsp:txBody>
      <dsp:txXfrm>
        <a:off x="5066061" y="1393759"/>
        <a:ext cx="1410758" cy="1603949"/>
      </dsp:txXfrm>
    </dsp:sp>
    <dsp:sp modelId="{997329CE-79CC-4826-80E3-6B7259115F7C}">
      <dsp:nvSpPr>
        <dsp:cNvPr id="0" name=""/>
        <dsp:cNvSpPr/>
      </dsp:nvSpPr>
      <dsp:spPr>
        <a:xfrm>
          <a:off x="6652476" y="1317440"/>
          <a:ext cx="1563396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Prüflos</a:t>
          </a:r>
          <a:endParaRPr lang="en-US" sz="1000" kern="1200" dirty="0"/>
        </a:p>
      </dsp:txBody>
      <dsp:txXfrm>
        <a:off x="6728795" y="1393759"/>
        <a:ext cx="1410758" cy="1603949"/>
      </dsp:txXfrm>
    </dsp:sp>
    <dsp:sp modelId="{328EB667-6622-4414-ACC1-4EF0CD149AD2}">
      <dsp:nvSpPr>
        <dsp:cNvPr id="0" name=""/>
        <dsp:cNvSpPr/>
      </dsp:nvSpPr>
      <dsp:spPr>
        <a:xfrm>
          <a:off x="8315210" y="1317440"/>
          <a:ext cx="1563396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Prüfung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durchführen</a:t>
          </a:r>
          <a:endParaRPr lang="en-US" sz="1000" kern="1200" dirty="0"/>
        </a:p>
      </dsp:txBody>
      <dsp:txXfrm>
        <a:off x="8391529" y="1393759"/>
        <a:ext cx="1410758" cy="1603949"/>
      </dsp:txXfrm>
    </dsp:sp>
    <dsp:sp modelId="{CFEE804C-F1EB-45BE-8FD0-004746E566E4}">
      <dsp:nvSpPr>
        <dsp:cNvPr id="0" name=""/>
        <dsp:cNvSpPr/>
      </dsp:nvSpPr>
      <dsp:spPr>
        <a:xfrm>
          <a:off x="9977944" y="1317440"/>
          <a:ext cx="1563396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Nutzungsentscheidung</a:t>
          </a:r>
          <a:endParaRPr lang="en-US" sz="1000" kern="1200" dirty="0"/>
        </a:p>
      </dsp:txBody>
      <dsp:txXfrm>
        <a:off x="10054263" y="1393759"/>
        <a:ext cx="1410758" cy="1603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0C3D1-73E4-44A0-8C20-A4690AE30A84}">
      <dsp:nvSpPr>
        <dsp:cNvPr id="0" name=""/>
        <dsp:cNvSpPr/>
      </dsp:nvSpPr>
      <dsp:spPr>
        <a:xfrm>
          <a:off x="865716" y="0"/>
          <a:ext cx="9811449" cy="43914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6AB93-DA48-4300-BFC3-AA9988ED94D9}">
      <dsp:nvSpPr>
        <dsp:cNvPr id="0" name=""/>
        <dsp:cNvSpPr/>
      </dsp:nvSpPr>
      <dsp:spPr>
        <a:xfrm>
          <a:off x="377" y="1317440"/>
          <a:ext cx="1092137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QM-</a:t>
          </a:r>
          <a:r>
            <a:rPr lang="en-US" sz="700" kern="1200" dirty="0" err="1" smtClean="0"/>
            <a:t>Infosatz</a:t>
          </a:r>
          <a:endParaRPr lang="en-US" sz="700" kern="1200" dirty="0"/>
        </a:p>
      </dsp:txBody>
      <dsp:txXfrm>
        <a:off x="53691" y="1370754"/>
        <a:ext cx="985509" cy="1649959"/>
      </dsp:txXfrm>
    </dsp:sp>
    <dsp:sp modelId="{0DEECA12-A706-4676-800D-F314DBA8E2D8}">
      <dsp:nvSpPr>
        <dsp:cNvPr id="0" name=""/>
        <dsp:cNvSpPr/>
      </dsp:nvSpPr>
      <dsp:spPr>
        <a:xfrm>
          <a:off x="1161487" y="1317440"/>
          <a:ext cx="1092137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Prüfplan</a:t>
          </a:r>
          <a:endParaRPr lang="en-US" sz="700" kern="1200" dirty="0"/>
        </a:p>
      </dsp:txBody>
      <dsp:txXfrm>
        <a:off x="1214801" y="1370754"/>
        <a:ext cx="985509" cy="1649959"/>
      </dsp:txXfrm>
    </dsp:sp>
    <dsp:sp modelId="{F7835C23-4D32-496C-AE96-CCADD1C30460}">
      <dsp:nvSpPr>
        <dsp:cNvPr id="0" name=""/>
        <dsp:cNvSpPr/>
      </dsp:nvSpPr>
      <dsp:spPr>
        <a:xfrm>
          <a:off x="2322597" y="1317440"/>
          <a:ext cx="1092137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Warenausgang</a:t>
          </a:r>
          <a:endParaRPr lang="en-US" sz="700" kern="1200" dirty="0"/>
        </a:p>
      </dsp:txBody>
      <dsp:txXfrm>
        <a:off x="2375911" y="1370754"/>
        <a:ext cx="985509" cy="1649959"/>
      </dsp:txXfrm>
    </dsp:sp>
    <dsp:sp modelId="{68B868F8-7F30-496C-AAA7-F2CF3B36526C}">
      <dsp:nvSpPr>
        <dsp:cNvPr id="0" name=""/>
        <dsp:cNvSpPr/>
      </dsp:nvSpPr>
      <dsp:spPr>
        <a:xfrm>
          <a:off x="3483707" y="1317440"/>
          <a:ext cx="1092137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Prüflos</a:t>
          </a:r>
          <a:endParaRPr lang="en-US" sz="700" kern="1200" dirty="0"/>
        </a:p>
      </dsp:txBody>
      <dsp:txXfrm>
        <a:off x="3537021" y="1370754"/>
        <a:ext cx="985509" cy="1649959"/>
      </dsp:txXfrm>
    </dsp:sp>
    <dsp:sp modelId="{34B573FC-CB4B-471C-A2FB-28F2685EEA46}">
      <dsp:nvSpPr>
        <dsp:cNvPr id="0" name=""/>
        <dsp:cNvSpPr/>
      </dsp:nvSpPr>
      <dsp:spPr>
        <a:xfrm>
          <a:off x="4644817" y="1317440"/>
          <a:ext cx="1092137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Prüfung durchführen</a:t>
          </a:r>
          <a:endParaRPr lang="en-US" sz="700" kern="1200" dirty="0" smtClean="0"/>
        </a:p>
      </dsp:txBody>
      <dsp:txXfrm>
        <a:off x="4698131" y="1370754"/>
        <a:ext cx="985509" cy="1649959"/>
      </dsp:txXfrm>
    </dsp:sp>
    <dsp:sp modelId="{26170AE9-5A75-4F79-A75C-E210E076CD0A}">
      <dsp:nvSpPr>
        <dsp:cNvPr id="0" name=""/>
        <dsp:cNvSpPr/>
      </dsp:nvSpPr>
      <dsp:spPr>
        <a:xfrm>
          <a:off x="5805927" y="1317440"/>
          <a:ext cx="1092137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Nutzungsentscheidung</a:t>
          </a:r>
          <a:endParaRPr lang="en-US" sz="700" kern="1200" dirty="0"/>
        </a:p>
      </dsp:txBody>
      <dsp:txXfrm>
        <a:off x="5859241" y="1370754"/>
        <a:ext cx="985509" cy="1649959"/>
      </dsp:txXfrm>
    </dsp:sp>
    <dsp:sp modelId="{5822AF88-26EA-4C12-9AEC-10073AA6D1F4}">
      <dsp:nvSpPr>
        <dsp:cNvPr id="0" name=""/>
        <dsp:cNvSpPr/>
      </dsp:nvSpPr>
      <dsp:spPr>
        <a:xfrm>
          <a:off x="6967037" y="1317440"/>
          <a:ext cx="1092137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Wareneingang</a:t>
          </a:r>
          <a:endParaRPr lang="en-US" sz="700" kern="1200" dirty="0"/>
        </a:p>
      </dsp:txBody>
      <dsp:txXfrm>
        <a:off x="7020351" y="1370754"/>
        <a:ext cx="985509" cy="1649959"/>
      </dsp:txXfrm>
    </dsp:sp>
    <dsp:sp modelId="{92D463D5-AA28-4BFD-979C-F90FF0C744CE}">
      <dsp:nvSpPr>
        <dsp:cNvPr id="0" name=""/>
        <dsp:cNvSpPr/>
      </dsp:nvSpPr>
      <dsp:spPr>
        <a:xfrm>
          <a:off x="8128147" y="1317440"/>
          <a:ext cx="1092137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Auftrag</a:t>
          </a:r>
          <a:endParaRPr lang="en-US" sz="700" kern="1200" dirty="0"/>
        </a:p>
      </dsp:txBody>
      <dsp:txXfrm>
        <a:off x="8181461" y="1370754"/>
        <a:ext cx="985509" cy="1649959"/>
      </dsp:txXfrm>
    </dsp:sp>
    <dsp:sp modelId="{2617BFF7-FE50-4DF6-969F-0B1484198DE8}">
      <dsp:nvSpPr>
        <dsp:cNvPr id="0" name=""/>
        <dsp:cNvSpPr/>
      </dsp:nvSpPr>
      <dsp:spPr>
        <a:xfrm>
          <a:off x="9289257" y="1317440"/>
          <a:ext cx="1092137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Lagerausgang</a:t>
          </a:r>
          <a:endParaRPr lang="en-US" sz="700" kern="1200" dirty="0"/>
        </a:p>
      </dsp:txBody>
      <dsp:txXfrm>
        <a:off x="9342571" y="1370754"/>
        <a:ext cx="985509" cy="1649959"/>
      </dsp:txXfrm>
    </dsp:sp>
    <dsp:sp modelId="{74151F3D-CD95-451F-A630-F8E7ED946E73}">
      <dsp:nvSpPr>
        <dsp:cNvPr id="0" name=""/>
        <dsp:cNvSpPr/>
      </dsp:nvSpPr>
      <dsp:spPr>
        <a:xfrm>
          <a:off x="10450367" y="1317440"/>
          <a:ext cx="1092137" cy="175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Rechnung</a:t>
          </a:r>
          <a:endParaRPr lang="en-US" sz="700" kern="1200" dirty="0"/>
        </a:p>
      </dsp:txBody>
      <dsp:txXfrm>
        <a:off x="10503681" y="1370754"/>
        <a:ext cx="985509" cy="1649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70FBE-915A-4568-8B4E-898CE969A4F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5AE65-C961-4159-80CE-D851340FF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0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en-US" altLang="de-DE" dirty="0" smtClean="0"/>
              <a:t>Internal Document instructing the purchasing department to request a specific good or service for a specified time</a:t>
            </a:r>
          </a:p>
          <a:p>
            <a:pPr>
              <a:tabLst>
                <a:tab pos="1971675" algn="l"/>
              </a:tabLst>
            </a:pPr>
            <a:r>
              <a:rPr lang="en-US" altLang="de-DE" dirty="0" smtClean="0"/>
              <a:t>Requisitions can be created two ways:</a:t>
            </a:r>
          </a:p>
          <a:p>
            <a:pPr lvl="1">
              <a:tabLst>
                <a:tab pos="1971675" algn="l"/>
              </a:tabLst>
            </a:pPr>
            <a:r>
              <a:rPr lang="en-US" altLang="de-DE" dirty="0" smtClean="0"/>
              <a:t>Directly - Manually</a:t>
            </a:r>
          </a:p>
          <a:p>
            <a:pPr lvl="2">
              <a:tabLst>
                <a:tab pos="1971675" algn="l"/>
              </a:tabLst>
            </a:pPr>
            <a:r>
              <a:rPr lang="en-US" altLang="de-DE" dirty="0" smtClean="0"/>
              <a:t>person creating determines: what, how much, and when</a:t>
            </a:r>
          </a:p>
          <a:p>
            <a:pPr lvl="1">
              <a:tabLst>
                <a:tab pos="1971675" algn="l"/>
              </a:tabLst>
            </a:pPr>
            <a:r>
              <a:rPr lang="en-US" altLang="de-DE" dirty="0" smtClean="0"/>
              <a:t>Indirectly - Automatically</a:t>
            </a:r>
          </a:p>
          <a:p>
            <a:pPr lvl="2">
              <a:tabLst>
                <a:tab pos="1971675" algn="l"/>
              </a:tabLst>
            </a:pPr>
            <a:r>
              <a:rPr lang="en-US" altLang="de-DE" dirty="0" smtClean="0"/>
              <a:t>MRP</a:t>
            </a:r>
          </a:p>
          <a:p>
            <a:pPr lvl="2">
              <a:tabLst>
                <a:tab pos="1971675" algn="l"/>
              </a:tabLst>
            </a:pPr>
            <a:r>
              <a:rPr lang="en-US" altLang="de-DE" dirty="0" smtClean="0"/>
              <a:t>Production Orders</a:t>
            </a:r>
          </a:p>
          <a:p>
            <a:pPr lvl="2">
              <a:tabLst>
                <a:tab pos="1971675" algn="l"/>
              </a:tabLst>
            </a:pPr>
            <a:r>
              <a:rPr lang="en-US" altLang="de-DE" dirty="0" smtClean="0"/>
              <a:t>Maintenance Orders</a:t>
            </a:r>
          </a:p>
          <a:p>
            <a:pPr lvl="2">
              <a:tabLst>
                <a:tab pos="1971675" algn="l"/>
              </a:tabLst>
            </a:pPr>
            <a:r>
              <a:rPr lang="en-US" altLang="de-DE" dirty="0" smtClean="0"/>
              <a:t>Sales Orders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24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Grau dargestellte Organisationseinheiten existieren noch nicht in Global </a:t>
            </a:r>
            <a:r>
              <a:rPr lang="de-DE" altLang="de-DE" smtClean="0"/>
              <a:t>Bike, sind </a:t>
            </a:r>
            <a:r>
              <a:rPr lang="de-DE" altLang="de-DE" dirty="0" smtClean="0"/>
              <a:t>aber bereits geplant.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46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shor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323916" y="0"/>
            <a:ext cx="11542194" cy="21595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2099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77" y="324000"/>
            <a:ext cx="10617235" cy="923116"/>
          </a:xfrm>
        </p:spPr>
        <p:txBody>
          <a:bodyPr anchor="t" anchorCtr="0">
            <a:noAutofit/>
          </a:bodyPr>
          <a:lstStyle>
            <a:lvl1pPr>
              <a:defRPr sz="5998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99" kern="0" dirty="0" err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877" y="1540163"/>
            <a:ext cx="10617235" cy="553870"/>
          </a:xfrm>
        </p:spPr>
        <p:txBody>
          <a:bodyPr anchor="b" anchorCtr="0">
            <a:spAutoFit/>
          </a:bodyPr>
          <a:lstStyle>
            <a:lvl1pPr marL="0" marR="0" indent="0" algn="l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799" b="0">
                <a:solidFill>
                  <a:sysClr val="windowText" lastClr="000000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10516020" y="6064934"/>
            <a:ext cx="1352214" cy="470878"/>
            <a:chOff x="10518759" y="6066338"/>
            <a:chExt cx="1352566" cy="470987"/>
          </a:xfrm>
        </p:grpSpPr>
        <p:sp>
          <p:nvSpPr>
            <p:cNvPr id="10" name="Rectangle 15"/>
            <p:cNvSpPr/>
            <p:nvPr/>
          </p:nvSpPr>
          <p:spPr bwMode="gray">
            <a:xfrm>
              <a:off x="10518759" y="6088062"/>
              <a:ext cx="1352566" cy="449263"/>
            </a:xfrm>
            <a:prstGeom prst="rect">
              <a:avLst/>
            </a:prstGeom>
            <a:solidFill>
              <a:schemeClr val="bg1"/>
            </a:solidFill>
            <a:ln w="12700" cmpd="sng" algn="ctr">
              <a:noFill/>
              <a:prstDash val="dash"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4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759" y="6066338"/>
              <a:ext cx="1288232" cy="470987"/>
            </a:xfrm>
            <a:prstGeom prst="rect">
              <a:avLst/>
            </a:prstGeom>
          </p:spPr>
        </p:pic>
      </p:grpSp>
      <p:pic>
        <p:nvPicPr>
          <p:cNvPr id="12" name="Picture 8" descr="M:\Dokumente\UCC_Partner\Logos\SAP UA Logo\SAP_University_Alliances_Logo_2013_Februar\RGB\SAP_UniversityAlliances_scrn_R_pos_stac3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6184900"/>
            <a:ext cx="647700" cy="3524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80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2"/>
          </p:nvPr>
        </p:nvSpPr>
        <p:spPr bwMode="gray">
          <a:xfrm>
            <a:off x="6206400" y="1690688"/>
            <a:ext cx="5659710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3915" y="1690688"/>
            <a:ext cx="5661326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1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4"/>
          </p:nvPr>
        </p:nvSpPr>
        <p:spPr bwMode="gray">
          <a:xfrm>
            <a:off x="8131199" y="1690688"/>
            <a:ext cx="3734910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 bwMode="gray">
          <a:xfrm>
            <a:off x="4227557" y="1690688"/>
            <a:ext cx="3739426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3916" y="1690688"/>
            <a:ext cx="3739425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916" y="324000"/>
            <a:ext cx="11542194" cy="756000"/>
          </a:xfrm>
        </p:spPr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3915" y="1690688"/>
            <a:ext cx="7148089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7637062" y="1690688"/>
            <a:ext cx="4231173" cy="4391025"/>
          </a:xfrm>
          <a:solidFill>
            <a:schemeClr val="bg1">
              <a:lumMod val="95000"/>
            </a:schemeClr>
          </a:solidFill>
        </p:spPr>
        <p:txBody>
          <a:bodyPr tIns="1543147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4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3915" y="1690688"/>
            <a:ext cx="5661326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206400" y="1692001"/>
            <a:ext cx="5661326" cy="4392000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449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2099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2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3916" y="1690688"/>
            <a:ext cx="4223088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705713" y="1692001"/>
            <a:ext cx="7162522" cy="4392000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449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2099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4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7"/>
          </p:nvPr>
        </p:nvSpPr>
        <p:spPr bwMode="gray">
          <a:xfrm>
            <a:off x="6206400" y="1690688"/>
            <a:ext cx="5659710" cy="1720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323915" y="1690688"/>
            <a:ext cx="5661326" cy="1720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3915" y="3573491"/>
            <a:ext cx="5661326" cy="2508223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6206400" y="3573491"/>
            <a:ext cx="5661326" cy="2508223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/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99" kern="0" dirty="0" err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2" y="478630"/>
            <a:ext cx="1833041" cy="90699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3916" y="2060798"/>
            <a:ext cx="11542194" cy="92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LID8192" sz="5998" dirty="0" smtClean="0">
                <a:solidFill>
                  <a:srgbClr val="000000"/>
                </a:solidFill>
              </a:rPr>
              <a:t>Vielen</a:t>
            </a:r>
            <a:r>
              <a:rPr lang="LID8192" sz="5998" baseline="0" dirty="0" smtClean="0">
                <a:solidFill>
                  <a:srgbClr val="000000"/>
                </a:solidFill>
              </a:rPr>
              <a:t> Dank</a:t>
            </a:r>
            <a:r>
              <a:rPr lang="en-US" sz="5998" dirty="0" smtClean="0">
                <a:solidFill>
                  <a:srgbClr val="000000"/>
                </a:solidFill>
              </a:rPr>
              <a:t>!</a:t>
            </a:r>
            <a:endParaRPr lang="en-US" sz="5998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24770" y="3659092"/>
            <a:ext cx="4340485" cy="2141217"/>
          </a:xfrm>
          <a:noFill/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 marL="0" indent="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None/>
              <a:defRPr sz="2399" b="1" baseline="0">
                <a:solidFill>
                  <a:schemeClr val="tx1"/>
                </a:solidFill>
              </a:defRPr>
            </a:lvl1pPr>
            <a:lvl2pPr marL="201540" indent="0">
              <a:buNone/>
              <a:defRPr/>
            </a:lvl2pPr>
            <a:lvl3pPr marL="323903" indent="0">
              <a:buNone/>
              <a:defRPr/>
            </a:lvl3pPr>
            <a:lvl4pPr marL="503849" indent="0">
              <a:buNone/>
              <a:defRPr/>
            </a:lvl4pPr>
            <a:lvl5pPr marL="361230" indent="0">
              <a:buNone/>
              <a:defRPr/>
            </a:lvl5pPr>
          </a:lstStyle>
          <a:p>
            <a:pPr lvl="0"/>
            <a:r>
              <a:rPr lang="en-US" noProof="0" dirty="0" smtClean="0"/>
              <a:t>Contact</a:t>
            </a:r>
          </a:p>
          <a:p>
            <a:pPr lvl="0"/>
            <a:endParaRPr lang="en-US" noProof="0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noProof="0" dirty="0" smtClean="0">
                <a:ea typeface="Arial Unicode MS" pitchFamily="34" charset="-128"/>
                <a:cs typeface="Arial Unicode MS" pitchFamily="34" charset="-128"/>
              </a:rPr>
              <a:t> &lt;First name&gt; &lt;Last name&gt;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baseline="0" noProof="0" dirty="0" smtClean="0">
                <a:ea typeface="Arial Unicode MS" pitchFamily="34" charset="-128"/>
                <a:cs typeface="Arial Unicode MS" pitchFamily="34" charset="-128"/>
              </a:rPr>
              <a:t> &lt;Position, Organization&gt;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baseline="0" noProof="0" dirty="0" smtClean="0">
                <a:ea typeface="Arial Unicode MS" pitchFamily="34" charset="-128"/>
                <a:cs typeface="Arial Unicode MS" pitchFamily="34" charset="-128"/>
              </a:rPr>
              <a:t> &lt;Contact information&gt;</a:t>
            </a:r>
            <a:endParaRPr lang="en-US" sz="1799" kern="0" noProof="0" dirty="0" smtClean="0">
              <a:ea typeface="Arial Unicode MS" pitchFamily="34" charset="-128"/>
              <a:cs typeface="Arial Unicode MS" pitchFamily="34" charset="-128"/>
            </a:endParaRPr>
          </a:p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8334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3916" y="1690688"/>
            <a:ext cx="11542194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3916" y="323925"/>
            <a:ext cx="11542194" cy="7594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399" b="1" kern="0" dirty="0">
                <a:solidFill>
                  <a:srgbClr val="666666"/>
                </a:solidFill>
                <a:ea typeface="Arial Unicode MS" pitchFamily="34" charset="-128"/>
                <a:cs typeface="Arial Unicode MS" pitchFamily="34" charset="-128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2277046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916" y="1690688"/>
            <a:ext cx="11542194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&lt;level 1&gt;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3916" y="323925"/>
            <a:ext cx="11542194" cy="7594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399" b="1" kern="0" dirty="0">
                <a:solidFill>
                  <a:srgbClr val="666666"/>
                </a:solidFill>
                <a:ea typeface="Arial Unicode MS" pitchFamily="34" charset="-128"/>
                <a:cs typeface="Arial Unicode MS" pitchFamily="34" charset="-128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923763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3916" y="323925"/>
            <a:ext cx="11542194" cy="7594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399" b="1" kern="0" dirty="0" err="1" smtClean="0">
                <a:solidFill>
                  <a:srgbClr val="666666"/>
                </a:solidFill>
                <a:ea typeface="Arial Unicode MS" pitchFamily="34" charset="-128"/>
                <a:cs typeface="Arial Unicode MS" pitchFamily="34" charset="-128"/>
              </a:rPr>
              <a:t>Lehrmaterial-Informationen</a:t>
            </a:r>
            <a:endParaRPr lang="en-US" sz="2399" b="1" kern="0" dirty="0">
              <a:solidFill>
                <a:srgbClr val="6666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325" y="2623832"/>
            <a:ext cx="9827785" cy="362307"/>
          </a:xfrm>
          <a:prstGeom prst="rect">
            <a:avLst/>
          </a:prstGeom>
        </p:spPr>
        <p:txBody>
          <a:bodyPr anchor="t" anchorCtr="0"/>
          <a:lstStyle>
            <a:lvl1pPr marL="266320" indent="-19434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799" b="0" baseline="0">
                <a:solidFill>
                  <a:schemeClr val="tx1"/>
                </a:solidFill>
              </a:defRPr>
            </a:lvl1pPr>
            <a:lvl2pPr marL="405852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&lt;3.1 (</a:t>
            </a:r>
            <a:r>
              <a:rPr lang="de-DE" noProof="0" dirty="0" err="1" smtClean="0"/>
              <a:t>July</a:t>
            </a:r>
            <a:r>
              <a:rPr lang="de-DE" noProof="0" dirty="0" smtClean="0"/>
              <a:t> 2017)&gt;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245" y="1927460"/>
            <a:ext cx="9914865" cy="500785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pPr defTabSz="1088449"/>
              <a:r>
                <a:rPr lang="en-US" sz="1799" b="1" dirty="0" err="1" smtClean="0">
                  <a:solidFill>
                    <a:srgbClr val="000000"/>
                  </a:solidFill>
                </a:rPr>
                <a:t>Lehrmaterial</a:t>
              </a:r>
              <a:r>
                <a:rPr lang="en-US" sz="1799" b="1" baseline="0" dirty="0" smtClean="0">
                  <a:solidFill>
                    <a:srgbClr val="000000"/>
                  </a:solidFill>
                </a:rPr>
                <a:t> - Version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3915" y="1498660"/>
            <a:ext cx="1299636" cy="1299675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272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9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de-DE" sz="20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de-DE" sz="20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endParaRPr lang="de-DE" sz="2099" ker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1088449"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599" i="1" kern="0" dirty="0">
                      <a:solidFill>
                        <a:srgbClr val="FFFFFF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6502" y="3551497"/>
            <a:ext cx="9539608" cy="530867"/>
          </a:xfrm>
          <a:prstGeom prst="rect">
            <a:avLst/>
          </a:prstGeom>
        </p:spPr>
        <p:txBody>
          <a:bodyPr/>
          <a:lstStyle>
            <a:lvl1pPr marL="214234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852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&lt;server-side&gt;</a:t>
            </a:r>
          </a:p>
          <a:p>
            <a:pPr lvl="0"/>
            <a:r>
              <a:rPr lang="en-US" dirty="0" smtClean="0"/>
              <a:t>&lt;client-side&gt;</a:t>
            </a:r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0581" y="3249579"/>
            <a:ext cx="9825529" cy="336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10" indent="-195189" defTabSz="1088449" fontAlgn="base">
              <a:spcBef>
                <a:spcPct val="500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99" dirty="0" err="1" smtClean="0">
                <a:solidFill>
                  <a:srgbClr val="000000"/>
                </a:solidFill>
              </a:rPr>
              <a:t>Genutzte</a:t>
            </a:r>
            <a:r>
              <a:rPr lang="en-US" sz="1799" baseline="0" dirty="0" smtClean="0">
                <a:solidFill>
                  <a:srgbClr val="000000"/>
                </a:solidFill>
              </a:rPr>
              <a:t> Software</a:t>
            </a:r>
            <a:endParaRPr lang="en-US" sz="1799" dirty="0">
              <a:solidFill>
                <a:srgbClr val="000000"/>
              </a:solidFill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126" y="5175125"/>
            <a:ext cx="9822984" cy="336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10" indent="-195189" defTabSz="1088449" fontAlgn="base">
              <a:spcBef>
                <a:spcPct val="500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99" dirty="0" err="1" smtClean="0">
                <a:solidFill>
                  <a:srgbClr val="000000"/>
                </a:solidFill>
              </a:rPr>
              <a:t>Voraussetzungen</a:t>
            </a:r>
            <a:endParaRPr lang="de-DE" sz="1799" dirty="0">
              <a:solidFill>
                <a:srgbClr val="000000"/>
              </a:solidFill>
            </a:endParaRP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6502" y="5487802"/>
            <a:ext cx="9539609" cy="530867"/>
          </a:xfrm>
          <a:prstGeom prst="rect">
            <a:avLst/>
          </a:prstGeom>
        </p:spPr>
        <p:txBody>
          <a:bodyPr/>
          <a:lstStyle>
            <a:lvl1pPr marL="285664" indent="-28566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852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&lt;curricula&gt;</a:t>
            </a:r>
          </a:p>
          <a:p>
            <a:pPr lvl="0"/>
            <a:r>
              <a:rPr lang="en-US" dirty="0" smtClean="0"/>
              <a:t>&lt;other prerequisites&gt;</a:t>
            </a:r>
            <a:endParaRPr lang="de-DE" dirty="0" smtClean="0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2046072" y="4183171"/>
            <a:ext cx="9825529" cy="336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10" indent="-195189" defTabSz="1088449" fontAlgn="base">
              <a:spcBef>
                <a:spcPct val="500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799" dirty="0" smtClean="0">
                <a:solidFill>
                  <a:srgbClr val="000000"/>
                </a:solidFill>
              </a:rPr>
              <a:t>Genutztes Modell</a:t>
            </a:r>
            <a:endParaRPr lang="de-DE" sz="1799" dirty="0">
              <a:solidFill>
                <a:srgbClr val="000000"/>
              </a:solidFill>
            </a:endParaRP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6502" y="4582134"/>
            <a:ext cx="9539608" cy="530867"/>
          </a:xfrm>
          <a:prstGeom prst="rect">
            <a:avLst/>
          </a:prstGeom>
        </p:spPr>
        <p:txBody>
          <a:bodyPr/>
          <a:lstStyle>
            <a:lvl1pPr marL="214234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852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</a:t>
            </a:r>
            <a:r>
              <a:rPr lang="de-DE" noProof="0" dirty="0" err="1" smtClean="0"/>
              <a:t>server</a:t>
            </a:r>
            <a:r>
              <a:rPr lang="de-DE" noProof="0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9066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two lines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3916" y="0"/>
            <a:ext cx="11542194" cy="21595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35" tIns="85708" rIns="107135" bIns="85708" rtlCol="0" anchor="b" anchorCtr="0"/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2099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99" kern="0" dirty="0" err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877" y="1538821"/>
            <a:ext cx="10617235" cy="553870"/>
          </a:xfrm>
        </p:spPr>
        <p:txBody>
          <a:bodyPr anchor="b" anchorCtr="0">
            <a:spAutoFit/>
          </a:bodyPr>
          <a:lstStyle>
            <a:lvl1pPr marL="0" marR="0" indent="0" algn="l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799" b="0">
                <a:solidFill>
                  <a:sysClr val="windowText" lastClr="000000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877" y="324000"/>
            <a:ext cx="10617235" cy="1107739"/>
          </a:xfrm>
        </p:spPr>
        <p:txBody>
          <a:bodyPr anchor="t" anchorCtr="0">
            <a:noAutofit/>
          </a:bodyPr>
          <a:lstStyle>
            <a:lvl1pPr>
              <a:defRPr sz="3599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sz="3599" dirty="0" smtClean="0"/>
              <a:t>Alternate Presentation Title</a:t>
            </a:r>
            <a:br>
              <a:rPr lang="en-US" sz="3599" dirty="0" smtClean="0"/>
            </a:br>
            <a:r>
              <a:rPr lang="en-US" sz="3599" dirty="0" smtClean="0"/>
              <a:t>Breaks to Two Lines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360000">
            <a:off x="4211360" y="3627819"/>
            <a:ext cx="3769281" cy="276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Use this title slide only with an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4" y="6082317"/>
            <a:ext cx="916520" cy="4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0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sh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915" y="324000"/>
            <a:ext cx="10617235" cy="923116"/>
          </a:xfrm>
        </p:spPr>
        <p:txBody>
          <a:bodyPr anchor="t" anchorCtr="0">
            <a:noAutofit/>
          </a:bodyPr>
          <a:lstStyle>
            <a:lvl1pPr>
              <a:defRPr sz="5998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16" y="1538821"/>
            <a:ext cx="10617235" cy="553870"/>
          </a:xfrm>
        </p:spPr>
        <p:txBody>
          <a:bodyPr anchor="b" anchorCtr="0">
            <a:spAutoFit/>
          </a:bodyPr>
          <a:lstStyle>
            <a:lvl1pPr marL="0" marR="0" indent="0" algn="l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799" b="0">
                <a:solidFill>
                  <a:sysClr val="windowText" lastClr="000000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99" kern="0" dirty="0" err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4" y="6082317"/>
            <a:ext cx="916520" cy="4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two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16" y="1538821"/>
            <a:ext cx="10617235" cy="553870"/>
          </a:xfrm>
        </p:spPr>
        <p:txBody>
          <a:bodyPr anchor="b" anchorCtr="0">
            <a:spAutoFit/>
          </a:bodyPr>
          <a:lstStyle>
            <a:lvl1pPr marL="0" marR="0" indent="0" algn="l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799" b="0">
                <a:solidFill>
                  <a:sysClr val="windowText" lastClr="000000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915" y="324000"/>
            <a:ext cx="10617235" cy="1107739"/>
          </a:xfrm>
        </p:spPr>
        <p:txBody>
          <a:bodyPr anchor="t" anchorCtr="0">
            <a:noAutofit/>
          </a:bodyPr>
          <a:lstStyle>
            <a:lvl1pPr>
              <a:defRPr sz="3599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sz="3599" dirty="0" smtClean="0"/>
              <a:t>Alternate Presentation Title</a:t>
            </a:r>
            <a:br>
              <a:rPr lang="en-US" sz="3599" dirty="0" smtClean="0"/>
            </a:br>
            <a:r>
              <a:rPr lang="en-US" sz="3599" dirty="0" smtClean="0"/>
              <a:t>Breaks to Two Lines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99" kern="0" dirty="0" err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4" y="6082317"/>
            <a:ext cx="916520" cy="4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27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3916" y="323925"/>
            <a:ext cx="11542194" cy="7594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399" b="1" kern="0" dirty="0">
                <a:solidFill>
                  <a:srgbClr val="666666"/>
                </a:solidFill>
                <a:ea typeface="Arial Unicode MS" pitchFamily="34" charset="-128"/>
                <a:cs typeface="Arial Unicode MS" pitchFamily="34" charset="-128"/>
              </a:rPr>
              <a:t>Curriculum Information</a:t>
            </a: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325" y="2623832"/>
            <a:ext cx="9827785" cy="362307"/>
          </a:xfrm>
          <a:prstGeom prst="rect">
            <a:avLst/>
          </a:prstGeom>
        </p:spPr>
        <p:txBody>
          <a:bodyPr anchor="t" anchorCtr="0"/>
          <a:lstStyle>
            <a:lvl1pPr marL="266320" indent="-19434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799" b="0" baseline="0">
                <a:solidFill>
                  <a:schemeClr val="tx1"/>
                </a:solidFill>
              </a:defRPr>
            </a:lvl1pPr>
            <a:lvl2pPr marL="405852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&lt;Curriculum version + last update&gt;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245" y="1927460"/>
            <a:ext cx="9914865" cy="500785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pPr defTabSz="1088449"/>
              <a:r>
                <a:rPr lang="en-US" sz="1799" b="1" dirty="0" smtClean="0">
                  <a:solidFill>
                    <a:srgbClr val="000000"/>
                  </a:solidFill>
                </a:rPr>
                <a:t>Curriculum Version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3915" y="1498660"/>
            <a:ext cx="1299636" cy="1299675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272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9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de-DE" sz="20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de-DE" sz="20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endParaRPr lang="de-DE" sz="2099" ker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1088449"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599" i="1" kern="0" dirty="0">
                      <a:solidFill>
                        <a:srgbClr val="FFFFFF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6502" y="3551497"/>
            <a:ext cx="9539608" cy="530867"/>
          </a:xfrm>
          <a:prstGeom prst="rect">
            <a:avLst/>
          </a:prstGeom>
        </p:spPr>
        <p:txBody>
          <a:bodyPr/>
          <a:lstStyle>
            <a:lvl1pPr marL="214234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852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&lt;server-side&gt;</a:t>
            </a:r>
          </a:p>
          <a:p>
            <a:pPr lvl="0"/>
            <a:r>
              <a:rPr lang="en-US" dirty="0" smtClean="0"/>
              <a:t>&lt;client-side&gt;</a:t>
            </a:r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0581" y="3249579"/>
            <a:ext cx="9825529" cy="336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10" indent="-195189" defTabSz="1088449" fontAlgn="base">
              <a:spcBef>
                <a:spcPct val="500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99" dirty="0" err="1" smtClean="0">
                <a:solidFill>
                  <a:srgbClr val="000000"/>
                </a:solidFill>
              </a:rPr>
              <a:t>verwendete</a:t>
            </a:r>
            <a:r>
              <a:rPr lang="en-US" sz="1799" dirty="0" smtClean="0">
                <a:solidFill>
                  <a:srgbClr val="000000"/>
                </a:solidFill>
              </a:rPr>
              <a:t> Software</a:t>
            </a:r>
            <a:endParaRPr lang="en-US" sz="1799" dirty="0">
              <a:solidFill>
                <a:srgbClr val="000000"/>
              </a:solidFill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126" y="4532093"/>
            <a:ext cx="9822984" cy="3368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10" indent="-195189" defTabSz="1088449" fontAlgn="base">
              <a:spcBef>
                <a:spcPct val="500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99" dirty="0" err="1" smtClean="0">
                <a:solidFill>
                  <a:srgbClr val="000000"/>
                </a:solidFill>
              </a:rPr>
              <a:t>Voraussetzungen</a:t>
            </a:r>
            <a:endParaRPr lang="en-US" sz="1799" dirty="0">
              <a:solidFill>
                <a:srgbClr val="000000"/>
              </a:solidFill>
            </a:endParaRP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6502" y="4844770"/>
            <a:ext cx="9539609" cy="530867"/>
          </a:xfrm>
          <a:prstGeom prst="rect">
            <a:avLst/>
          </a:prstGeom>
        </p:spPr>
        <p:txBody>
          <a:bodyPr/>
          <a:lstStyle>
            <a:lvl1pPr marL="285664" indent="-28566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852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&lt;curricula&gt;</a:t>
            </a:r>
          </a:p>
          <a:p>
            <a:pPr lvl="0"/>
            <a:r>
              <a:rPr lang="en-US" dirty="0" smtClean="0"/>
              <a:t>&lt;other prerequisites&gt;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1045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3916" y="323925"/>
            <a:ext cx="11542194" cy="7594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399" b="1" kern="0" dirty="0">
                <a:solidFill>
                  <a:srgbClr val="666666"/>
                </a:solidFill>
                <a:ea typeface="Arial Unicode MS" pitchFamily="34" charset="-128"/>
                <a:cs typeface="Arial Unicode MS" pitchFamily="34" charset="-128"/>
              </a:rPr>
              <a:t>Module Information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323915" y="1498660"/>
            <a:ext cx="1299262" cy="1299299"/>
            <a:chOff x="214040" y="1152039"/>
            <a:chExt cx="765542" cy="765543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361780" y="1456593"/>
              <a:ext cx="464587" cy="191753"/>
              <a:chOff x="1642324" y="4884196"/>
              <a:chExt cx="660745" cy="294992"/>
            </a:xfrm>
          </p:grpSpPr>
          <p:sp>
            <p:nvSpPr>
              <p:cNvPr id="25" name="Richtungspfeil 24"/>
              <p:cNvSpPr/>
              <p:nvPr userDrawn="1"/>
            </p:nvSpPr>
            <p:spPr bwMode="gray">
              <a:xfrm rot="8100000">
                <a:off x="1767471" y="4884196"/>
                <a:ext cx="535598" cy="221844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de-DE" sz="20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gray">
              <a:xfrm rot="8100000">
                <a:off x="1920613" y="4887121"/>
                <a:ext cx="305780" cy="129124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de-DE" sz="20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7" name="Gerade Verbindung 25"/>
              <p:cNvCxnSpPr/>
              <p:nvPr userDrawn="1"/>
            </p:nvCxnSpPr>
            <p:spPr>
              <a:xfrm>
                <a:off x="1642324" y="5179188"/>
                <a:ext cx="14010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272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9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8" name="Gruppieren 27"/>
          <p:cNvGrpSpPr/>
          <p:nvPr userDrawn="1"/>
        </p:nvGrpSpPr>
        <p:grpSpPr>
          <a:xfrm>
            <a:off x="323915" y="3808506"/>
            <a:ext cx="1299262" cy="1299299"/>
            <a:chOff x="216000" y="2969382"/>
            <a:chExt cx="765542" cy="765543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4" y="3133080"/>
              <a:ext cx="361950" cy="43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Donut 11"/>
            <p:cNvSpPr/>
            <p:nvPr userDrawn="1"/>
          </p:nvSpPr>
          <p:spPr bwMode="gray">
            <a:xfrm>
              <a:off x="216000" y="2969382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272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9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1951245" y="1927460"/>
            <a:ext cx="9914865" cy="500785"/>
            <a:chOff x="1108399" y="1396713"/>
            <a:chExt cx="7030682" cy="404566"/>
          </a:xfrm>
        </p:grpSpPr>
        <p:sp>
          <p:nvSpPr>
            <p:cNvPr id="32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pPr defTabSz="1088449"/>
              <a:r>
                <a:rPr lang="en-US" sz="1799" b="1" dirty="0" err="1" smtClean="0">
                  <a:solidFill>
                    <a:srgbClr val="000000"/>
                  </a:solidFill>
                </a:rPr>
                <a:t>Autoren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3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325" y="2623832"/>
            <a:ext cx="9827785" cy="1319622"/>
          </a:xfrm>
          <a:prstGeom prst="rect">
            <a:avLst/>
          </a:prstGeom>
        </p:spPr>
        <p:txBody>
          <a:bodyPr anchor="t" anchorCtr="0"/>
          <a:lstStyle>
            <a:lvl1pPr marL="266320" indent="-19434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799" b="0" baseline="0">
                <a:solidFill>
                  <a:schemeClr val="tx1"/>
                </a:solidFill>
              </a:defRPr>
            </a:lvl1pPr>
            <a:lvl2pPr marL="405852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&lt;Author&gt;</a:t>
            </a:r>
          </a:p>
          <a:p>
            <a:pPr lvl="0"/>
            <a:r>
              <a:rPr lang="en-US" dirty="0" smtClean="0"/>
              <a:t>&lt;Author&gt;</a:t>
            </a:r>
          </a:p>
          <a:p>
            <a:pPr lvl="0"/>
            <a:r>
              <a:rPr lang="en-US" dirty="0" smtClean="0"/>
              <a:t>&lt;Author&gt;</a:t>
            </a:r>
          </a:p>
        </p:txBody>
      </p:sp>
      <p:grpSp>
        <p:nvGrpSpPr>
          <p:cNvPr id="35" name="Gruppieren 34"/>
          <p:cNvGrpSpPr/>
          <p:nvPr userDrawn="1"/>
        </p:nvGrpSpPr>
        <p:grpSpPr>
          <a:xfrm>
            <a:off x="1957344" y="4229998"/>
            <a:ext cx="9908767" cy="500785"/>
            <a:chOff x="1108399" y="1396713"/>
            <a:chExt cx="7030682" cy="404566"/>
          </a:xfrm>
        </p:grpSpPr>
        <p:sp>
          <p:nvSpPr>
            <p:cNvPr id="36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pPr defTabSz="1088449"/>
              <a:r>
                <a:rPr lang="en-US" sz="1799" b="1" dirty="0" err="1" smtClean="0">
                  <a:solidFill>
                    <a:srgbClr val="000000"/>
                  </a:solidFill>
                </a:rPr>
                <a:t>Zielgruppen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044421" y="4926368"/>
            <a:ext cx="9821689" cy="1319622"/>
          </a:xfrm>
          <a:prstGeom prst="rect">
            <a:avLst/>
          </a:prstGeom>
        </p:spPr>
        <p:txBody>
          <a:bodyPr anchor="t" anchorCtr="0"/>
          <a:lstStyle>
            <a:lvl1pPr marL="266320" indent="-19434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799" b="0" baseline="0">
                <a:solidFill>
                  <a:schemeClr val="tx1"/>
                </a:solidFill>
              </a:defRPr>
            </a:lvl1pPr>
            <a:lvl2pPr marL="405852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&lt;Target audience&gt;</a:t>
            </a:r>
          </a:p>
          <a:p>
            <a:pPr lvl="0"/>
            <a:r>
              <a:rPr lang="en-US" dirty="0" smtClean="0"/>
              <a:t>&lt;Target audience&gt;</a:t>
            </a:r>
          </a:p>
          <a:p>
            <a:pPr lvl="0"/>
            <a:r>
              <a:rPr lang="en-US" dirty="0" smtClean="0"/>
              <a:t>&lt;Target audience&gt;</a:t>
            </a:r>
          </a:p>
        </p:txBody>
      </p:sp>
    </p:spTree>
    <p:extLst>
      <p:ext uri="{BB962C8B-B14F-4D97-AF65-F5344CB8AC3E}">
        <p14:creationId xmlns:p14="http://schemas.microsoft.com/office/powerpoint/2010/main" val="253722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3916" y="323925"/>
            <a:ext cx="11542194" cy="7594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399" b="1" kern="0" dirty="0" err="1" smtClean="0">
                <a:solidFill>
                  <a:srgbClr val="666666"/>
                </a:solidFill>
                <a:ea typeface="Arial Unicode MS" pitchFamily="34" charset="-128"/>
                <a:cs typeface="Arial Unicode MS" pitchFamily="34" charset="-128"/>
              </a:rPr>
              <a:t>Modul</a:t>
            </a:r>
            <a:r>
              <a:rPr lang="en-US" sz="2399" b="1" kern="0" dirty="0" smtClean="0">
                <a:solidFill>
                  <a:srgbClr val="666666"/>
                </a:solidFill>
                <a:ea typeface="Arial Unicode MS" pitchFamily="34" charset="-128"/>
                <a:cs typeface="Arial Unicode MS" pitchFamily="34" charset="-128"/>
              </a:rPr>
              <a:t>-Information</a:t>
            </a:r>
            <a:endParaRPr lang="en-US" sz="2399" b="1" kern="0" dirty="0">
              <a:solidFill>
                <a:srgbClr val="6666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23915" y="1502908"/>
            <a:ext cx="1299262" cy="1299299"/>
            <a:chOff x="214040" y="1152039"/>
            <a:chExt cx="765542" cy="765543"/>
          </a:xfrm>
        </p:grpSpPr>
        <p:sp>
          <p:nvSpPr>
            <p:cNvPr id="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272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9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87" y="1313261"/>
              <a:ext cx="3524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 userDrawn="1"/>
        </p:nvGrpSpPr>
        <p:grpSpPr>
          <a:xfrm>
            <a:off x="1951245" y="1927460"/>
            <a:ext cx="9914865" cy="500785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4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pPr defTabSz="1088449"/>
              <a:r>
                <a:rPr lang="en-US" sz="1799" b="1" dirty="0" err="1" smtClean="0">
                  <a:solidFill>
                    <a:srgbClr val="000000"/>
                  </a:solidFill>
                </a:rPr>
                <a:t>Lernziele</a:t>
              </a:r>
              <a:endParaRPr lang="en-US" sz="1799" b="1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325" y="2623832"/>
            <a:ext cx="9827785" cy="1319622"/>
          </a:xfrm>
          <a:prstGeom prst="rect">
            <a:avLst/>
          </a:prstGeom>
        </p:spPr>
        <p:txBody>
          <a:bodyPr anchor="t" anchorCtr="0"/>
          <a:lstStyle>
            <a:lvl1pPr marL="266320" indent="-19434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799" b="0" baseline="0">
                <a:solidFill>
                  <a:schemeClr val="tx1"/>
                </a:solidFill>
              </a:defRPr>
            </a:lvl1pPr>
            <a:lvl2pPr marL="405852" indent="-214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&lt;Learning objective&gt;</a:t>
            </a:r>
          </a:p>
          <a:p>
            <a:pPr lvl="0"/>
            <a:r>
              <a:rPr lang="en-US" dirty="0" smtClean="0"/>
              <a:t>&lt;Learning objective&gt;</a:t>
            </a:r>
          </a:p>
          <a:p>
            <a:pPr lvl="0"/>
            <a:r>
              <a:rPr lang="en-US" dirty="0" smtClean="0"/>
              <a:t>&lt;Learning objective&gt;</a:t>
            </a:r>
          </a:p>
        </p:txBody>
      </p:sp>
    </p:spTree>
    <p:extLst>
      <p:ext uri="{BB962C8B-B14F-4D97-AF65-F5344CB8AC3E}">
        <p14:creationId xmlns:p14="http://schemas.microsoft.com/office/powerpoint/2010/main" val="366381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&lt;Agenda&gt;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3916" y="1690688"/>
            <a:ext cx="11542194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4141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3916" y="1690688"/>
            <a:ext cx="11542194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4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916" y="324000"/>
            <a:ext cx="11542194" cy="75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3916" y="1690688"/>
            <a:ext cx="11542194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&lt;level 1&gt;</a:t>
            </a:r>
          </a:p>
          <a:p>
            <a:pPr lvl="1"/>
            <a:r>
              <a:rPr lang="en-US" noProof="0" dirty="0" smtClean="0"/>
              <a:t>&lt;level 2&gt;</a:t>
            </a:r>
          </a:p>
          <a:p>
            <a:pPr lvl="2"/>
            <a:r>
              <a:rPr lang="en-US" noProof="0" dirty="0" smtClean="0"/>
              <a:t>&lt;level 3&gt;</a:t>
            </a:r>
          </a:p>
          <a:p>
            <a:pPr lvl="3"/>
            <a:r>
              <a:rPr lang="en-US" noProof="0" dirty="0" smtClean="0"/>
              <a:t>&lt;level 4&gt;</a:t>
            </a:r>
          </a:p>
        </p:txBody>
      </p:sp>
      <p:sp>
        <p:nvSpPr>
          <p:cNvPr id="33" name="Rectangle 32"/>
          <p:cNvSpPr/>
          <p:nvPr userDrawn="1"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99" kern="0" dirty="0" err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3916" y="1231200"/>
            <a:ext cx="1154219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 userDrawn="1"/>
        </p:nvSpPr>
        <p:spPr bwMode="white">
          <a:xfrm>
            <a:off x="323916" y="6535738"/>
            <a:ext cx="11542194" cy="324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900" kern="0" dirty="0" err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 bwMode="black">
          <a:xfrm>
            <a:off x="323916" y="6628505"/>
            <a:ext cx="3153090" cy="138499"/>
          </a:xfrm>
          <a:prstGeom prst="rect">
            <a:avLst/>
          </a:prstGeom>
          <a:noFill/>
        </p:spPr>
        <p:txBody>
          <a:bodyPr wrap="none" lIns="85708" tIns="0" rIns="0" bIns="0" rtlCol="0">
            <a:spAutoFit/>
          </a:bodyPr>
          <a:lstStyle/>
          <a:p>
            <a:pPr defTabSz="815981">
              <a:buClr>
                <a:srgbClr val="000000"/>
              </a:buClr>
              <a:buFont typeface="Arial" pitchFamily="34" charset="0"/>
              <a:buNone/>
            </a:pPr>
            <a:r>
              <a:rPr lang="en-US" sz="900" dirty="0">
                <a:solidFill>
                  <a:srgbClr val="FFFFFF"/>
                </a:solidFill>
              </a:rPr>
              <a:t>© </a:t>
            </a:r>
            <a:r>
              <a:rPr lang="en-US" sz="900" dirty="0" smtClean="0">
                <a:solidFill>
                  <a:srgbClr val="FFFFFF"/>
                </a:solidFill>
              </a:rPr>
              <a:t>20</a:t>
            </a:r>
            <a:r>
              <a:rPr lang="LID8192" sz="900" dirty="0" smtClean="0">
                <a:solidFill>
                  <a:srgbClr val="FFFFFF"/>
                </a:solidFill>
              </a:rPr>
              <a:t>22</a:t>
            </a:r>
            <a:r>
              <a:rPr lang="en-US" sz="900" dirty="0" smtClean="0">
                <a:solidFill>
                  <a:srgbClr val="FFFFFF"/>
                </a:solidFill>
              </a:rPr>
              <a:t> </a:t>
            </a:r>
            <a:r>
              <a:rPr lang="en-US" sz="900" dirty="0">
                <a:solidFill>
                  <a:srgbClr val="FFFFFF"/>
                </a:solidFill>
              </a:rPr>
              <a:t>SAP SE / SAP UCC Magdeburg. All rights reserved.</a:t>
            </a:r>
          </a:p>
        </p:txBody>
      </p:sp>
      <p:sp>
        <p:nvSpPr>
          <p:cNvPr id="34" name="TextBox 33"/>
          <p:cNvSpPr txBox="1"/>
          <p:nvPr userDrawn="1"/>
        </p:nvSpPr>
        <p:spPr bwMode="black">
          <a:xfrm>
            <a:off x="11547742" y="6628505"/>
            <a:ext cx="317318" cy="138467"/>
          </a:xfrm>
          <a:prstGeom prst="rect">
            <a:avLst/>
          </a:prstGeom>
          <a:noFill/>
        </p:spPr>
        <p:txBody>
          <a:bodyPr wrap="none" lIns="0" tIns="0" rIns="85708" bIns="0" rtlCol="0">
            <a:spAutoFit/>
          </a:bodyPr>
          <a:lstStyle/>
          <a:p>
            <a:pPr marL="111492" indent="-111492" algn="r" defTabSz="1088449">
              <a:buClr>
                <a:srgbClr val="666666"/>
              </a:buClr>
              <a:buFont typeface="Arial" pitchFamily="34" charset="0"/>
              <a:buNone/>
            </a:pPr>
            <a:fld id="{0BDC132A-5C91-4078-9777-31DA19A62E0A}" type="slidenum">
              <a:rPr lang="en-US" sz="900">
                <a:solidFill>
                  <a:srgbClr val="FFFFFF"/>
                </a:solidFill>
              </a:rPr>
              <a:pPr marL="111492" indent="-111492" algn="r" defTabSz="1088449">
                <a:buClr>
                  <a:srgbClr val="666666"/>
                </a:buClr>
                <a:buFont typeface="Arial" pitchFamily="34" charset="0"/>
                <a:buNone/>
              </a:pPr>
              <a:t>‹Nr.›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1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88449" rtl="0" eaLnBrk="1" latinLnBrk="0" hangingPunct="1">
        <a:spcBef>
          <a:spcPct val="0"/>
        </a:spcBef>
        <a:buNone/>
        <a:defRPr sz="2799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1540" indent="-201540" algn="l" defTabSz="1088449" rtl="0" eaLnBrk="1" latinLnBrk="0" hangingPunct="1"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799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17475" indent="-215935" algn="l" defTabSz="1088449" rtl="0" eaLnBrk="1" latinLnBrk="0" hangingPunct="1">
        <a:spcBef>
          <a:spcPts val="338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38" indent="-215935" algn="l" defTabSz="1088449" rtl="0" eaLnBrk="1" latinLnBrk="0" hangingPunct="1">
        <a:spcBef>
          <a:spcPts val="225"/>
        </a:spcBef>
        <a:buClr>
          <a:schemeClr val="accent1"/>
        </a:buClr>
        <a:buSzPct val="75000"/>
        <a:buFont typeface="Symbol" panose="05050102010706020507" pitchFamily="18" charset="2"/>
        <a:buChar char="-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719784" indent="-215935" algn="l" defTabSz="1088449" rtl="0" eaLnBrk="1" latinLnBrk="0" hangingPunct="1">
        <a:spcBef>
          <a:spcPts val="14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39838" indent="-179946" algn="l" defTabSz="1088449" rtl="0" eaLnBrk="1" latinLnBrk="0" hangingPunct="1">
        <a:spcBef>
          <a:spcPts val="250"/>
        </a:spcBef>
        <a:buClr>
          <a:schemeClr val="tx1"/>
        </a:buClr>
        <a:buSzPct val="100000"/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236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46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685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91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Qualitätsmanagement(QM)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Curriculum: </a:t>
            </a:r>
            <a:r>
              <a:rPr lang="en-US" dirty="0" err="1" smtClean="0"/>
              <a:t>Einführung</a:t>
            </a:r>
            <a:r>
              <a:rPr lang="en-US" dirty="0" smtClean="0"/>
              <a:t> in S/4HANA </a:t>
            </a:r>
            <a:r>
              <a:rPr lang="en-US" dirty="0" err="1" smtClean="0"/>
              <a:t>mit</a:t>
            </a:r>
            <a:r>
              <a:rPr lang="en-US" dirty="0" smtClean="0"/>
              <a:t> Global Bike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93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Global Bike </a:t>
            </a:r>
            <a:r>
              <a:rPr lang="de-DE" altLang="de-DE" dirty="0">
                <a:latin typeface="Arial" panose="020B0604020202020204" pitchFamily="34" charset="0"/>
              </a:rPr>
              <a:t>Organisationsstruktur in SAP ERP (Logistik)</a:t>
            </a:r>
            <a:endParaRPr lang="de-DE" dirty="0"/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423358" y="1379360"/>
            <a:ext cx="8913079" cy="4978691"/>
            <a:chOff x="48" y="768"/>
            <a:chExt cx="5616" cy="3137"/>
          </a:xfrm>
        </p:grpSpPr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48" y="768"/>
              <a:ext cx="5616" cy="3120"/>
            </a:xfrm>
            <a:prstGeom prst="parallelogram">
              <a:avLst>
                <a:gd name="adj" fmla="val 45000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113" y="3690"/>
              <a:ext cx="140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9977" tIns="46788" rIns="89977" bIns="46788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 dirty="0"/>
                <a:t>Mandant Global Bike</a:t>
              </a:r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192" y="799"/>
              <a:ext cx="2688" cy="2880"/>
            </a:xfrm>
            <a:prstGeom prst="parallelogram">
              <a:avLst>
                <a:gd name="adj" fmla="val 47731"/>
              </a:avLst>
            </a:prstGeom>
            <a:gradFill rotWithShape="1">
              <a:gsLst>
                <a:gs pos="0">
                  <a:srgbClr val="99FF66">
                    <a:alpha val="89998"/>
                  </a:srgbClr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FF66"/>
              </a:extrusionClr>
              <a:contourClr>
                <a:srgbClr val="99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185" y="3501"/>
              <a:ext cx="7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cs typeface="Times New Roman" panose="02020603050405020304" pitchFamily="18" charset="0"/>
                </a:rPr>
                <a:t> BUK US00</a:t>
              </a:r>
            </a:p>
          </p:txBody>
        </p:sp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330" y="845"/>
              <a:ext cx="1546" cy="2650"/>
            </a:xfrm>
            <a:prstGeom prst="parallelogram">
              <a:avLst>
                <a:gd name="adj" fmla="val 7568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0" name="AutoShape 22"/>
            <p:cNvSpPr>
              <a:spLocks noChangeArrowheads="1"/>
            </p:cNvSpPr>
            <p:nvPr/>
          </p:nvSpPr>
          <p:spPr bwMode="auto">
            <a:xfrm>
              <a:off x="1701" y="799"/>
              <a:ext cx="1769" cy="2880"/>
            </a:xfrm>
            <a:prstGeom prst="parallelogram">
              <a:avLst>
                <a:gd name="adj" fmla="val 71847"/>
              </a:avLst>
            </a:prstGeom>
            <a:gradFill rotWithShape="1">
              <a:gsLst>
                <a:gs pos="0">
                  <a:srgbClr val="969696">
                    <a:alpha val="89998"/>
                  </a:srgbClr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2517" y="817"/>
              <a:ext cx="2268" cy="2880"/>
            </a:xfrm>
            <a:prstGeom prst="parallelogram">
              <a:avLst>
                <a:gd name="adj" fmla="val 57056"/>
              </a:avLst>
            </a:prstGeom>
            <a:gradFill rotWithShape="1">
              <a:gsLst>
                <a:gs pos="0">
                  <a:srgbClr val="99FF66">
                    <a:alpha val="89998"/>
                  </a:srgbClr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FF66"/>
              </a:extrusionClr>
              <a:contourClr>
                <a:srgbClr val="99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2667" y="845"/>
              <a:ext cx="1546" cy="2650"/>
            </a:xfrm>
            <a:prstGeom prst="parallelogram">
              <a:avLst>
                <a:gd name="adj" fmla="val 75292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3115" y="845"/>
              <a:ext cx="1546" cy="2650"/>
            </a:xfrm>
            <a:prstGeom prst="parallelogram">
              <a:avLst>
                <a:gd name="adj" fmla="val 75292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793" y="845"/>
              <a:ext cx="1546" cy="2650"/>
            </a:xfrm>
            <a:prstGeom prst="parallelogram">
              <a:avLst>
                <a:gd name="adj" fmla="val 7568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1247" y="845"/>
              <a:ext cx="1546" cy="2650"/>
            </a:xfrm>
            <a:prstGeom prst="parallelogram">
              <a:avLst>
                <a:gd name="adj" fmla="val 7568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339" y="3203"/>
              <a:ext cx="54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 </a:t>
              </a:r>
              <a:r>
                <a:rPr lang="de-DE" altLang="de-DE">
                  <a:cs typeface="Times New Roman" panose="02020603050405020304" pitchFamily="18" charset="0"/>
                </a:rPr>
                <a:t>Dallas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DL00</a:t>
              </a: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793" y="3203"/>
              <a:ext cx="54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 </a:t>
              </a:r>
              <a:r>
                <a:rPr lang="de-DE" altLang="de-DE">
                  <a:cs typeface="Times New Roman" panose="02020603050405020304" pitchFamily="18" charset="0"/>
                </a:rPr>
                <a:t>Miami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MI00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1246" y="3203"/>
              <a:ext cx="54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</a:t>
              </a:r>
              <a:r>
                <a:rPr lang="de-DE" altLang="de-DE">
                  <a:cs typeface="Times New Roman" panose="02020603050405020304" pitchFamily="18" charset="0"/>
                </a:rPr>
                <a:t>S. Diego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SD00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1682" y="3501"/>
              <a:ext cx="7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EAEAEA"/>
                  </a:solidFill>
                  <a:cs typeface="Times New Roman" panose="02020603050405020304" pitchFamily="18" charset="0"/>
                </a:rPr>
                <a:t> CA00</a:t>
              </a:r>
            </a:p>
          </p:txBody>
        </p:sp>
        <p:sp>
          <p:nvSpPr>
            <p:cNvPr id="20" name="AutoShape 32"/>
            <p:cNvSpPr>
              <a:spLocks noChangeArrowheads="1"/>
            </p:cNvSpPr>
            <p:nvPr/>
          </p:nvSpPr>
          <p:spPr bwMode="auto">
            <a:xfrm>
              <a:off x="1837" y="845"/>
              <a:ext cx="1546" cy="2650"/>
            </a:xfrm>
            <a:prstGeom prst="parallelogram">
              <a:avLst>
                <a:gd name="adj" fmla="val 7529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1846" y="3203"/>
              <a:ext cx="54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solidFill>
                    <a:srgbClr val="EAEAEA"/>
                  </a:solidFill>
                  <a:cs typeface="Times New Roman" panose="02020603050405020304" pitchFamily="18" charset="0"/>
                </a:rPr>
                <a:t> </a:t>
              </a:r>
              <a:r>
                <a:rPr lang="de-DE" altLang="de-DE">
                  <a:solidFill>
                    <a:srgbClr val="EAEAEA"/>
                  </a:solidFill>
                  <a:cs typeface="Times New Roman" panose="02020603050405020304" pitchFamily="18" charset="0"/>
                </a:rPr>
                <a:t>Toronto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solidFill>
                    <a:srgbClr val="EAEAEA"/>
                  </a:solidFill>
                  <a:cs typeface="Times New Roman" panose="02020603050405020304" pitchFamily="18" charset="0"/>
                </a:rPr>
                <a:t>TO00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340" y="845"/>
              <a:ext cx="9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46788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dirty="0"/>
                <a:t>Versandstelle</a:t>
              </a:r>
            </a:p>
          </p:txBody>
        </p:sp>
        <p:sp>
          <p:nvSpPr>
            <p:cNvPr id="23" name="AutoShape 35"/>
            <p:cNvSpPr>
              <a:spLocks noChangeArrowheads="1"/>
            </p:cNvSpPr>
            <p:nvPr/>
          </p:nvSpPr>
          <p:spPr bwMode="auto">
            <a:xfrm>
              <a:off x="1435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DL00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40" y="1302"/>
              <a:ext cx="50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77" tIns="46788" rIns="89977" bIns="46788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Lagerort</a:t>
              </a:r>
            </a:p>
          </p:txBody>
        </p:sp>
        <p:sp>
          <p:nvSpPr>
            <p:cNvPr id="25" name="AutoShape 37"/>
            <p:cNvSpPr>
              <a:spLocks noChangeArrowheads="1"/>
            </p:cNvSpPr>
            <p:nvPr/>
          </p:nvSpPr>
          <p:spPr bwMode="auto">
            <a:xfrm>
              <a:off x="1321" y="1162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RM00</a:t>
              </a:r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1882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27" name="AutoShape 39"/>
            <p:cNvSpPr>
              <a:spLocks noChangeArrowheads="1"/>
            </p:cNvSpPr>
            <p:nvPr/>
          </p:nvSpPr>
          <p:spPr bwMode="auto">
            <a:xfrm>
              <a:off x="2336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SD00</a:t>
              </a:r>
            </a:p>
          </p:txBody>
        </p:sp>
        <p:sp>
          <p:nvSpPr>
            <p:cNvPr id="28" name="AutoShape 40"/>
            <p:cNvSpPr>
              <a:spLocks noChangeArrowheads="1"/>
            </p:cNvSpPr>
            <p:nvPr/>
          </p:nvSpPr>
          <p:spPr bwMode="auto">
            <a:xfrm>
              <a:off x="3763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HD00</a:t>
              </a:r>
            </a:p>
          </p:txBody>
        </p:sp>
        <p:sp>
          <p:nvSpPr>
            <p:cNvPr id="29" name="AutoShape 41"/>
            <p:cNvSpPr>
              <a:spLocks noChangeArrowheads="1"/>
            </p:cNvSpPr>
            <p:nvPr/>
          </p:nvSpPr>
          <p:spPr bwMode="auto">
            <a:xfrm>
              <a:off x="4214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HH00</a:t>
              </a:r>
            </a:p>
          </p:txBody>
        </p:sp>
        <p:sp>
          <p:nvSpPr>
            <p:cNvPr id="30" name="AutoShape 42"/>
            <p:cNvSpPr>
              <a:spLocks noChangeArrowheads="1"/>
            </p:cNvSpPr>
            <p:nvPr/>
          </p:nvSpPr>
          <p:spPr bwMode="auto">
            <a:xfrm>
              <a:off x="3806" y="801"/>
              <a:ext cx="1769" cy="2880"/>
            </a:xfrm>
            <a:prstGeom prst="parallelogram">
              <a:avLst>
                <a:gd name="adj" fmla="val 71847"/>
              </a:avLst>
            </a:prstGeom>
            <a:gradFill rotWithShape="1">
              <a:gsLst>
                <a:gs pos="0">
                  <a:srgbClr val="969696">
                    <a:alpha val="89998"/>
                  </a:srgbClr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31" name="Text Box 43"/>
            <p:cNvSpPr txBox="1">
              <a:spLocks noChangeArrowheads="1"/>
            </p:cNvSpPr>
            <p:nvPr/>
          </p:nvSpPr>
          <p:spPr bwMode="auto">
            <a:xfrm>
              <a:off x="3787" y="3521"/>
              <a:ext cx="7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EAEAEA"/>
                  </a:solidFill>
                  <a:cs typeface="Times New Roman" panose="02020603050405020304" pitchFamily="18" charset="0"/>
                </a:rPr>
                <a:t> AU00</a:t>
              </a:r>
            </a:p>
          </p:txBody>
        </p:sp>
        <p:sp>
          <p:nvSpPr>
            <p:cNvPr id="32" name="AutoShape 44"/>
            <p:cNvSpPr>
              <a:spLocks noChangeArrowheads="1"/>
            </p:cNvSpPr>
            <p:nvPr/>
          </p:nvSpPr>
          <p:spPr bwMode="auto">
            <a:xfrm>
              <a:off x="3942" y="847"/>
              <a:ext cx="1546" cy="2650"/>
            </a:xfrm>
            <a:prstGeom prst="parallelogram">
              <a:avLst>
                <a:gd name="adj" fmla="val 7529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33" name="Text Box 45"/>
            <p:cNvSpPr txBox="1">
              <a:spLocks noChangeArrowheads="1"/>
            </p:cNvSpPr>
            <p:nvPr/>
          </p:nvSpPr>
          <p:spPr bwMode="auto">
            <a:xfrm>
              <a:off x="3951" y="3205"/>
              <a:ext cx="54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solidFill>
                    <a:srgbClr val="EAEAEA"/>
                  </a:solidFill>
                  <a:cs typeface="Times New Roman" panose="02020603050405020304" pitchFamily="18" charset="0"/>
                </a:rPr>
                <a:t>  </a:t>
              </a:r>
              <a:r>
                <a:rPr lang="de-DE" altLang="de-DE">
                  <a:solidFill>
                    <a:srgbClr val="EAEAEA"/>
                  </a:solidFill>
                  <a:cs typeface="Times New Roman" panose="02020603050405020304" pitchFamily="18" charset="0"/>
                </a:rPr>
                <a:t>Perth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solidFill>
                    <a:srgbClr val="EAEAEA"/>
                  </a:solidFill>
                  <a:cs typeface="Times New Roman" panose="02020603050405020304" pitchFamily="18" charset="0"/>
                </a:rPr>
                <a:t>PE00</a:t>
              </a:r>
            </a:p>
          </p:txBody>
        </p:sp>
        <p:sp>
          <p:nvSpPr>
            <p:cNvPr id="34" name="AutoShape 46"/>
            <p:cNvSpPr>
              <a:spLocks noChangeArrowheads="1"/>
            </p:cNvSpPr>
            <p:nvPr/>
          </p:nvSpPr>
          <p:spPr bwMode="auto">
            <a:xfrm>
              <a:off x="312" y="1933"/>
              <a:ext cx="5017" cy="995"/>
            </a:xfrm>
            <a:prstGeom prst="parallelogram">
              <a:avLst>
                <a:gd name="adj" fmla="val 46524"/>
              </a:avLst>
            </a:prstGeom>
            <a:gradFill rotWithShape="0">
              <a:gsLst>
                <a:gs pos="0">
                  <a:srgbClr val="1F8AFF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1F8AFF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35" name="Text Box 47"/>
            <p:cNvSpPr txBox="1">
              <a:spLocks noChangeArrowheads="1"/>
            </p:cNvSpPr>
            <p:nvPr/>
          </p:nvSpPr>
          <p:spPr bwMode="auto">
            <a:xfrm>
              <a:off x="1519" y="1933"/>
              <a:ext cx="3076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/>
                <a:t>Zentrale Einkaufsorganisation (global) GL00</a:t>
              </a:r>
              <a:endParaRPr lang="de-DE" altLang="de-DE" sz="1600">
                <a:cs typeface="Times New Roman" panose="02020603050405020304" pitchFamily="18" charset="0"/>
              </a:endParaRPr>
            </a:p>
          </p:txBody>
        </p:sp>
        <p:sp>
          <p:nvSpPr>
            <p:cNvPr id="36" name="AutoShape 48"/>
            <p:cNvSpPr>
              <a:spLocks noChangeArrowheads="1"/>
            </p:cNvSpPr>
            <p:nvPr/>
          </p:nvSpPr>
          <p:spPr bwMode="auto">
            <a:xfrm>
              <a:off x="567" y="2160"/>
              <a:ext cx="1678" cy="720"/>
            </a:xfrm>
            <a:prstGeom prst="parallelogram">
              <a:avLst>
                <a:gd name="adj" fmla="val 4666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37" name="Text Box 49"/>
            <p:cNvSpPr txBox="1">
              <a:spLocks noChangeArrowheads="1"/>
            </p:cNvSpPr>
            <p:nvPr/>
          </p:nvSpPr>
          <p:spPr bwMode="auto">
            <a:xfrm>
              <a:off x="877" y="2160"/>
              <a:ext cx="17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Einkaufsorg. US00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38" name="AutoShape 50"/>
            <p:cNvSpPr>
              <a:spLocks noChangeArrowheads="1"/>
            </p:cNvSpPr>
            <p:nvPr/>
          </p:nvSpPr>
          <p:spPr bwMode="auto">
            <a:xfrm>
              <a:off x="2880" y="2160"/>
              <a:ext cx="1270" cy="720"/>
            </a:xfrm>
            <a:prstGeom prst="parallelogram">
              <a:avLst>
                <a:gd name="adj" fmla="val 4597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39" name="Text Box 51"/>
            <p:cNvSpPr txBox="1">
              <a:spLocks noChangeArrowheads="1"/>
            </p:cNvSpPr>
            <p:nvPr/>
          </p:nvSpPr>
          <p:spPr bwMode="auto">
            <a:xfrm>
              <a:off x="2517" y="3521"/>
              <a:ext cx="7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cs typeface="Times New Roman" panose="02020603050405020304" pitchFamily="18" charset="0"/>
                </a:rPr>
                <a:t> BUK DE00</a:t>
              </a:r>
            </a:p>
          </p:txBody>
        </p:sp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2653" y="3203"/>
              <a:ext cx="5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 </a:t>
              </a:r>
              <a:r>
                <a:rPr lang="de-DE" altLang="de-DE" sz="1100">
                  <a:cs typeface="Times New Roman" panose="02020603050405020304" pitchFamily="18" charset="0"/>
                </a:rPr>
                <a:t>Heidelb.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HD00</a:t>
              </a:r>
            </a:p>
          </p:txBody>
        </p:sp>
        <p:sp>
          <p:nvSpPr>
            <p:cNvPr id="41" name="Text Box 53"/>
            <p:cNvSpPr txBox="1">
              <a:spLocks noChangeArrowheads="1"/>
            </p:cNvSpPr>
            <p:nvPr/>
          </p:nvSpPr>
          <p:spPr bwMode="auto">
            <a:xfrm>
              <a:off x="3107" y="3203"/>
              <a:ext cx="5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</a:t>
              </a:r>
              <a:r>
                <a:rPr lang="de-DE" altLang="de-DE" sz="1100">
                  <a:cs typeface="Times New Roman" panose="02020603050405020304" pitchFamily="18" charset="0"/>
                </a:rPr>
                <a:t>Hamburg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HH00</a:t>
              </a:r>
            </a:p>
          </p:txBody>
        </p:sp>
        <p:sp>
          <p:nvSpPr>
            <p:cNvPr id="42" name="AutoShape 54"/>
            <p:cNvSpPr>
              <a:spLocks noChangeArrowheads="1"/>
            </p:cNvSpPr>
            <p:nvPr/>
          </p:nvSpPr>
          <p:spPr bwMode="auto">
            <a:xfrm>
              <a:off x="1242" y="1344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SF00</a:t>
              </a:r>
            </a:p>
          </p:txBody>
        </p:sp>
        <p:sp>
          <p:nvSpPr>
            <p:cNvPr id="43" name="AutoShape 55"/>
            <p:cNvSpPr>
              <a:spLocks noChangeArrowheads="1"/>
            </p:cNvSpPr>
            <p:nvPr/>
          </p:nvSpPr>
          <p:spPr bwMode="auto">
            <a:xfrm>
              <a:off x="1162" y="1525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FG00</a:t>
              </a:r>
            </a:p>
          </p:txBody>
        </p:sp>
        <p:sp>
          <p:nvSpPr>
            <p:cNvPr id="44" name="AutoShape 56"/>
            <p:cNvSpPr>
              <a:spLocks noChangeArrowheads="1"/>
            </p:cNvSpPr>
            <p:nvPr/>
          </p:nvSpPr>
          <p:spPr bwMode="auto">
            <a:xfrm>
              <a:off x="1081" y="1706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45" name="AutoShape 57"/>
            <p:cNvSpPr>
              <a:spLocks noChangeArrowheads="1"/>
            </p:cNvSpPr>
            <p:nvPr/>
          </p:nvSpPr>
          <p:spPr bwMode="auto">
            <a:xfrm>
              <a:off x="1786" y="1163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TG00</a:t>
              </a:r>
            </a:p>
          </p:txBody>
        </p:sp>
        <p:sp>
          <p:nvSpPr>
            <p:cNvPr id="46" name="AutoShape 58"/>
            <p:cNvSpPr>
              <a:spLocks noChangeArrowheads="1"/>
            </p:cNvSpPr>
            <p:nvPr/>
          </p:nvSpPr>
          <p:spPr bwMode="auto">
            <a:xfrm>
              <a:off x="1706" y="1344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FG00</a:t>
              </a:r>
            </a:p>
          </p:txBody>
        </p:sp>
        <p:sp>
          <p:nvSpPr>
            <p:cNvPr id="47" name="AutoShape 59"/>
            <p:cNvSpPr>
              <a:spLocks noChangeArrowheads="1"/>
            </p:cNvSpPr>
            <p:nvPr/>
          </p:nvSpPr>
          <p:spPr bwMode="auto">
            <a:xfrm>
              <a:off x="1625" y="1525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dirty="0"/>
                <a:t>MI00</a:t>
              </a:r>
            </a:p>
          </p:txBody>
        </p:sp>
        <p:sp>
          <p:nvSpPr>
            <p:cNvPr id="48" name="AutoShape 60"/>
            <p:cNvSpPr>
              <a:spLocks noChangeArrowheads="1"/>
            </p:cNvSpPr>
            <p:nvPr/>
          </p:nvSpPr>
          <p:spPr bwMode="auto">
            <a:xfrm>
              <a:off x="2239" y="1162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TG00</a:t>
              </a:r>
            </a:p>
          </p:txBody>
        </p:sp>
        <p:sp>
          <p:nvSpPr>
            <p:cNvPr id="49" name="AutoShape 61"/>
            <p:cNvSpPr>
              <a:spLocks noChangeArrowheads="1"/>
            </p:cNvSpPr>
            <p:nvPr/>
          </p:nvSpPr>
          <p:spPr bwMode="auto">
            <a:xfrm>
              <a:off x="2159" y="1343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FG00</a:t>
              </a:r>
            </a:p>
          </p:txBody>
        </p:sp>
        <p:sp>
          <p:nvSpPr>
            <p:cNvPr id="50" name="AutoShape 62"/>
            <p:cNvSpPr>
              <a:spLocks noChangeArrowheads="1"/>
            </p:cNvSpPr>
            <p:nvPr/>
          </p:nvSpPr>
          <p:spPr bwMode="auto">
            <a:xfrm>
              <a:off x="2078" y="1524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51" name="AutoShape 63"/>
            <p:cNvSpPr>
              <a:spLocks noChangeArrowheads="1"/>
            </p:cNvSpPr>
            <p:nvPr/>
          </p:nvSpPr>
          <p:spPr bwMode="auto">
            <a:xfrm>
              <a:off x="2832" y="1162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TG00</a:t>
              </a:r>
            </a:p>
          </p:txBody>
        </p:sp>
        <p:sp>
          <p:nvSpPr>
            <p:cNvPr id="52" name="AutoShape 64"/>
            <p:cNvSpPr>
              <a:spLocks noChangeArrowheads="1"/>
            </p:cNvSpPr>
            <p:nvPr/>
          </p:nvSpPr>
          <p:spPr bwMode="auto">
            <a:xfrm>
              <a:off x="2752" y="1343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FG00</a:t>
              </a:r>
            </a:p>
          </p:txBody>
        </p:sp>
        <p:sp>
          <p:nvSpPr>
            <p:cNvPr id="53" name="AutoShape 65"/>
            <p:cNvSpPr>
              <a:spLocks noChangeArrowheads="1"/>
            </p:cNvSpPr>
            <p:nvPr/>
          </p:nvSpPr>
          <p:spPr bwMode="auto">
            <a:xfrm>
              <a:off x="2671" y="1524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MI00</a:t>
              </a:r>
            </a:p>
          </p:txBody>
        </p:sp>
        <p:sp>
          <p:nvSpPr>
            <p:cNvPr id="54" name="AutoShape 66"/>
            <p:cNvSpPr>
              <a:spLocks noChangeArrowheads="1"/>
            </p:cNvSpPr>
            <p:nvPr/>
          </p:nvSpPr>
          <p:spPr bwMode="auto">
            <a:xfrm>
              <a:off x="3658" y="1161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RM00</a:t>
              </a:r>
            </a:p>
          </p:txBody>
        </p:sp>
        <p:sp>
          <p:nvSpPr>
            <p:cNvPr id="55" name="AutoShape 67"/>
            <p:cNvSpPr>
              <a:spLocks noChangeArrowheads="1"/>
            </p:cNvSpPr>
            <p:nvPr/>
          </p:nvSpPr>
          <p:spPr bwMode="auto">
            <a:xfrm>
              <a:off x="3579" y="1343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SF00</a:t>
              </a:r>
            </a:p>
          </p:txBody>
        </p:sp>
        <p:sp>
          <p:nvSpPr>
            <p:cNvPr id="56" name="AutoShape 68"/>
            <p:cNvSpPr>
              <a:spLocks noChangeArrowheads="1"/>
            </p:cNvSpPr>
            <p:nvPr/>
          </p:nvSpPr>
          <p:spPr bwMode="auto">
            <a:xfrm>
              <a:off x="3499" y="1524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FG00</a:t>
              </a:r>
            </a:p>
          </p:txBody>
        </p:sp>
        <p:sp>
          <p:nvSpPr>
            <p:cNvPr id="57" name="AutoShape 69"/>
            <p:cNvSpPr>
              <a:spLocks noChangeArrowheads="1"/>
            </p:cNvSpPr>
            <p:nvPr/>
          </p:nvSpPr>
          <p:spPr bwMode="auto">
            <a:xfrm>
              <a:off x="3418" y="1705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58" name="AutoShape 70"/>
            <p:cNvSpPr>
              <a:spLocks noChangeArrowheads="1"/>
            </p:cNvSpPr>
            <p:nvPr/>
          </p:nvSpPr>
          <p:spPr bwMode="auto">
            <a:xfrm>
              <a:off x="4105" y="1162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TG00</a:t>
              </a:r>
            </a:p>
          </p:txBody>
        </p:sp>
        <p:sp>
          <p:nvSpPr>
            <p:cNvPr id="59" name="AutoShape 71"/>
            <p:cNvSpPr>
              <a:spLocks noChangeArrowheads="1"/>
            </p:cNvSpPr>
            <p:nvPr/>
          </p:nvSpPr>
          <p:spPr bwMode="auto">
            <a:xfrm>
              <a:off x="4025" y="1343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FG00</a:t>
              </a:r>
            </a:p>
          </p:txBody>
        </p:sp>
        <p:sp>
          <p:nvSpPr>
            <p:cNvPr id="60" name="AutoShape 72"/>
            <p:cNvSpPr>
              <a:spLocks noChangeArrowheads="1"/>
            </p:cNvSpPr>
            <p:nvPr/>
          </p:nvSpPr>
          <p:spPr bwMode="auto">
            <a:xfrm>
              <a:off x="3944" y="1524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61" name="AutoShape 73"/>
            <p:cNvSpPr>
              <a:spLocks noChangeArrowheads="1"/>
            </p:cNvSpPr>
            <p:nvPr/>
          </p:nvSpPr>
          <p:spPr bwMode="auto">
            <a:xfrm>
              <a:off x="2940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TO00</a:t>
              </a:r>
            </a:p>
          </p:txBody>
        </p:sp>
        <p:sp>
          <p:nvSpPr>
            <p:cNvPr id="62" name="AutoShape 74"/>
            <p:cNvSpPr>
              <a:spLocks noChangeArrowheads="1"/>
            </p:cNvSpPr>
            <p:nvPr/>
          </p:nvSpPr>
          <p:spPr bwMode="auto">
            <a:xfrm>
              <a:off x="4934" y="1163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TG00</a:t>
              </a:r>
            </a:p>
          </p:txBody>
        </p:sp>
        <p:sp>
          <p:nvSpPr>
            <p:cNvPr id="63" name="AutoShape 75"/>
            <p:cNvSpPr>
              <a:spLocks noChangeArrowheads="1"/>
            </p:cNvSpPr>
            <p:nvPr/>
          </p:nvSpPr>
          <p:spPr bwMode="auto">
            <a:xfrm>
              <a:off x="4854" y="1344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FG00</a:t>
              </a:r>
            </a:p>
          </p:txBody>
        </p:sp>
        <p:sp>
          <p:nvSpPr>
            <p:cNvPr id="64" name="AutoShape 76"/>
            <p:cNvSpPr>
              <a:spLocks noChangeArrowheads="1"/>
            </p:cNvSpPr>
            <p:nvPr/>
          </p:nvSpPr>
          <p:spPr bwMode="auto">
            <a:xfrm>
              <a:off x="4773" y="1525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MI00</a:t>
              </a:r>
            </a:p>
          </p:txBody>
        </p:sp>
        <p:sp>
          <p:nvSpPr>
            <p:cNvPr id="65" name="AutoShape 77"/>
            <p:cNvSpPr>
              <a:spLocks noChangeArrowheads="1"/>
            </p:cNvSpPr>
            <p:nvPr/>
          </p:nvSpPr>
          <p:spPr bwMode="auto">
            <a:xfrm>
              <a:off x="5042" y="891"/>
              <a:ext cx="356" cy="144"/>
            </a:xfrm>
            <a:prstGeom prst="parallelogram">
              <a:avLst>
                <a:gd name="adj" fmla="val 3747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PE00</a:t>
              </a:r>
            </a:p>
          </p:txBody>
        </p:sp>
        <p:sp>
          <p:nvSpPr>
            <p:cNvPr id="66" name="AutoShape 78"/>
            <p:cNvSpPr>
              <a:spLocks noChangeArrowheads="1"/>
            </p:cNvSpPr>
            <p:nvPr/>
          </p:nvSpPr>
          <p:spPr bwMode="auto">
            <a:xfrm>
              <a:off x="2064" y="2160"/>
              <a:ext cx="771" cy="720"/>
            </a:xfrm>
            <a:prstGeom prst="parallelogram">
              <a:avLst>
                <a:gd name="adj" fmla="val 46527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67" name="Text Box 79"/>
            <p:cNvSpPr txBox="1">
              <a:spLocks noChangeArrowheads="1"/>
            </p:cNvSpPr>
            <p:nvPr/>
          </p:nvSpPr>
          <p:spPr bwMode="auto">
            <a:xfrm>
              <a:off x="2336" y="2160"/>
              <a:ext cx="5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CA00</a:t>
              </a:r>
              <a:endParaRPr lang="de-DE" altLang="de-DE" sz="1400">
                <a:solidFill>
                  <a:srgbClr val="EAEAEA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691" y="2387"/>
              <a:ext cx="1950" cy="384"/>
            </a:xfrm>
            <a:prstGeom prst="parallelogram">
              <a:avLst>
                <a:gd name="adj" fmla="val 45303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69" name="Text Box 81"/>
            <p:cNvSpPr txBox="1">
              <a:spLocks noChangeArrowheads="1"/>
            </p:cNvSpPr>
            <p:nvPr/>
          </p:nvSpPr>
          <p:spPr bwMode="auto">
            <a:xfrm>
              <a:off x="748" y="2432"/>
              <a:ext cx="195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Einkäufergruppe Nord-Amerika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                       N00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70" name="Text Box 82"/>
            <p:cNvSpPr txBox="1">
              <a:spLocks noChangeArrowheads="1"/>
            </p:cNvSpPr>
            <p:nvPr/>
          </p:nvSpPr>
          <p:spPr bwMode="auto">
            <a:xfrm>
              <a:off x="3243" y="2160"/>
              <a:ext cx="72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EKO DE00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71" name="AutoShape 83"/>
            <p:cNvSpPr>
              <a:spLocks noChangeArrowheads="1"/>
            </p:cNvSpPr>
            <p:nvPr/>
          </p:nvSpPr>
          <p:spPr bwMode="auto">
            <a:xfrm>
              <a:off x="2971" y="2387"/>
              <a:ext cx="998" cy="384"/>
            </a:xfrm>
            <a:prstGeom prst="parallelogram">
              <a:avLst>
                <a:gd name="adj" fmla="val 47094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72" name="Text Box 84"/>
            <p:cNvSpPr txBox="1">
              <a:spLocks noChangeArrowheads="1"/>
            </p:cNvSpPr>
            <p:nvPr/>
          </p:nvSpPr>
          <p:spPr bwMode="auto">
            <a:xfrm>
              <a:off x="2971" y="2432"/>
              <a:ext cx="95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     EKG Europa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        E00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73" name="AutoShape 85"/>
            <p:cNvSpPr>
              <a:spLocks noChangeArrowheads="1"/>
            </p:cNvSpPr>
            <p:nvPr/>
          </p:nvSpPr>
          <p:spPr bwMode="auto">
            <a:xfrm>
              <a:off x="4150" y="2160"/>
              <a:ext cx="771" cy="720"/>
            </a:xfrm>
            <a:prstGeom prst="parallelogram">
              <a:avLst>
                <a:gd name="adj" fmla="val 46527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74" name="Text Box 86"/>
            <p:cNvSpPr txBox="1">
              <a:spLocks noChangeArrowheads="1"/>
            </p:cNvSpPr>
            <p:nvPr/>
          </p:nvSpPr>
          <p:spPr bwMode="auto">
            <a:xfrm>
              <a:off x="4422" y="2160"/>
              <a:ext cx="5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 AU00</a:t>
              </a:r>
              <a:endParaRPr lang="de-DE" altLang="de-DE" sz="1400">
                <a:solidFill>
                  <a:srgbClr val="EAEAEA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5" name="AutoShape 87"/>
            <p:cNvSpPr>
              <a:spLocks noChangeArrowheads="1"/>
            </p:cNvSpPr>
            <p:nvPr/>
          </p:nvSpPr>
          <p:spPr bwMode="auto">
            <a:xfrm>
              <a:off x="4241" y="2432"/>
              <a:ext cx="499" cy="384"/>
            </a:xfrm>
            <a:prstGeom prst="parallelogram">
              <a:avLst>
                <a:gd name="adj" fmla="val 45313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76" name="Text Box 88"/>
            <p:cNvSpPr txBox="1">
              <a:spLocks noChangeArrowheads="1"/>
            </p:cNvSpPr>
            <p:nvPr/>
          </p:nvSpPr>
          <p:spPr bwMode="auto">
            <a:xfrm>
              <a:off x="4287" y="2432"/>
              <a:ext cx="54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77" tIns="46788" rIns="89977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  Asien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A00</a:t>
              </a:r>
              <a:endParaRPr lang="de-DE" altLang="de-DE" sz="1400">
                <a:solidFill>
                  <a:srgbClr val="EAEAEA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7" name="Text Box 89"/>
            <p:cNvSpPr txBox="1">
              <a:spLocks noChangeArrowheads="1"/>
            </p:cNvSpPr>
            <p:nvPr/>
          </p:nvSpPr>
          <p:spPr bwMode="auto">
            <a:xfrm>
              <a:off x="5071" y="3203"/>
              <a:ext cx="34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77" tIns="46788" rIns="89977" bIns="46788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Werk</a:t>
              </a:r>
            </a:p>
          </p:txBody>
        </p:sp>
        <p:sp>
          <p:nvSpPr>
            <p:cNvPr id="78" name="Text Box 90"/>
            <p:cNvSpPr txBox="1">
              <a:spLocks noChangeArrowheads="1"/>
            </p:cNvSpPr>
            <p:nvPr/>
          </p:nvSpPr>
          <p:spPr bwMode="auto">
            <a:xfrm>
              <a:off x="4606" y="3521"/>
              <a:ext cx="81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77" tIns="46788" rIns="89977" bIns="46788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Buchungskreis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33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083" algn="l"/>
              </a:tabLst>
            </a:pPr>
            <a:r>
              <a:rPr lang="en-US" altLang="de-DE" dirty="0" smtClean="0">
                <a:solidFill>
                  <a:srgbClr val="B2B2B2"/>
                </a:solidFill>
              </a:rPr>
              <a:t>QM </a:t>
            </a:r>
            <a:r>
              <a:rPr lang="en-US" altLang="de-DE" dirty="0" err="1" smtClean="0">
                <a:solidFill>
                  <a:srgbClr val="B2B2B2"/>
                </a:solidFill>
              </a:rPr>
              <a:t>Organisationsstrukturen</a:t>
            </a:r>
            <a:endParaRPr lang="en-US" altLang="de-DE" dirty="0">
              <a:solidFill>
                <a:srgbClr val="B2B2B2"/>
              </a:solidFill>
            </a:endParaRPr>
          </a:p>
          <a:p>
            <a:pPr>
              <a:tabLst>
                <a:tab pos="1971083" algn="l"/>
              </a:tabLst>
            </a:pPr>
            <a:endParaRPr lang="en-US" altLang="de-DE" dirty="0"/>
          </a:p>
          <a:p>
            <a:pPr>
              <a:tabLst>
                <a:tab pos="1971083" algn="l"/>
              </a:tabLst>
            </a:pPr>
            <a:r>
              <a:rPr lang="en-US" altLang="de-DE" dirty="0" smtClean="0"/>
              <a:t>QM </a:t>
            </a:r>
            <a:r>
              <a:rPr lang="en-US" altLang="de-DE" dirty="0" err="1" smtClean="0"/>
              <a:t>Stammdaten</a:t>
            </a:r>
            <a:endParaRPr lang="en-US" altLang="de-DE" dirty="0"/>
          </a:p>
          <a:p>
            <a:pPr>
              <a:tabLst>
                <a:tab pos="1971083" algn="l"/>
              </a:tabLst>
            </a:pPr>
            <a:endParaRPr lang="en-US" altLang="de-DE" dirty="0">
              <a:solidFill>
                <a:srgbClr val="B2B2B2"/>
              </a:solidFill>
            </a:endParaRPr>
          </a:p>
          <a:p>
            <a:pPr>
              <a:tabLst>
                <a:tab pos="1971083" algn="l"/>
              </a:tabLst>
            </a:pPr>
            <a:r>
              <a:rPr lang="en-US" altLang="de-DE" dirty="0" smtClean="0">
                <a:solidFill>
                  <a:srgbClr val="B2B2B2"/>
                </a:solidFill>
              </a:rPr>
              <a:t>QM </a:t>
            </a:r>
            <a:r>
              <a:rPr lang="en-US" altLang="de-DE" dirty="0" err="1" smtClean="0">
                <a:solidFill>
                  <a:srgbClr val="B2B2B2"/>
                </a:solidFill>
              </a:rPr>
              <a:t>Prozesse</a:t>
            </a:r>
            <a:endParaRPr lang="en-US" altLang="de-DE" dirty="0" smtClean="0">
              <a:solidFill>
                <a:srgbClr val="B2B2B2"/>
              </a:solidFill>
            </a:endParaRPr>
          </a:p>
          <a:p>
            <a:pPr>
              <a:tabLst>
                <a:tab pos="1971083" algn="l"/>
              </a:tabLst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8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7221" y="321318"/>
            <a:ext cx="11542194" cy="755978"/>
          </a:xfrm>
        </p:spPr>
        <p:txBody>
          <a:bodyPr/>
          <a:lstStyle/>
          <a:p>
            <a:r>
              <a:rPr lang="en-US" altLang="de-DE" dirty="0" smtClean="0"/>
              <a:t>QM </a:t>
            </a:r>
            <a:r>
              <a:rPr lang="en-US" altLang="de-DE" dirty="0" err="1" smtClean="0"/>
              <a:t>Stammdaten</a:t>
            </a:r>
            <a:endParaRPr lang="de-DE" dirty="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8528448" y="1932691"/>
            <a:ext cx="2742486" cy="533261"/>
          </a:xfrm>
          <a:prstGeom prst="roundRect">
            <a:avLst>
              <a:gd name="adj" fmla="val 16667"/>
            </a:avLst>
          </a:prstGeom>
          <a:solidFill>
            <a:srgbClr val="0048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799" dirty="0" smtClean="0">
                <a:solidFill>
                  <a:schemeClr val="bg1"/>
                </a:solidFill>
              </a:rPr>
              <a:t>Kundenstammsatz</a:t>
            </a:r>
            <a:endParaRPr lang="en-US" altLang="de-DE" sz="1799" dirty="0">
              <a:solidFill>
                <a:schemeClr val="bg1"/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8528448" y="3992830"/>
            <a:ext cx="2742486" cy="533261"/>
          </a:xfrm>
          <a:prstGeom prst="roundRect">
            <a:avLst>
              <a:gd name="adj" fmla="val 16667"/>
            </a:avLst>
          </a:prstGeom>
          <a:solidFill>
            <a:srgbClr val="0048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799" dirty="0" smtClean="0">
                <a:solidFill>
                  <a:schemeClr val="bg1"/>
                </a:solidFill>
              </a:rPr>
              <a:t>Lieferantenstammsatz</a:t>
            </a:r>
            <a:endParaRPr lang="en-US" altLang="de-DE" sz="1799" dirty="0">
              <a:solidFill>
                <a:schemeClr val="bg1"/>
              </a:solidFill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8528448" y="2962760"/>
            <a:ext cx="2742486" cy="533261"/>
          </a:xfrm>
          <a:prstGeom prst="roundRect">
            <a:avLst>
              <a:gd name="adj" fmla="val 16667"/>
            </a:avLst>
          </a:prstGeom>
          <a:solidFill>
            <a:srgbClr val="0048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799" dirty="0" smtClean="0">
                <a:solidFill>
                  <a:schemeClr val="bg1"/>
                </a:solidFill>
              </a:rPr>
              <a:t>Materialstammsatz</a:t>
            </a:r>
            <a:endParaRPr lang="en-US" altLang="de-DE" sz="1799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90" y="1260390"/>
            <a:ext cx="5031467" cy="50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Kundenstammsatz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917" y="1690737"/>
            <a:ext cx="4663880" cy="4390899"/>
          </a:xfrm>
        </p:spPr>
        <p:txBody>
          <a:bodyPr/>
          <a:lstStyle/>
          <a:p>
            <a:pPr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Kundenstamm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Enthält alle Informationen um Aufträge, Lieferungen, Rechnungen und Zahlungen auszuführen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Jeder Kunde MUSS einen Kundenstamm haben</a:t>
            </a:r>
          </a:p>
          <a:p>
            <a:pPr>
              <a:tabLst>
                <a:tab pos="1971083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Wird von einem/mehreren Vertriebsbereichen angelegt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Verkaufsorganisation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Vertriebsweg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Sparte</a:t>
            </a:r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30235" y="1343674"/>
            <a:ext cx="3508083" cy="51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1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Kundenstammsatz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916" y="1690737"/>
            <a:ext cx="5481814" cy="4390899"/>
          </a:xfrm>
        </p:spPr>
        <p:txBody>
          <a:bodyPr/>
          <a:lstStyle/>
          <a:p>
            <a:pPr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Informationen im Kundenstamm sind in 3 Bereiche unterteilt: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Allgemeine Daten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Buchungskreisdaten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Vertriebsbereichsdaten</a:t>
            </a:r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7014159" y="1323321"/>
            <a:ext cx="3508083" cy="51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11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Materialstammsatz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917" y="1690737"/>
            <a:ext cx="5305397" cy="4390899"/>
          </a:xfrm>
        </p:spPr>
        <p:txBody>
          <a:bodyPr/>
          <a:lstStyle/>
          <a:p>
            <a:pPr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Materialstamm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Stellt für ein Unternehmen die zentrale Quelle zum Abruf materialspezifischer Daten dar 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Wird von den meisten Komponenten im SAP System verwendet:</a:t>
            </a:r>
          </a:p>
          <a:p>
            <a:pPr lvl="2">
              <a:tabLst>
                <a:tab pos="1971083" algn="l"/>
              </a:tabLst>
            </a:pPr>
            <a:r>
              <a:rPr lang="de-DE" altLang="de-DE" sz="1400" dirty="0">
                <a:latin typeface="Arial" panose="020B0604020202020204" pitchFamily="34" charset="0"/>
              </a:rPr>
              <a:t>Vertrieb</a:t>
            </a:r>
          </a:p>
          <a:p>
            <a:pPr lvl="2">
              <a:tabLst>
                <a:tab pos="1971083" algn="l"/>
              </a:tabLst>
            </a:pPr>
            <a:r>
              <a:rPr lang="de-DE" altLang="de-DE" sz="1400" dirty="0">
                <a:latin typeface="Arial" panose="020B0604020202020204" pitchFamily="34" charset="0"/>
              </a:rPr>
              <a:t>Materialwirtschaft</a:t>
            </a:r>
          </a:p>
          <a:p>
            <a:pPr lvl="2">
              <a:tabLst>
                <a:tab pos="1971083" algn="l"/>
              </a:tabLst>
            </a:pPr>
            <a:r>
              <a:rPr lang="de-DE" altLang="de-DE" sz="1400" dirty="0">
                <a:latin typeface="Arial" panose="020B0604020202020204" pitchFamily="34" charset="0"/>
              </a:rPr>
              <a:t>Produktion</a:t>
            </a:r>
          </a:p>
          <a:p>
            <a:pPr lvl="2">
              <a:tabLst>
                <a:tab pos="1971083" algn="l"/>
              </a:tabLst>
            </a:pPr>
            <a:r>
              <a:rPr lang="de-DE" altLang="de-DE" sz="1400" dirty="0">
                <a:latin typeface="Arial" panose="020B0604020202020204" pitchFamily="34" charset="0"/>
              </a:rPr>
              <a:t>Instandhaltung</a:t>
            </a:r>
          </a:p>
          <a:p>
            <a:pPr lvl="2">
              <a:tabLst>
                <a:tab pos="1971083" algn="l"/>
              </a:tabLst>
            </a:pPr>
            <a:r>
              <a:rPr lang="de-DE" altLang="de-DE" sz="1400" dirty="0">
                <a:latin typeface="Arial" panose="020B0604020202020204" pitchFamily="34" charset="0"/>
              </a:rPr>
              <a:t>Rechnungswesen</a:t>
            </a:r>
          </a:p>
          <a:p>
            <a:pPr lvl="2">
              <a:tabLst>
                <a:tab pos="1971083" algn="l"/>
              </a:tabLst>
            </a:pPr>
            <a:r>
              <a:rPr lang="de-DE" altLang="de-DE" sz="1400" dirty="0">
                <a:latin typeface="Arial" panose="020B0604020202020204" pitchFamily="34" charset="0"/>
              </a:rPr>
              <a:t>Qualitätsmanagement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Materialstammdaten sind in funktionalen Segmenten, den sog. Sichten, gespeichert</a:t>
            </a:r>
          </a:p>
          <a:p>
            <a:endParaRPr lang="de-DE" dirty="0"/>
          </a:p>
        </p:txBody>
      </p:sp>
      <p:pic>
        <p:nvPicPr>
          <p:cNvPr id="5" name="Inhaltsplatzhalt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6915024" y="1620219"/>
            <a:ext cx="4199021" cy="45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2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Materialstammsatz – Sichten</a:t>
            </a:r>
            <a:endParaRPr lang="de-DE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465895" y="3142864"/>
            <a:ext cx="2666306" cy="1295063"/>
          </a:xfrm>
          <a:prstGeom prst="can">
            <a:avLst>
              <a:gd name="adj" fmla="val 25000"/>
            </a:avLst>
          </a:prstGeom>
          <a:solidFill>
            <a:srgbClr val="00488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99">
                <a:solidFill>
                  <a:schemeClr val="bg1"/>
                </a:solidFill>
              </a:rPr>
              <a:t>Materialstamm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42292" y="2533423"/>
            <a:ext cx="2056864" cy="36910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799" b="0">
                <a:solidFill>
                  <a:srgbClr val="000000"/>
                </a:solidFill>
              </a:rPr>
              <a:t>Grunddaten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46796" y="2000162"/>
            <a:ext cx="2056864" cy="36910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799" b="0" dirty="0" smtClean="0">
                <a:solidFill>
                  <a:srgbClr val="000000"/>
                </a:solidFill>
              </a:rPr>
              <a:t>Vertrieb</a:t>
            </a:r>
            <a:endParaRPr lang="de-DE" altLang="de-DE" sz="1799" b="0" dirty="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18473" y="4666468"/>
            <a:ext cx="2056864" cy="37614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799" b="0">
                <a:solidFill>
                  <a:srgbClr val="000000"/>
                </a:solidFill>
              </a:rPr>
              <a:t>Kalkulation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817823" y="3599946"/>
            <a:ext cx="2056864" cy="37614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799" b="0">
                <a:solidFill>
                  <a:srgbClr val="000000"/>
                </a:solidFill>
              </a:rPr>
              <a:t>Prognose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98940" y="2533423"/>
            <a:ext cx="2056864" cy="36910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799" b="0" dirty="0" smtClean="0">
                <a:solidFill>
                  <a:srgbClr val="000000"/>
                </a:solidFill>
              </a:rPr>
              <a:t>Einkauf</a:t>
            </a:r>
            <a:endParaRPr lang="de-DE" altLang="de-DE" sz="1799" b="0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30600" y="3066684"/>
            <a:ext cx="2896434" cy="37614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799" b="0">
                <a:solidFill>
                  <a:srgbClr val="000000"/>
                </a:solidFill>
              </a:rPr>
              <a:t>Bestand im Werk/Lagerort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46796" y="5199729"/>
            <a:ext cx="2056864" cy="36910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buClrTx/>
              <a:buFontTx/>
              <a:buNone/>
              <a:defRPr sz="1799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latin typeface="Arial" panose="020B0604020202020204" pitchFamily="34" charset="0"/>
              </a:defRPr>
            </a:lvl9pPr>
          </a:lstStyle>
          <a:p>
            <a:r>
              <a:rPr lang="de-DE" altLang="de-DE" dirty="0"/>
              <a:t>Buchhaltung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360742" y="4133207"/>
            <a:ext cx="2056864" cy="36910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799" b="0" dirty="0">
                <a:solidFill>
                  <a:srgbClr val="000000"/>
                </a:solidFill>
              </a:rPr>
              <a:t>Lagerverwaltung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675121" y="4666468"/>
            <a:ext cx="2498074" cy="376140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buClrTx/>
              <a:buFontTx/>
              <a:buNone/>
              <a:defRPr sz="1799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latin typeface="Arial" panose="020B0604020202020204" pitchFamily="34" charset="0"/>
              </a:defRPr>
            </a:lvl9pPr>
          </a:lstStyle>
          <a:p>
            <a:r>
              <a:rPr lang="de-DE" altLang="de-DE" dirty="0"/>
              <a:t>Qualitätsmanagement</a:t>
            </a:r>
          </a:p>
        </p:txBody>
      </p:sp>
    </p:spTree>
    <p:extLst>
      <p:ext uri="{BB962C8B-B14F-4D97-AF65-F5344CB8AC3E}">
        <p14:creationId xmlns:p14="http://schemas.microsoft.com/office/powerpoint/2010/main" val="388353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Materialstammsatz</a:t>
            </a:r>
            <a:endParaRPr lang="de-DE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126785" y="4026538"/>
            <a:ext cx="2666306" cy="1295063"/>
          </a:xfrm>
          <a:prstGeom prst="can">
            <a:avLst>
              <a:gd name="adj" fmla="val 25000"/>
            </a:avLst>
          </a:prstGeom>
          <a:solidFill>
            <a:srgbClr val="DBB40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99">
                <a:solidFill>
                  <a:srgbClr val="000000"/>
                </a:solidFill>
              </a:rPr>
              <a:t>Verkaufsorg. UW00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691788" y="4869281"/>
            <a:ext cx="2666306" cy="1295063"/>
          </a:xfrm>
          <a:prstGeom prst="can">
            <a:avLst>
              <a:gd name="adj" fmla="val 25000"/>
            </a:avLst>
          </a:prstGeom>
          <a:solidFill>
            <a:srgbClr val="DBB40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99">
                <a:solidFill>
                  <a:srgbClr val="000000"/>
                </a:solidFill>
              </a:rPr>
              <a:t>Verkaufsorg. UE00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85236" y="2044266"/>
            <a:ext cx="2666306" cy="1295063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99" b="0"/>
              <a:t>Mandant XXX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58337" y="1739547"/>
            <a:ext cx="6882355" cy="142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/>
              <a:t>Allgemeine Daten </a:t>
            </a:r>
            <a:r>
              <a:rPr lang="de-DE" altLang="de-DE" sz="1400" b="0" dirty="0"/>
              <a:t>gelten für den gesamten Konzern:</a:t>
            </a:r>
            <a:br>
              <a:rPr lang="de-DE" altLang="de-DE" sz="1400" b="0" dirty="0"/>
            </a:br>
            <a:r>
              <a:rPr lang="de-DE" altLang="de-DE" sz="1400" b="0" dirty="0"/>
              <a:t>			 </a:t>
            </a:r>
          </a:p>
          <a:p>
            <a:pPr eaLnBrk="1" hangingPunct="1">
              <a:spcBef>
                <a:spcPct val="10000"/>
              </a:spcBef>
              <a:buClrTx/>
              <a:buFontTx/>
              <a:buNone/>
            </a:pPr>
            <a:r>
              <a:rPr lang="de-DE" altLang="de-DE" sz="1400" b="0" dirty="0"/>
              <a:t>			           Bezeichnung</a:t>
            </a:r>
            <a:br>
              <a:rPr lang="de-DE" altLang="de-DE" sz="1400" b="0" dirty="0"/>
            </a:br>
            <a:r>
              <a:rPr lang="de-DE" altLang="de-DE" sz="1400" b="0" dirty="0"/>
              <a:t>  			           Basismengeneinheit</a:t>
            </a:r>
            <a:br>
              <a:rPr lang="de-DE" altLang="de-DE" sz="1400" b="0" dirty="0"/>
            </a:br>
            <a:r>
              <a:rPr lang="de-DE" altLang="de-DE" sz="1400" b="0" dirty="0"/>
              <a:t>			           Gewichte</a:t>
            </a:r>
          </a:p>
          <a:p>
            <a:pPr eaLnBrk="1" hangingPunct="1">
              <a:spcBef>
                <a:spcPct val="10000"/>
              </a:spcBef>
              <a:buClrTx/>
              <a:buFontTx/>
              <a:buNone/>
            </a:pPr>
            <a:r>
              <a:rPr lang="de-DE" altLang="de-DE" sz="1400" b="0" dirty="0"/>
              <a:t>			           Volumina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23706" y="3744037"/>
            <a:ext cx="7193675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/>
              <a:t>Vertriebsspezifische Informationen</a:t>
            </a:r>
            <a:r>
              <a:rPr lang="de-DE" altLang="de-DE" sz="1400" b="0" dirty="0"/>
              <a:t>: </a:t>
            </a:r>
          </a:p>
          <a:p>
            <a:pPr eaLnBrk="1" hangingPunct="1">
              <a:spcBef>
                <a:spcPct val="10000"/>
              </a:spcBef>
              <a:buClrTx/>
              <a:buFontTx/>
              <a:buNone/>
            </a:pPr>
            <a:endParaRPr lang="de-DE" altLang="de-DE" sz="1400" b="0" dirty="0"/>
          </a:p>
          <a:p>
            <a:pPr eaLnBrk="1" hangingPunct="1">
              <a:spcBef>
                <a:spcPct val="10000"/>
              </a:spcBef>
              <a:buClrTx/>
              <a:buFontTx/>
              <a:buNone/>
            </a:pPr>
            <a:r>
              <a:rPr lang="de-DE" altLang="de-DE" sz="1400" b="0" dirty="0"/>
              <a:t>			    </a:t>
            </a:r>
            <a:r>
              <a:rPr lang="de-DE" altLang="de-DE" sz="1400" b="0" dirty="0" smtClean="0"/>
              <a:t>        Auslieferungs-</a:t>
            </a:r>
            <a:br>
              <a:rPr lang="de-DE" altLang="de-DE" sz="1400" b="0" dirty="0" smtClean="0"/>
            </a:br>
            <a:r>
              <a:rPr lang="de-DE" altLang="de-DE" sz="1400" b="0" dirty="0" smtClean="0"/>
              <a:t>                                                                    werk</a:t>
            </a:r>
            <a:r>
              <a:rPr lang="de-DE" altLang="de-DE" sz="1400" b="0" dirty="0"/>
              <a:t/>
            </a:r>
            <a:br>
              <a:rPr lang="de-DE" altLang="de-DE" sz="1400" b="0" dirty="0"/>
            </a:br>
            <a:r>
              <a:rPr lang="de-DE" altLang="de-DE" sz="1400" b="0" dirty="0"/>
              <a:t>			              Ladegruppe</a:t>
            </a:r>
            <a:r>
              <a:rPr lang="de-DE" altLang="de-DE" b="0" dirty="0"/>
              <a:t/>
            </a:r>
            <a:br>
              <a:rPr lang="de-DE" altLang="de-DE" b="0" dirty="0"/>
            </a:br>
            <a:r>
              <a:rPr lang="de-DE" altLang="de-DE" b="0" dirty="0"/>
              <a:t>			   </a:t>
            </a:r>
            <a:r>
              <a:rPr lang="de-DE" altLang="de-DE" sz="1400" b="0" dirty="0"/>
              <a:t>        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861199" y="3756734"/>
            <a:ext cx="5758280" cy="76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/>
              <a:t>Lagerortspezifische Informationen</a:t>
            </a:r>
            <a:r>
              <a:rPr lang="de-DE" altLang="de-DE" sz="1400" b="0" dirty="0"/>
              <a:t>:</a:t>
            </a:r>
            <a:br>
              <a:rPr lang="de-DE" altLang="de-DE" sz="1400" b="0" dirty="0"/>
            </a:br>
            <a:r>
              <a:rPr lang="de-DE" altLang="de-DE" sz="1400" b="0" dirty="0"/>
              <a:t>		                	     </a:t>
            </a:r>
          </a:p>
          <a:p>
            <a:pPr eaLnBrk="1" hangingPunct="1">
              <a:spcBef>
                <a:spcPct val="10000"/>
              </a:spcBef>
              <a:buClrTx/>
              <a:buFontTx/>
              <a:buNone/>
            </a:pPr>
            <a:r>
              <a:rPr lang="de-DE" altLang="de-DE" sz="1400" b="0" dirty="0"/>
              <a:t>			</a:t>
            </a:r>
            <a:r>
              <a:rPr lang="de-DE" altLang="de-DE" sz="1400" b="0" dirty="0" smtClean="0"/>
              <a:t>         </a:t>
            </a:r>
            <a:r>
              <a:rPr lang="de-DE" altLang="de-DE" sz="1400" b="0" dirty="0"/>
              <a:t>Bestand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238927" y="4031299"/>
            <a:ext cx="2666306" cy="1295063"/>
          </a:xfrm>
          <a:prstGeom prst="can">
            <a:avLst>
              <a:gd name="adj" fmla="val 25000"/>
            </a:avLst>
          </a:prstGeom>
          <a:solidFill>
            <a:srgbClr val="00488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99" b="0">
                <a:solidFill>
                  <a:schemeClr val="bg1"/>
                </a:solidFill>
              </a:rPr>
              <a:t>Lagerort FG00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794407" y="4869281"/>
            <a:ext cx="2666306" cy="1295063"/>
          </a:xfrm>
          <a:prstGeom prst="can">
            <a:avLst>
              <a:gd name="adj" fmla="val 25000"/>
            </a:avLst>
          </a:prstGeom>
          <a:solidFill>
            <a:srgbClr val="00488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99" b="0">
                <a:solidFill>
                  <a:schemeClr val="bg1"/>
                </a:solidFill>
              </a:rPr>
              <a:t>Lagerort TG00</a:t>
            </a:r>
          </a:p>
        </p:txBody>
      </p:sp>
    </p:spTree>
    <p:extLst>
      <p:ext uri="{BB962C8B-B14F-4D97-AF65-F5344CB8AC3E}">
        <p14:creationId xmlns:p14="http://schemas.microsoft.com/office/powerpoint/2010/main" val="1066680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Lieferantenstammsatz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917" y="1690737"/>
            <a:ext cx="5273322" cy="4390899"/>
          </a:xfrm>
        </p:spPr>
        <p:txBody>
          <a:bodyPr/>
          <a:lstStyle/>
          <a:p>
            <a:pPr>
              <a:tabLst>
                <a:tab pos="1971083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Lieferantenstamm</a:t>
            </a:r>
          </a:p>
          <a:p>
            <a:pPr>
              <a:tabLst>
                <a:tab pos="1971083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Beinhaltet alle notwendigen Informationen über externe Zulieferer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Hauptsächlich genutzt und gepflegt durch die Buchhaltungs- und Einkaufsabteilung 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Jeder Lieferant MUSS einen Lieferantenstamm haben</a:t>
            </a:r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34" y="1396939"/>
            <a:ext cx="4066660" cy="38342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34" y="5231219"/>
            <a:ext cx="4066660" cy="11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Lieferantenstammsatz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Allgemeine Daten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Adresse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Lieferantennummer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Bevorzugte </a:t>
            </a:r>
            <a:r>
              <a:rPr lang="de-DE" altLang="de-DE" dirty="0" smtClean="0">
                <a:latin typeface="Arial" panose="020B0604020202020204" pitchFamily="34" charset="0"/>
              </a:rPr>
              <a:t>Kommunikationswege</a:t>
            </a:r>
          </a:p>
          <a:p>
            <a:pPr lvl="1">
              <a:tabLst>
                <a:tab pos="1971083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Buchungskreisdaten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Abstimmkonten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Zahlungsbedingungen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Kontendaten</a:t>
            </a:r>
          </a:p>
          <a:p>
            <a:pPr lvl="1">
              <a:tabLst>
                <a:tab pos="1971083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Einkaufsorganisationsdaten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Einkaufswährung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Ansprechpartner</a:t>
            </a:r>
          </a:p>
          <a:p>
            <a:pPr lvl="1">
              <a:tabLst>
                <a:tab pos="1971083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Rollen des Lieferanten</a:t>
            </a:r>
          </a:p>
          <a:p>
            <a:endParaRPr lang="de-DE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361795" y="1690738"/>
            <a:ext cx="2742486" cy="106652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399" b="0" dirty="0">
                <a:solidFill>
                  <a:srgbClr val="000000"/>
                </a:solidFill>
              </a:rPr>
              <a:t>Allgemeine Daten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95013" y="3133556"/>
            <a:ext cx="3504287" cy="1066522"/>
          </a:xfrm>
          <a:prstGeom prst="roundRect">
            <a:avLst>
              <a:gd name="adj" fmla="val 16667"/>
            </a:avLst>
          </a:prstGeom>
          <a:solidFill>
            <a:srgbClr val="00488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399" b="0">
                <a:solidFill>
                  <a:schemeClr val="bg1"/>
                </a:solidFill>
              </a:rPr>
              <a:t>Buchungskreisdaten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399" b="0">
                <a:solidFill>
                  <a:schemeClr val="bg1"/>
                </a:solidFill>
              </a:rPr>
              <a:t>Finanzwesen (FI)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095013" y="4576374"/>
            <a:ext cx="3504287" cy="1066522"/>
          </a:xfrm>
          <a:prstGeom prst="roundRect">
            <a:avLst>
              <a:gd name="adj" fmla="val 16667"/>
            </a:avLst>
          </a:prstGeom>
          <a:solidFill>
            <a:srgbClr val="DBB40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399" b="0" dirty="0">
                <a:solidFill>
                  <a:srgbClr val="000000"/>
                </a:solidFill>
              </a:rPr>
              <a:t>Einkaufsdaten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399" b="0" dirty="0">
                <a:solidFill>
                  <a:srgbClr val="000000"/>
                </a:solidFill>
              </a:rPr>
              <a:t>Materialwirtschaft (MM)</a:t>
            </a:r>
          </a:p>
        </p:txBody>
      </p:sp>
    </p:spTree>
    <p:extLst>
      <p:ext uri="{BB962C8B-B14F-4D97-AF65-F5344CB8AC3E}">
        <p14:creationId xmlns:p14="http://schemas.microsoft.com/office/powerpoint/2010/main" val="45635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4.</a:t>
            </a:r>
            <a:r>
              <a:rPr lang="LID8192" dirty="0" smtClean="0"/>
              <a:t>1</a:t>
            </a:r>
            <a:r>
              <a:rPr lang="de-DE" dirty="0" smtClean="0"/>
              <a:t> (</a:t>
            </a:r>
            <a:r>
              <a:rPr lang="LID8192" dirty="0" smtClean="0"/>
              <a:t>Mai</a:t>
            </a:r>
            <a:r>
              <a:rPr lang="de-DE" dirty="0" smtClean="0"/>
              <a:t> 202</a:t>
            </a:r>
            <a:r>
              <a:rPr lang="LID8192" dirty="0" smtClean="0"/>
              <a:t>2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SAP </a:t>
            </a:r>
            <a:r>
              <a:rPr lang="de-DE" dirty="0" smtClean="0"/>
              <a:t>S/4HANA </a:t>
            </a:r>
            <a:r>
              <a:rPr lang="de-DE" dirty="0" smtClean="0"/>
              <a:t>2020</a:t>
            </a:r>
            <a:endParaRPr lang="LID8192" dirty="0" smtClean="0"/>
          </a:p>
          <a:p>
            <a:r>
              <a:rPr lang="de-DE" dirty="0" err="1"/>
              <a:t>Fiori</a:t>
            </a:r>
            <a:r>
              <a:rPr lang="de-DE" dirty="0"/>
              <a:t> 3.0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keine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Global Bike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240000"/>
            <a:ext cx="485833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3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Lieferantenstammsatz</a:t>
            </a:r>
            <a:endParaRPr lang="de-DE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878477" y="1422130"/>
            <a:ext cx="7650925" cy="12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/>
              <a:t>Allgemeine Daten </a:t>
            </a:r>
            <a:r>
              <a:rPr lang="de-DE" altLang="de-DE" sz="1400" b="0" dirty="0"/>
              <a:t>gelten für den gesamten Konzern:</a:t>
            </a:r>
            <a:br>
              <a:rPr lang="de-DE" altLang="de-DE" sz="1400" b="0" dirty="0"/>
            </a:br>
            <a:r>
              <a:rPr lang="de-DE" altLang="de-DE" sz="1400" b="0" dirty="0"/>
              <a:t>			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b="0" dirty="0"/>
              <a:t>			  	Name</a:t>
            </a:r>
            <a:br>
              <a:rPr lang="de-DE" altLang="de-DE" sz="1400" b="0" dirty="0"/>
            </a:br>
            <a:r>
              <a:rPr lang="de-DE" altLang="de-DE" sz="1400" b="0" dirty="0"/>
              <a:t>			  	Adresse</a:t>
            </a:r>
            <a:br>
              <a:rPr lang="de-DE" altLang="de-DE" sz="1400" b="0" dirty="0"/>
            </a:br>
            <a:r>
              <a:rPr lang="de-DE" altLang="de-DE" sz="1400" b="0" dirty="0"/>
              <a:t>				Kommunikationswege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387797" y="1845881"/>
            <a:ext cx="2666306" cy="1295063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99" b="0">
                <a:solidFill>
                  <a:srgbClr val="000000"/>
                </a:solidFill>
              </a:rPr>
              <a:t>Mandant XXX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313474" y="3809107"/>
            <a:ext cx="2666306" cy="1295063"/>
          </a:xfrm>
          <a:prstGeom prst="can">
            <a:avLst>
              <a:gd name="adj" fmla="val 25000"/>
            </a:avLst>
          </a:prstGeom>
          <a:solidFill>
            <a:srgbClr val="DBB40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99">
                <a:solidFill>
                  <a:srgbClr val="000000"/>
                </a:solidFill>
              </a:rPr>
              <a:t>Buchungskreis US00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878477" y="4651850"/>
            <a:ext cx="2666306" cy="1295063"/>
          </a:xfrm>
          <a:prstGeom prst="can">
            <a:avLst>
              <a:gd name="adj" fmla="val 25000"/>
            </a:avLst>
          </a:prstGeom>
          <a:solidFill>
            <a:srgbClr val="DBB40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99">
                <a:solidFill>
                  <a:srgbClr val="000000"/>
                </a:solidFill>
              </a:rPr>
              <a:t> Buchungskreis DE00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45311" y="3461536"/>
            <a:ext cx="5484972" cy="119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</a:rPr>
              <a:t>Buchungskreisspezifische Informationen:</a:t>
            </a:r>
            <a:r>
              <a:rPr lang="de-DE" altLang="de-DE" sz="1400" b="0" dirty="0">
                <a:solidFill>
                  <a:srgbClr val="000000"/>
                </a:solidFill>
              </a:rPr>
              <a:t>			   </a:t>
            </a:r>
          </a:p>
          <a:p>
            <a:pPr eaLnBrk="1" hangingPunct="1">
              <a:spcBef>
                <a:spcPct val="10000"/>
              </a:spcBef>
              <a:buClrTx/>
              <a:buFontTx/>
              <a:buNone/>
            </a:pPr>
            <a:r>
              <a:rPr lang="de-DE" altLang="de-DE" sz="1400" b="0" dirty="0">
                <a:solidFill>
                  <a:srgbClr val="000000"/>
                </a:solidFill>
              </a:rPr>
              <a:t>			   </a:t>
            </a:r>
            <a:r>
              <a:rPr lang="de-DE" altLang="de-DE" sz="1400" b="0" dirty="0" smtClean="0">
                <a:solidFill>
                  <a:srgbClr val="000000"/>
                </a:solidFill>
              </a:rPr>
              <a:t>        Konten</a:t>
            </a:r>
            <a:r>
              <a:rPr lang="de-DE" altLang="de-DE" sz="1400" b="0" dirty="0">
                <a:solidFill>
                  <a:srgbClr val="000000"/>
                </a:solidFill>
              </a:rPr>
              <a:t/>
            </a:r>
            <a:br>
              <a:rPr lang="de-DE" altLang="de-DE" sz="1400" b="0" dirty="0">
                <a:solidFill>
                  <a:srgbClr val="000000"/>
                </a:solidFill>
              </a:rPr>
            </a:br>
            <a:r>
              <a:rPr lang="de-DE" altLang="de-DE" sz="1400" b="0" dirty="0">
                <a:solidFill>
                  <a:srgbClr val="000000"/>
                </a:solidFill>
              </a:rPr>
              <a:t>	                                  	  </a:t>
            </a:r>
            <a:r>
              <a:rPr lang="de-DE" altLang="de-DE" sz="1400" b="0" dirty="0" smtClean="0">
                <a:solidFill>
                  <a:srgbClr val="000000"/>
                </a:solidFill>
              </a:rPr>
              <a:t>         </a:t>
            </a:r>
            <a:r>
              <a:rPr lang="de-DE" altLang="de-DE" sz="1400" b="0" dirty="0">
                <a:solidFill>
                  <a:srgbClr val="000000"/>
                </a:solidFill>
              </a:rPr>
              <a:t>Zahlung</a:t>
            </a:r>
            <a:br>
              <a:rPr lang="de-DE" altLang="de-DE" sz="1400" b="0" dirty="0">
                <a:solidFill>
                  <a:srgbClr val="000000"/>
                </a:solidFill>
              </a:rPr>
            </a:br>
            <a:r>
              <a:rPr lang="de-DE" altLang="de-DE" sz="1400" b="0" dirty="0">
                <a:solidFill>
                  <a:srgbClr val="000000"/>
                </a:solidFill>
              </a:rPr>
              <a:t>	                              	  </a:t>
            </a:r>
            <a:r>
              <a:rPr lang="de-DE" altLang="de-DE" sz="1400" b="0" dirty="0" smtClean="0">
                <a:solidFill>
                  <a:srgbClr val="000000"/>
                </a:solidFill>
              </a:rPr>
              <a:t>         </a:t>
            </a:r>
            <a:r>
              <a:rPr lang="de-DE" altLang="de-DE" sz="1400" b="0" dirty="0">
                <a:solidFill>
                  <a:srgbClr val="000000"/>
                </a:solidFill>
              </a:rPr>
              <a:t>Bank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427203" y="3885287"/>
            <a:ext cx="2666306" cy="1295063"/>
          </a:xfrm>
          <a:prstGeom prst="can">
            <a:avLst>
              <a:gd name="adj" fmla="val 25000"/>
            </a:avLst>
          </a:prstGeom>
          <a:solidFill>
            <a:srgbClr val="00488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99" b="0">
                <a:solidFill>
                  <a:schemeClr val="bg1"/>
                </a:solidFill>
              </a:rPr>
              <a:t>Einkaufsorg. US00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982683" y="4723269"/>
            <a:ext cx="2666306" cy="1295063"/>
          </a:xfrm>
          <a:prstGeom prst="can">
            <a:avLst>
              <a:gd name="adj" fmla="val 25000"/>
            </a:avLst>
          </a:prstGeom>
          <a:solidFill>
            <a:srgbClr val="00488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99" b="0">
                <a:solidFill>
                  <a:schemeClr val="bg1"/>
                </a:solidFill>
              </a:rPr>
              <a:t>Einkaufsorg. DE00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902557" y="3461536"/>
            <a:ext cx="5060632" cy="119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</a:rPr>
              <a:t>Einkaufsorg.-spezifische Informationen</a:t>
            </a:r>
            <a:r>
              <a:rPr lang="de-DE" altLang="de-DE" sz="1400" b="0" dirty="0">
                <a:solidFill>
                  <a:srgbClr val="000000"/>
                </a:solidFill>
              </a:rPr>
              <a:t>:</a:t>
            </a:r>
            <a:br>
              <a:rPr lang="de-DE" altLang="de-DE" sz="1400" b="0" dirty="0">
                <a:solidFill>
                  <a:srgbClr val="000000"/>
                </a:solidFill>
              </a:rPr>
            </a:br>
            <a:r>
              <a:rPr lang="de-DE" altLang="de-DE" sz="1400" b="0" dirty="0">
                <a:solidFill>
                  <a:srgbClr val="000000"/>
                </a:solidFill>
              </a:rPr>
              <a:t>		                </a:t>
            </a:r>
          </a:p>
          <a:p>
            <a:pPr eaLnBrk="1" hangingPunct="1">
              <a:spcBef>
                <a:spcPct val="10000"/>
              </a:spcBef>
              <a:buClrTx/>
              <a:buFontTx/>
              <a:buNone/>
            </a:pPr>
            <a:r>
              <a:rPr lang="de-DE" altLang="de-DE" sz="1400" b="0" dirty="0">
                <a:solidFill>
                  <a:srgbClr val="000000"/>
                </a:solidFill>
              </a:rPr>
              <a:t>		                    					</a:t>
            </a:r>
            <a:r>
              <a:rPr lang="de-DE" altLang="de-DE" sz="1400" b="0" dirty="0" smtClean="0">
                <a:solidFill>
                  <a:srgbClr val="000000"/>
                </a:solidFill>
              </a:rPr>
              <a:t>           </a:t>
            </a:r>
            <a:r>
              <a:rPr lang="de-DE" altLang="de-DE" sz="1400" b="0" dirty="0" err="1" smtClean="0">
                <a:solidFill>
                  <a:srgbClr val="000000"/>
                </a:solidFill>
              </a:rPr>
              <a:t>Incoterms</a:t>
            </a:r>
            <a:r>
              <a:rPr lang="de-DE" altLang="de-DE" sz="1400" b="0" dirty="0">
                <a:solidFill>
                  <a:srgbClr val="000000"/>
                </a:solidFill>
              </a:rPr>
              <a:t>			                      </a:t>
            </a:r>
            <a:r>
              <a:rPr lang="de-DE" altLang="de-DE" sz="1400" b="0" dirty="0" smtClean="0">
                <a:solidFill>
                  <a:srgbClr val="000000"/>
                </a:solidFill>
              </a:rPr>
              <a:t>       Währung</a:t>
            </a:r>
            <a:endParaRPr lang="de-DE" altLang="de-DE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3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083" algn="l"/>
              </a:tabLst>
            </a:pPr>
            <a:r>
              <a:rPr lang="en-US" altLang="de-DE" dirty="0" smtClean="0">
                <a:solidFill>
                  <a:srgbClr val="B2B2B2"/>
                </a:solidFill>
              </a:rPr>
              <a:t>QM </a:t>
            </a:r>
            <a:r>
              <a:rPr lang="en-US" altLang="de-DE" dirty="0" err="1" smtClean="0">
                <a:solidFill>
                  <a:srgbClr val="B2B2B2"/>
                </a:solidFill>
              </a:rPr>
              <a:t>Organisationsstrukturen</a:t>
            </a:r>
            <a:endParaRPr lang="en-US" altLang="de-DE" dirty="0">
              <a:solidFill>
                <a:srgbClr val="B2B2B2"/>
              </a:solidFill>
            </a:endParaRPr>
          </a:p>
          <a:p>
            <a:pPr>
              <a:tabLst>
                <a:tab pos="1971083" algn="l"/>
              </a:tabLst>
            </a:pPr>
            <a:endParaRPr lang="en-US" altLang="de-DE" dirty="0"/>
          </a:p>
          <a:p>
            <a:pPr>
              <a:tabLst>
                <a:tab pos="1971083" algn="l"/>
              </a:tabLst>
            </a:pPr>
            <a:r>
              <a:rPr lang="en-US" altLang="de-DE" dirty="0" smtClean="0">
                <a:solidFill>
                  <a:schemeClr val="bg2"/>
                </a:solidFill>
              </a:rPr>
              <a:t>QM </a:t>
            </a:r>
            <a:r>
              <a:rPr lang="en-US" altLang="de-DE" dirty="0" err="1" smtClean="0">
                <a:solidFill>
                  <a:schemeClr val="bg2"/>
                </a:solidFill>
              </a:rPr>
              <a:t>Stammdaten</a:t>
            </a:r>
            <a:endParaRPr lang="en-US" altLang="de-DE" dirty="0">
              <a:solidFill>
                <a:schemeClr val="bg2"/>
              </a:solidFill>
            </a:endParaRPr>
          </a:p>
          <a:p>
            <a:pPr>
              <a:tabLst>
                <a:tab pos="1971083" algn="l"/>
              </a:tabLst>
            </a:pPr>
            <a:endParaRPr lang="en-US" altLang="de-DE" dirty="0">
              <a:solidFill>
                <a:srgbClr val="B2B2B2"/>
              </a:solidFill>
            </a:endParaRPr>
          </a:p>
          <a:p>
            <a:pPr>
              <a:tabLst>
                <a:tab pos="1971083" algn="l"/>
              </a:tabLst>
            </a:pPr>
            <a:r>
              <a:rPr lang="en-US" altLang="de-DE" dirty="0" smtClean="0"/>
              <a:t>QM </a:t>
            </a:r>
            <a:r>
              <a:rPr lang="en-US" altLang="de-DE" dirty="0" err="1" smtClean="0"/>
              <a:t>Prozesse</a:t>
            </a:r>
            <a:endParaRPr lang="en-US" altLang="de-DE" dirty="0" smtClean="0"/>
          </a:p>
          <a:p>
            <a:pPr lvl="1">
              <a:tabLst>
                <a:tab pos="1971083" algn="l"/>
              </a:tabLst>
            </a:pPr>
            <a:r>
              <a:rPr lang="en-US" altLang="de-DE" dirty="0" err="1" smtClean="0"/>
              <a:t>Qualittätsmanagement</a:t>
            </a:r>
            <a:endParaRPr lang="en-US" altLang="de-DE" dirty="0" smtClean="0"/>
          </a:p>
          <a:p>
            <a:pPr lvl="1">
              <a:tabLst>
                <a:tab pos="1971083" algn="l"/>
              </a:tabLst>
            </a:pPr>
            <a:r>
              <a:rPr lang="en-US" dirty="0" err="1" smtClean="0"/>
              <a:t>Qualitätsmanagement</a:t>
            </a:r>
            <a:r>
              <a:rPr lang="en-US" dirty="0" smtClean="0"/>
              <a:t> in der </a:t>
            </a:r>
            <a:r>
              <a:rPr lang="en-US" dirty="0" err="1" smtClean="0"/>
              <a:t>Beschaffung</a:t>
            </a:r>
            <a:endParaRPr lang="en-US" dirty="0" smtClean="0"/>
          </a:p>
          <a:p>
            <a:pPr lvl="1">
              <a:tabLst>
                <a:tab pos="1971083" algn="l"/>
              </a:tabLst>
            </a:pPr>
            <a:r>
              <a:rPr lang="en-US" dirty="0" err="1" smtClean="0"/>
              <a:t>Qualitätsmanagement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Vertrieb</a:t>
            </a: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0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34236"/>
              </p:ext>
            </p:extLst>
          </p:nvPr>
        </p:nvGraphicFramePr>
        <p:xfrm>
          <a:off x="323766" y="1690347"/>
          <a:ext cx="11542882" cy="439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QM </a:t>
            </a:r>
            <a:r>
              <a:rPr lang="en-US" altLang="de-DE" dirty="0" err="1" smtClean="0"/>
              <a:t>Prozess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eine Qualitätsvereinbarung oder Lieferantenerklärung notwendig ist, muss ein QM – </a:t>
            </a:r>
            <a:r>
              <a:rPr lang="de-DE" dirty="0" err="1" smtClean="0"/>
              <a:t>Infosatz</a:t>
            </a:r>
            <a:r>
              <a:rPr lang="de-DE" dirty="0" smtClean="0"/>
              <a:t> erstellt werden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de-DE" dirty="0" smtClean="0"/>
              <a:t>Bestimmt wie mit einem Material weiterverfahren wird</a:t>
            </a:r>
            <a:endParaRPr lang="en-US" dirty="0" smtClean="0"/>
          </a:p>
          <a:p>
            <a:endParaRPr lang="en-US" dirty="0"/>
          </a:p>
          <a:p>
            <a:r>
              <a:rPr lang="de-DE" dirty="0" smtClean="0"/>
              <a:t>Wenn ein Angebot oder ein Auftrag erstellt ist, überprüft das </a:t>
            </a:r>
            <a:r>
              <a:rPr lang="de-DE" dirty="0" err="1" smtClean="0"/>
              <a:t>System,ob</a:t>
            </a:r>
            <a:r>
              <a:rPr lang="de-DE" dirty="0" smtClean="0"/>
              <a:t> ein QM-</a:t>
            </a:r>
            <a:r>
              <a:rPr lang="de-DE" dirty="0" err="1" smtClean="0"/>
              <a:t>Infosatz</a:t>
            </a:r>
            <a:r>
              <a:rPr lang="de-DE" dirty="0" smtClean="0"/>
              <a:t> notwendig und zur Verfügung steht für das entsprechende Material und den Verkäufer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Das </a:t>
            </a:r>
            <a:r>
              <a:rPr lang="de-DE" dirty="0" smtClean="0"/>
              <a:t>System überprüft ebenfalls, ob der Verkäufer oder Lieferant gesperrt ist oder freigegeben für Angebote, Bestellungen </a:t>
            </a:r>
            <a:r>
              <a:rPr lang="en-US" dirty="0" smtClean="0"/>
              <a:t>und/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de-DE" dirty="0" smtClean="0"/>
              <a:t>Wareneingänge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QM - </a:t>
            </a:r>
            <a:r>
              <a:rPr lang="de-DE" dirty="0" err="1"/>
              <a:t>I</a:t>
            </a:r>
            <a:r>
              <a:rPr lang="de-DE" dirty="0" err="1" smtClean="0"/>
              <a:t>nfosatz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de-DE" dirty="0" smtClean="0"/>
              <a:t>Kann erstellt werden für verschiedene Zwecke als Prüfmodell, </a:t>
            </a:r>
            <a:r>
              <a:rPr lang="de-DE" dirty="0" err="1" smtClean="0"/>
              <a:t>Auditsdurchführungen</a:t>
            </a:r>
            <a:r>
              <a:rPr lang="de-DE" dirty="0" smtClean="0"/>
              <a:t>, </a:t>
            </a:r>
            <a:r>
              <a:rPr lang="de-DE" dirty="0" err="1" smtClean="0"/>
              <a:t>Vorversuchssprüfung</a:t>
            </a:r>
            <a:r>
              <a:rPr lang="de-DE" dirty="0" smtClean="0"/>
              <a:t>, Wareneingangsprüfung, Warenausgangsprüfung, Umlagerungsprüfung, Prüfung in Wiederholungsfertigung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Definiert welche Merkmale in jedem Prüfversuch überprüft und welche Prüfmittel verwendet werden sollen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Verschiedene Materialien können einem Prüfplan zugewiesen werden</a:t>
            </a:r>
          </a:p>
          <a:p>
            <a:endParaRPr lang="de-DE" dirty="0" smtClean="0"/>
          </a:p>
          <a:p>
            <a:r>
              <a:rPr lang="de-DE" dirty="0" smtClean="0"/>
              <a:t>Mehrere Prüfpläne mit verschiedenen Prüfvorgängen oder Prüfcharakteristika können für ein Material oder Warengruppe, Verkäufer und Produzent oder, Material und Kunde erstellt werden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Prüfplan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9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Produktionsanfragen zur Überprüfung einer spezifischen Menge oder Material oder eines oder mehrere Prüfmittel oder funktionale Stellen</a:t>
            </a:r>
          </a:p>
          <a:p>
            <a:endParaRPr lang="de-DE" dirty="0" smtClean="0"/>
          </a:p>
          <a:p>
            <a:r>
              <a:rPr lang="de-DE" dirty="0" smtClean="0"/>
              <a:t>Dokumentation über einen Prüflossatz</a:t>
            </a:r>
          </a:p>
          <a:p>
            <a:endParaRPr lang="de-DE" dirty="0" smtClean="0"/>
          </a:p>
          <a:p>
            <a:r>
              <a:rPr lang="de-DE" dirty="0" smtClean="0"/>
              <a:t>Verwendung zur Erfassung, Verarbeitung </a:t>
            </a:r>
            <a:r>
              <a:rPr lang="de-DE" dirty="0" err="1" smtClean="0"/>
              <a:t>and</a:t>
            </a:r>
            <a:r>
              <a:rPr lang="de-DE" dirty="0" smtClean="0"/>
              <a:t> Verwaltung von Informationen für eine Qualitätsprüfung</a:t>
            </a:r>
          </a:p>
          <a:p>
            <a:endParaRPr lang="de-DE" dirty="0" smtClean="0"/>
          </a:p>
          <a:p>
            <a:r>
              <a:rPr lang="de-DE" dirty="0" smtClean="0"/>
              <a:t>Immer dann, wenn Materialien von einem Arbeitsplatz zum anderen </a:t>
            </a:r>
            <a:r>
              <a:rPr lang="de-DE" dirty="0" err="1" smtClean="0"/>
              <a:t>under</a:t>
            </a:r>
            <a:r>
              <a:rPr lang="de-DE" dirty="0" smtClean="0"/>
              <a:t> bestimmten Konditionen verschoben werden, wird durch die QM Komponenten automatisch ein </a:t>
            </a:r>
            <a:r>
              <a:rPr lang="de-DE" dirty="0" err="1" smtClean="0"/>
              <a:t>Prüflos</a:t>
            </a:r>
            <a:r>
              <a:rPr lang="de-DE" dirty="0" smtClean="0"/>
              <a:t> erstellt</a:t>
            </a:r>
          </a:p>
          <a:p>
            <a:endParaRPr lang="de-DE" dirty="0" smtClean="0"/>
          </a:p>
          <a:p>
            <a:r>
              <a:rPr lang="de-DE" dirty="0" smtClean="0"/>
              <a:t>Das System kann auch automatisch ein </a:t>
            </a:r>
            <a:r>
              <a:rPr lang="de-DE" dirty="0" err="1" smtClean="0"/>
              <a:t>Prüflos</a:t>
            </a:r>
            <a:r>
              <a:rPr lang="de-DE" dirty="0" smtClean="0"/>
              <a:t> erstellen, wenn eine Lieferung in der Vertriebskomponente erstellt wurde</a:t>
            </a:r>
          </a:p>
          <a:p>
            <a:endParaRPr lang="de-DE" dirty="0" smtClean="0"/>
          </a:p>
          <a:p>
            <a:r>
              <a:rPr lang="de-DE" dirty="0" smtClean="0"/>
              <a:t>automatische oder manuelle Erstellung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Prüflos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56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Prüfung der Testeinheit im </a:t>
            </a:r>
            <a:r>
              <a:rPr lang="de-DE" dirty="0" err="1" smtClean="0"/>
              <a:t>Prüflos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Anzahl der nicht-konformen Testeinheiten werden im SAP System eingegeben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Prüfung</a:t>
            </a:r>
            <a:r>
              <a:rPr lang="en-US" dirty="0" smtClean="0"/>
              <a:t> </a:t>
            </a:r>
            <a:r>
              <a:rPr lang="en-US" dirty="0" err="1" smtClean="0"/>
              <a:t>durchführen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Bestätigt, dass alle physischen Proben bewertet und wurden und die Inspektion abgeschlossen ist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Spezifiziert ob die Waren im </a:t>
            </a:r>
            <a:r>
              <a:rPr lang="de-DE" dirty="0" err="1" smtClean="0"/>
              <a:t>Prüflos</a:t>
            </a:r>
            <a:r>
              <a:rPr lang="de-DE" dirty="0" smtClean="0"/>
              <a:t> zum Gebraucht angenommen oder ausgemustert wurden</a:t>
            </a:r>
          </a:p>
          <a:p>
            <a:endParaRPr lang="de-DE" dirty="0" smtClean="0"/>
          </a:p>
          <a:p>
            <a:r>
              <a:rPr lang="de-DE" dirty="0" smtClean="0"/>
              <a:t>Prüflosbestand kann bei verschiedenen Beständen abgestellt werden</a:t>
            </a:r>
          </a:p>
          <a:p>
            <a:pPr lvl="1"/>
            <a:r>
              <a:rPr lang="de-DE" dirty="0" smtClean="0"/>
              <a:t>Uneingeschränkter Gebraucht</a:t>
            </a:r>
          </a:p>
          <a:p>
            <a:pPr lvl="1"/>
            <a:r>
              <a:rPr lang="de-DE" dirty="0" smtClean="0"/>
              <a:t>Verschrottung</a:t>
            </a:r>
          </a:p>
          <a:p>
            <a:pPr lvl="1"/>
            <a:r>
              <a:rPr lang="de-DE" dirty="0" smtClean="0"/>
              <a:t>Mustergebraucht</a:t>
            </a:r>
          </a:p>
          <a:p>
            <a:pPr lvl="1"/>
            <a:r>
              <a:rPr lang="de-DE" dirty="0" smtClean="0"/>
              <a:t>Sperrbestand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Nutzungsentscheidung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2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859227"/>
              </p:ext>
            </p:extLst>
          </p:nvPr>
        </p:nvGraphicFramePr>
        <p:xfrm>
          <a:off x="323766" y="1690347"/>
          <a:ext cx="11542882" cy="439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QM </a:t>
            </a:r>
            <a:r>
              <a:rPr lang="en-US" altLang="de-DE" dirty="0" err="1" smtClean="0"/>
              <a:t>Prozess</a:t>
            </a:r>
            <a:r>
              <a:rPr lang="en-US" altLang="de-DE" dirty="0" smtClean="0"/>
              <a:t> in der </a:t>
            </a:r>
            <a:r>
              <a:rPr lang="en-US" altLang="de-DE" dirty="0" err="1" smtClean="0"/>
              <a:t>Beschaffung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478578"/>
              </p:ext>
            </p:extLst>
          </p:nvPr>
        </p:nvGraphicFramePr>
        <p:xfrm>
          <a:off x="323766" y="1690347"/>
          <a:ext cx="11542882" cy="439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Qualitätsmanagement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Vertrieb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Tim </a:t>
            </a:r>
            <a:r>
              <a:rPr lang="de-DE" dirty="0" smtClean="0"/>
              <a:t>Böttcher</a:t>
            </a:r>
          </a:p>
          <a:p>
            <a:r>
              <a:rPr lang="de-DE" dirty="0" smtClean="0"/>
              <a:t>Babett Ruß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Anfänger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745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Konsistente Integration anderer SAP-Module, einschließlich:</a:t>
            </a:r>
          </a:p>
          <a:p>
            <a:endParaRPr lang="de-DE" altLang="de-DE" dirty="0" smtClean="0">
              <a:latin typeface="Arial" panose="020B0604020202020204" pitchFamily="34" charset="0"/>
            </a:endParaRPr>
          </a:p>
          <a:p>
            <a:pPr lvl="1"/>
            <a:r>
              <a:rPr lang="de-DE" dirty="0" smtClean="0"/>
              <a:t>SAP MM</a:t>
            </a:r>
          </a:p>
          <a:p>
            <a:pPr lvl="2"/>
            <a:r>
              <a:rPr lang="de-DE" dirty="0" smtClean="0"/>
              <a:t>Z.B. Aufrechterhalten von QM-Vereinbarungen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SAP SD</a:t>
            </a:r>
          </a:p>
          <a:p>
            <a:pPr lvl="2"/>
            <a:r>
              <a:rPr lang="de-DE" dirty="0" smtClean="0"/>
              <a:t>Z.B. Qualitätsinformationen mit Kundenbezug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SAP PP</a:t>
            </a:r>
          </a:p>
          <a:p>
            <a:pPr lvl="2"/>
            <a:r>
              <a:rPr lang="de-DE" dirty="0" smtClean="0"/>
              <a:t>Z.B. Durchführen der Prüfplanung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SAP CO</a:t>
            </a:r>
          </a:p>
          <a:p>
            <a:pPr lvl="2"/>
            <a:r>
              <a:rPr lang="de-DE" dirty="0" smtClean="0"/>
              <a:t>Z.B. Integrieren des SAP QM Moduls mit Controlling-Prozessen</a:t>
            </a:r>
          </a:p>
          <a:p>
            <a:pPr lvl="2"/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QM </a:t>
            </a:r>
            <a:r>
              <a:rPr lang="en-US" dirty="0" err="1" smtClean="0"/>
              <a:t>Modul</a:t>
            </a:r>
            <a:r>
              <a:rPr lang="en-US" dirty="0" smtClean="0"/>
              <a:t>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61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72000" indent="0">
              <a:buNone/>
            </a:pPr>
            <a:r>
              <a:rPr lang="de-DE" dirty="0" smtClean="0"/>
              <a:t>Sie sind in der Lage,</a:t>
            </a:r>
          </a:p>
          <a:p>
            <a:r>
              <a:rPr lang="de-DE" dirty="0" smtClean="0"/>
              <a:t>einige Funktionalitäten des QM-Moduls aufzählen zu können,</a:t>
            </a:r>
          </a:p>
          <a:p>
            <a:r>
              <a:rPr lang="de-DE" dirty="0" smtClean="0"/>
              <a:t>die zentralen Organisationseinheiten des QM-Moduls zu definieren.</a:t>
            </a:r>
          </a:p>
          <a:p>
            <a:r>
              <a:rPr lang="de-DE" dirty="0" smtClean="0"/>
              <a:t>Stammdaten mit besonderer Bedeutung für das QM-Modul zusammenzufassen,</a:t>
            </a:r>
          </a:p>
          <a:p>
            <a:r>
              <a:rPr lang="de-DE" dirty="0" smtClean="0"/>
              <a:t>einen Standard-QM-Prozess zu erläutern.</a:t>
            </a:r>
          </a:p>
          <a:p>
            <a:r>
              <a:rPr lang="de-DE" dirty="0" smtClean="0"/>
              <a:t>Unterschied zwischen ERP und S/4HANA in QM erklären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34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de-DE" dirty="0" smtClean="0"/>
              <a:t>Logistikkontrolle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Archivierung</a:t>
            </a:r>
          </a:p>
          <a:p>
            <a:endParaRPr lang="de-DE" dirty="0"/>
          </a:p>
          <a:p>
            <a:r>
              <a:rPr lang="de-DE" dirty="0" smtClean="0"/>
              <a:t>Datentransfer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Qualitätsplanung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Qualitätskontrolle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Qualitätslenkung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Qualitätszeugnisse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Qualitätsmeldungen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Prüfmittelverwaltung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Inspektion mittels verschiedener Inventurverfahren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Stabilitätsstudie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Funktionalität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3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083" algn="l"/>
              </a:tabLst>
            </a:pPr>
            <a:r>
              <a:rPr lang="en-US" altLang="de-DE" dirty="0" smtClean="0"/>
              <a:t>QM </a:t>
            </a:r>
            <a:r>
              <a:rPr lang="en-US" altLang="de-DE" dirty="0" err="1" smtClean="0"/>
              <a:t>Organisationsstrukturen</a:t>
            </a:r>
            <a:endParaRPr lang="en-US" altLang="de-DE" dirty="0" smtClean="0"/>
          </a:p>
          <a:p>
            <a:pPr>
              <a:tabLst>
                <a:tab pos="1971083" algn="l"/>
              </a:tabLst>
            </a:pPr>
            <a:endParaRPr lang="en-US" altLang="de-DE" dirty="0"/>
          </a:p>
          <a:p>
            <a:pPr>
              <a:tabLst>
                <a:tab pos="1971083" algn="l"/>
              </a:tabLst>
            </a:pPr>
            <a:r>
              <a:rPr lang="en-US" altLang="de-DE" dirty="0" smtClean="0">
                <a:solidFill>
                  <a:schemeClr val="bg2"/>
                </a:solidFill>
              </a:rPr>
              <a:t>QM </a:t>
            </a:r>
            <a:r>
              <a:rPr lang="en-US" altLang="de-DE" dirty="0" err="1" smtClean="0">
                <a:solidFill>
                  <a:schemeClr val="bg2"/>
                </a:solidFill>
              </a:rPr>
              <a:t>Stammdaten</a:t>
            </a:r>
            <a:endParaRPr lang="en-US" altLang="de-DE" dirty="0" smtClean="0">
              <a:solidFill>
                <a:schemeClr val="bg2"/>
              </a:solidFill>
            </a:endParaRPr>
          </a:p>
          <a:p>
            <a:pPr>
              <a:tabLst>
                <a:tab pos="1971083" algn="l"/>
              </a:tabLst>
            </a:pPr>
            <a:endParaRPr lang="en-US" altLang="de-DE" dirty="0">
              <a:solidFill>
                <a:schemeClr val="bg2"/>
              </a:solidFill>
            </a:endParaRPr>
          </a:p>
          <a:p>
            <a:pPr>
              <a:tabLst>
                <a:tab pos="1971083" algn="l"/>
              </a:tabLst>
            </a:pPr>
            <a:r>
              <a:rPr lang="en-US" altLang="de-DE" dirty="0" smtClean="0">
                <a:solidFill>
                  <a:schemeClr val="bg2"/>
                </a:solidFill>
              </a:rPr>
              <a:t>QM </a:t>
            </a:r>
            <a:r>
              <a:rPr lang="en-US" altLang="de-DE" dirty="0" err="1" smtClean="0">
                <a:solidFill>
                  <a:schemeClr val="bg2"/>
                </a:solidFill>
              </a:rPr>
              <a:t>Prozesse</a:t>
            </a:r>
            <a:endParaRPr lang="en-US" altLang="de-DE" dirty="0" smtClean="0">
              <a:solidFill>
                <a:schemeClr val="bg2"/>
              </a:solidFill>
            </a:endParaRPr>
          </a:p>
          <a:p>
            <a:pPr>
              <a:tabLst>
                <a:tab pos="1971083" algn="l"/>
              </a:tabLst>
            </a:pPr>
            <a:endParaRPr lang="en-US" altLang="de-DE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44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916" y="1481786"/>
            <a:ext cx="11542194" cy="4390899"/>
          </a:xfrm>
        </p:spPr>
        <p:txBody>
          <a:bodyPr/>
          <a:lstStyle/>
          <a:p>
            <a:pPr>
              <a:tabLst>
                <a:tab pos="1971083" algn="l"/>
              </a:tabLst>
            </a:pPr>
            <a:r>
              <a:rPr lang="en-US" altLang="de-DE" dirty="0" err="1" smtClean="0"/>
              <a:t>Mandant</a:t>
            </a:r>
            <a:endParaRPr lang="en-US" altLang="de-DE" dirty="0"/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Betriebswirtschaftlich größte organisatorische Einheit in einem SAP-System</a:t>
            </a:r>
          </a:p>
          <a:p>
            <a:pPr lvl="1">
              <a:tabLst>
                <a:tab pos="1971083" algn="l"/>
              </a:tabLst>
            </a:pPr>
            <a:endParaRPr lang="en-US" altLang="de-DE" dirty="0"/>
          </a:p>
          <a:p>
            <a:pPr>
              <a:tabLst>
                <a:tab pos="1971083" algn="l"/>
              </a:tabLst>
            </a:pPr>
            <a:r>
              <a:rPr lang="en-US" altLang="de-DE" dirty="0" err="1" smtClean="0"/>
              <a:t>Buchungskreis</a:t>
            </a:r>
            <a:endParaRPr lang="en-US" altLang="de-DE" dirty="0"/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Betriebswirtschaftlich kleinste organisatorische Einheit, für die eine vollständige, in sich abgeschlossene Buchhaltung (Bilanz, GuV etc.) abgebildet werden kann</a:t>
            </a:r>
          </a:p>
          <a:p>
            <a:pPr marL="201540" lvl="1" indent="0">
              <a:buNone/>
              <a:tabLst>
                <a:tab pos="1971083" algn="l"/>
              </a:tabLst>
            </a:pPr>
            <a:endParaRPr lang="en-US" altLang="de-DE" dirty="0"/>
          </a:p>
          <a:p>
            <a:pPr>
              <a:tabLst>
                <a:tab pos="1971083" algn="l"/>
              </a:tabLst>
            </a:pPr>
            <a:r>
              <a:rPr lang="en-US" altLang="de-DE" dirty="0" err="1" smtClean="0"/>
              <a:t>Werk</a:t>
            </a:r>
            <a:endParaRPr lang="en-US" altLang="de-DE" dirty="0"/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Betriebsstätte oder Tätigkeitsbereich in einem Unternehmen zur</a:t>
            </a:r>
          </a:p>
          <a:p>
            <a:pPr lvl="2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Produktion, Distribution, Beschaffung und/oder Instandhaltung</a:t>
            </a:r>
          </a:p>
          <a:p>
            <a:pPr lvl="2">
              <a:tabLst>
                <a:tab pos="1971083" algn="l"/>
              </a:tabLst>
            </a:pPr>
            <a:endParaRPr lang="en-US" altLang="de-DE" dirty="0" smtClean="0"/>
          </a:p>
          <a:p>
            <a:pPr>
              <a:tabLst>
                <a:tab pos="1971083" algn="l"/>
              </a:tabLst>
            </a:pPr>
            <a:r>
              <a:rPr lang="en-US" altLang="de-DE" dirty="0" err="1" smtClean="0"/>
              <a:t>Lagerort</a:t>
            </a:r>
            <a:endParaRPr lang="en-US" altLang="de-DE" dirty="0"/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Organisatorische Einheit, die eine Unterscheidung von Beständen innerhalb eines Werkes ermöglicht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QM Organisationsstruktur (</a:t>
            </a:r>
            <a:r>
              <a:rPr lang="en-US" altLang="de-DE" dirty="0" err="1" smtClean="0"/>
              <a:t>Qualitätsmanagement</a:t>
            </a:r>
            <a:r>
              <a:rPr lang="en-US" alt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72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083" algn="l"/>
              </a:tabLst>
            </a:pPr>
            <a:r>
              <a:rPr lang="en-US" altLang="de-DE" dirty="0" err="1" smtClean="0"/>
              <a:t>Einkaufsorganisation</a:t>
            </a:r>
            <a:endParaRPr lang="en-US" altLang="de-DE" dirty="0"/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Einkaufsaktivitäten eines Werkes finden in der Einkaufsorganisation statt.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Ist verantwortlich für die Beschaffung von Dienstleistungen und Materialen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Verhandelt Einkaufskonditionen mit Lieferanten</a:t>
            </a:r>
          </a:p>
          <a:p>
            <a:pPr lvl="1">
              <a:tabLst>
                <a:tab pos="1971083" algn="l"/>
              </a:tabLst>
            </a:pPr>
            <a:endParaRPr lang="en-US" altLang="de-DE" dirty="0"/>
          </a:p>
          <a:p>
            <a:pPr>
              <a:tabLst>
                <a:tab pos="1971083" algn="l"/>
              </a:tabLst>
            </a:pPr>
            <a:r>
              <a:rPr lang="en-US" altLang="de-DE" dirty="0" err="1" smtClean="0"/>
              <a:t>Einkäufergruppe</a:t>
            </a:r>
            <a:endParaRPr lang="en-US" altLang="de-DE" dirty="0" smtClean="0"/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Schlüssel für einen Einkäufer oder eine Gruppe von Einkäufern, der bzw. die für bestimmte Einkaufstätigkeiten zuständig ist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Kommunikationskanal zu den Lieferanten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Organisationsstruktur (</a:t>
            </a:r>
            <a:r>
              <a:rPr lang="en-US" dirty="0" err="1" smtClean="0"/>
              <a:t>Beschaffung</a:t>
            </a:r>
            <a:r>
              <a:rPr lang="en-US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5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Global Bike </a:t>
            </a:r>
            <a:r>
              <a:rPr lang="de-DE" altLang="de-DE" dirty="0">
                <a:latin typeface="Arial" panose="020B0604020202020204" pitchFamily="34" charset="0"/>
              </a:rPr>
              <a:t>Struktur </a:t>
            </a:r>
            <a:r>
              <a:rPr lang="de-DE" altLang="de-DE" dirty="0" smtClean="0">
                <a:latin typeface="Arial" panose="020B0604020202020204" pitchFamily="34" charset="0"/>
              </a:rPr>
              <a:t>des Qualitätsmanagement</a:t>
            </a:r>
            <a:endParaRPr lang="de-DE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white">
          <a:xfrm>
            <a:off x="4884381" y="1909865"/>
            <a:ext cx="1312521" cy="349159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white">
          <a:xfrm>
            <a:off x="5539848" y="2268546"/>
            <a:ext cx="0" cy="3602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white">
          <a:xfrm>
            <a:off x="3598841" y="2628814"/>
            <a:ext cx="38153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2813233" y="2917664"/>
            <a:ext cx="1720402" cy="349159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 Inc.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white">
          <a:xfrm>
            <a:off x="5909639" y="2917664"/>
            <a:ext cx="2917065" cy="349159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 Germany GmbH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white">
          <a:xfrm>
            <a:off x="3598840" y="2628815"/>
            <a:ext cx="0" cy="288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white">
          <a:xfrm>
            <a:off x="7414197" y="2628815"/>
            <a:ext cx="0" cy="288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white">
          <a:xfrm>
            <a:off x="3598840" y="3276346"/>
            <a:ext cx="0" cy="3602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white">
          <a:xfrm>
            <a:off x="2684679" y="3636615"/>
            <a:ext cx="25710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white">
          <a:xfrm>
            <a:off x="2684678" y="3636615"/>
            <a:ext cx="0" cy="288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white">
          <a:xfrm>
            <a:off x="4136863" y="3636615"/>
            <a:ext cx="0" cy="288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white">
          <a:xfrm>
            <a:off x="2310126" y="3925465"/>
            <a:ext cx="791957" cy="349159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Dallas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white">
          <a:xfrm>
            <a:off x="3605189" y="3925465"/>
            <a:ext cx="1185554" cy="349159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San Diego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white">
          <a:xfrm>
            <a:off x="7414197" y="3276346"/>
            <a:ext cx="0" cy="3602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white">
          <a:xfrm>
            <a:off x="6839671" y="3636615"/>
            <a:ext cx="1295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white">
          <a:xfrm>
            <a:off x="6839671" y="3636615"/>
            <a:ext cx="0" cy="288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white">
          <a:xfrm>
            <a:off x="8134734" y="3636615"/>
            <a:ext cx="0" cy="288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white">
          <a:xfrm>
            <a:off x="4901840" y="3925465"/>
            <a:ext cx="771324" cy="349159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Miami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white">
          <a:xfrm>
            <a:off x="7636389" y="3925465"/>
            <a:ext cx="1083981" cy="349159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Hamburg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white">
          <a:xfrm>
            <a:off x="6250863" y="3925465"/>
            <a:ext cx="1242688" cy="349159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Heidelberg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white">
          <a:xfrm>
            <a:off x="9470862" y="1909865"/>
            <a:ext cx="777872" cy="27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Mandant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white">
          <a:xfrm>
            <a:off x="9358448" y="2876400"/>
            <a:ext cx="914093" cy="4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Buchungs-</a:t>
            </a:r>
          </a:p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kreis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white">
          <a:xfrm>
            <a:off x="9720324" y="3957207"/>
            <a:ext cx="537933" cy="27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Werk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white">
          <a:xfrm>
            <a:off x="9502851" y="4717421"/>
            <a:ext cx="752231" cy="27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Lagerort</a:t>
            </a: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white">
          <a:xfrm>
            <a:off x="2375197" y="4285733"/>
            <a:ext cx="0" cy="1439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white">
          <a:xfrm>
            <a:off x="2448203" y="4501577"/>
            <a:ext cx="717363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Rohstoff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white">
          <a:xfrm>
            <a:off x="2446616" y="4860259"/>
            <a:ext cx="925272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Halbfabrikat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white">
          <a:xfrm>
            <a:off x="2446615" y="5220528"/>
            <a:ext cx="1136354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Fertigerzeugnis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white">
          <a:xfrm>
            <a:off x="2456139" y="5580796"/>
            <a:ext cx="728473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Sonstige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white">
          <a:xfrm>
            <a:off x="2375198" y="4644414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white">
          <a:xfrm>
            <a:off x="2375198" y="5004684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white">
          <a:xfrm>
            <a:off x="2375198" y="5364952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white">
          <a:xfrm>
            <a:off x="2375198" y="5725221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white">
          <a:xfrm>
            <a:off x="3702002" y="4285733"/>
            <a:ext cx="1587" cy="10792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white">
          <a:xfrm>
            <a:off x="3781356" y="4501577"/>
            <a:ext cx="972884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Handelsware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white">
          <a:xfrm>
            <a:off x="3775007" y="4861846"/>
            <a:ext cx="1136354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Fertigerzeugnis</a:t>
            </a: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white">
          <a:xfrm>
            <a:off x="3702002" y="4646002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white">
          <a:xfrm>
            <a:off x="3702002" y="5006270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white">
          <a:xfrm>
            <a:off x="3702002" y="5366539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white">
          <a:xfrm>
            <a:off x="5255759" y="3636615"/>
            <a:ext cx="0" cy="288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white">
          <a:xfrm>
            <a:off x="5016110" y="4285733"/>
            <a:ext cx="1587" cy="10792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white">
          <a:xfrm>
            <a:off x="5100224" y="4501577"/>
            <a:ext cx="972885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Handelsware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white">
          <a:xfrm>
            <a:off x="5016110" y="4646002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white">
          <a:xfrm>
            <a:off x="5016110" y="5006270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white">
          <a:xfrm>
            <a:off x="5016110" y="5366539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white">
          <a:xfrm>
            <a:off x="6333391" y="4285733"/>
            <a:ext cx="0" cy="1439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white">
          <a:xfrm>
            <a:off x="6407984" y="4501577"/>
            <a:ext cx="717363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Rohstoff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white">
          <a:xfrm>
            <a:off x="6404810" y="4860259"/>
            <a:ext cx="925272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Halbfabrikat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white">
          <a:xfrm>
            <a:off x="6406397" y="5220528"/>
            <a:ext cx="1136354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Fertigerzeugnis</a:t>
            </a: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white">
          <a:xfrm>
            <a:off x="6333392" y="4644414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white">
          <a:xfrm>
            <a:off x="6333392" y="5004684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white">
          <a:xfrm>
            <a:off x="6333392" y="5364952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white">
          <a:xfrm>
            <a:off x="6333392" y="5725221"/>
            <a:ext cx="714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white">
          <a:xfrm>
            <a:off x="7699872" y="4285733"/>
            <a:ext cx="1588" cy="10792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white">
          <a:xfrm>
            <a:off x="7779226" y="4501577"/>
            <a:ext cx="972885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Handelsware</a:t>
            </a: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white">
          <a:xfrm>
            <a:off x="7699873" y="4646002"/>
            <a:ext cx="714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white">
          <a:xfrm>
            <a:off x="7699873" y="5006270"/>
            <a:ext cx="714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white">
          <a:xfrm>
            <a:off x="7699873" y="5366539"/>
            <a:ext cx="714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77" tIns="46788" rIns="89977" bIns="46788" anchor="ctr"/>
          <a:lstStyle/>
          <a:p>
            <a:endParaRPr lang="de-DE" sz="1799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white">
          <a:xfrm>
            <a:off x="5095464" y="4876130"/>
            <a:ext cx="1136354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Fertigerzeugnis</a:t>
            </a: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white">
          <a:xfrm>
            <a:off x="7777640" y="4860259"/>
            <a:ext cx="1136354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Fertigerzeugnis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white">
          <a:xfrm>
            <a:off x="3790878" y="5220528"/>
            <a:ext cx="728472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Sonstige</a:t>
            </a: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white">
          <a:xfrm>
            <a:off x="5097051" y="5220528"/>
            <a:ext cx="728473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Sonstige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white">
          <a:xfrm>
            <a:off x="6419094" y="5580796"/>
            <a:ext cx="728472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Sonstige</a:t>
            </a: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white">
          <a:xfrm>
            <a:off x="7785576" y="5220528"/>
            <a:ext cx="728473" cy="257108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77" tIns="46788" rIns="89977" bIns="46788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0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Sonstige</a:t>
            </a:r>
          </a:p>
        </p:txBody>
      </p:sp>
    </p:spTree>
    <p:extLst>
      <p:ext uri="{BB962C8B-B14F-4D97-AF65-F5344CB8AC3E}">
        <p14:creationId xmlns:p14="http://schemas.microsoft.com/office/powerpoint/2010/main" val="1133695750"/>
      </p:ext>
    </p:extLst>
  </p:cSld>
  <p:clrMapOvr>
    <a:masterClrMapping/>
  </p:clrMapOvr>
</p:sld>
</file>

<file path=ppt/theme/theme1.xml><?xml version="1.0" encoding="utf-8"?>
<a:theme xmlns:a="http://schemas.openxmlformats.org/drawingml/2006/main" name="1_SAP_2016_16x9_white">
  <a:themeElements>
    <a:clrScheme name="SAP_colors_white_template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20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ts val="6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2696891-6260-4D8D-AB31-F1C204081A38}" vid="{B72584D7-7D1F-4BD9-9F01-A4F5E0412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1139</Words>
  <Application>Microsoft Office PowerPoint</Application>
  <PresentationFormat>Breitbild</PresentationFormat>
  <Paragraphs>368</Paragraphs>
  <Slides>31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0" baseType="lpstr">
      <vt:lpstr>Angsana New</vt:lpstr>
      <vt:lpstr>Arial</vt:lpstr>
      <vt:lpstr>Arial Unicode MS</vt:lpstr>
      <vt:lpstr>Calibri</vt:lpstr>
      <vt:lpstr>Courier New</vt:lpstr>
      <vt:lpstr>Symbol</vt:lpstr>
      <vt:lpstr>Times New Roman</vt:lpstr>
      <vt:lpstr>Wingdings</vt:lpstr>
      <vt:lpstr>1_SAP_2016_16x9_white</vt:lpstr>
      <vt:lpstr>Qualitätsmanagement(QM) </vt:lpstr>
      <vt:lpstr>PowerPoint-Präsentation</vt:lpstr>
      <vt:lpstr>PowerPoint-Präsentation</vt:lpstr>
      <vt:lpstr>PowerPoint-Präsentation</vt:lpstr>
      <vt:lpstr>Funktionalität</vt:lpstr>
      <vt:lpstr>Agenda</vt:lpstr>
      <vt:lpstr>QM Organisationsstruktur (Qualitätsmanagement)</vt:lpstr>
      <vt:lpstr>QM Organisationsstruktur (Beschaffung)</vt:lpstr>
      <vt:lpstr>Global Bike Struktur des Qualitätsmanagement</vt:lpstr>
      <vt:lpstr>Global Bike Organisationsstruktur in SAP ERP (Logistik)</vt:lpstr>
      <vt:lpstr>Agenda</vt:lpstr>
      <vt:lpstr>QM Stammdaten</vt:lpstr>
      <vt:lpstr>Kundenstammsatz</vt:lpstr>
      <vt:lpstr>Kundenstammsatz</vt:lpstr>
      <vt:lpstr>Materialstammsatz</vt:lpstr>
      <vt:lpstr>Materialstammsatz – Sichten</vt:lpstr>
      <vt:lpstr>Materialstammsatz</vt:lpstr>
      <vt:lpstr>Lieferantenstammsatz</vt:lpstr>
      <vt:lpstr>Lieferantenstammsatz</vt:lpstr>
      <vt:lpstr>Lieferantenstammsatz</vt:lpstr>
      <vt:lpstr>Agenda</vt:lpstr>
      <vt:lpstr>QM Prozess</vt:lpstr>
      <vt:lpstr>QM - Infosatz</vt:lpstr>
      <vt:lpstr>Prüfplan</vt:lpstr>
      <vt:lpstr>Prüflos</vt:lpstr>
      <vt:lpstr>Prüfung durchführen</vt:lpstr>
      <vt:lpstr>Nutzungsentscheidung</vt:lpstr>
      <vt:lpstr>QM Prozess in der Beschaffung</vt:lpstr>
      <vt:lpstr>Qualitätsmanagement im Vertrieb</vt:lpstr>
      <vt:lpstr>SAP QM Modul Integration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Qualitätsmanagement(QM)</dc:title>
  <dc:creator>Lukas Jülich</dc:creator>
  <cp:lastModifiedBy>Tobias Bellger</cp:lastModifiedBy>
  <cp:revision>48</cp:revision>
  <dcterms:created xsi:type="dcterms:W3CDTF">2017-10-12T16:15:33Z</dcterms:created>
  <dcterms:modified xsi:type="dcterms:W3CDTF">2022-05-14T15:02:23Z</dcterms:modified>
</cp:coreProperties>
</file>