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6"/>
  </p:notesMasterIdLst>
  <p:handoutMasterIdLst>
    <p:handoutMasterId r:id="rId37"/>
  </p:handoutMasterIdLst>
  <p:sldIdLst>
    <p:sldId id="397" r:id="rId2"/>
    <p:sldId id="396" r:id="rId3"/>
    <p:sldId id="363" r:id="rId4"/>
    <p:sldId id="364" r:id="rId5"/>
    <p:sldId id="386" r:id="rId6"/>
    <p:sldId id="398" r:id="rId7"/>
    <p:sldId id="365" r:id="rId8"/>
    <p:sldId id="366" r:id="rId9"/>
    <p:sldId id="368" r:id="rId10"/>
    <p:sldId id="369" r:id="rId11"/>
    <p:sldId id="370" r:id="rId12"/>
    <p:sldId id="371" r:id="rId13"/>
    <p:sldId id="399" r:id="rId14"/>
    <p:sldId id="372" r:id="rId15"/>
    <p:sldId id="373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9" r:id="rId28"/>
    <p:sldId id="390" r:id="rId29"/>
    <p:sldId id="391" r:id="rId30"/>
    <p:sldId id="400" r:id="rId31"/>
    <p:sldId id="392" r:id="rId32"/>
    <p:sldId id="393" r:id="rId33"/>
    <p:sldId id="394" r:id="rId34"/>
    <p:sldId id="408" r:id="rId35"/>
  </p:sldIdLst>
  <p:sldSz cx="12195175" cy="6859588"/>
  <p:notesSz cx="6797675" cy="9874250"/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285">
          <p15:clr>
            <a:srgbClr val="A4A3A4"/>
          </p15:clr>
        </p15:guide>
        <p15:guide id="4" orient="horz" pos="779">
          <p15:clr>
            <a:srgbClr val="A4A3A4"/>
          </p15:clr>
        </p15:guide>
        <p15:guide id="5" pos="7478">
          <p15:clr>
            <a:srgbClr val="A4A3A4"/>
          </p15:clr>
        </p15:guide>
        <p15:guide id="6" pos="205">
          <p15:clr>
            <a:srgbClr val="A4A3A4"/>
          </p15:clr>
        </p15:guide>
        <p15:guide id="7" pos="3849">
          <p15:clr>
            <a:srgbClr val="A4A3A4"/>
          </p15:clr>
        </p15:guide>
        <p15:guide id="8" pos="4708">
          <p15:clr>
            <a:srgbClr val="A4A3A4"/>
          </p15:clr>
        </p15:guide>
        <p15:guide id="9" pos="4812">
          <p15:clr>
            <a:srgbClr val="A4A3A4"/>
          </p15:clr>
        </p15:guide>
        <p15:guide id="10" pos="2865">
          <p15:clr>
            <a:srgbClr val="A4A3A4"/>
          </p15:clr>
        </p15:guide>
        <p15:guide id="11" pos="2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351">
          <p15:clr>
            <a:srgbClr val="A4A3A4"/>
          </p15:clr>
        </p15:guide>
        <p15:guide id="3" pos="3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2B2B2"/>
    <a:srgbClr val="003283"/>
    <a:srgbClr val="FF0000"/>
    <a:srgbClr val="666666"/>
    <a:srgbClr val="2B3F7B"/>
    <a:srgbClr val="9C277B"/>
    <a:srgbClr val="D4652D"/>
    <a:srgbClr val="9E3039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2941" autoAdjust="0"/>
  </p:normalViewPr>
  <p:slideViewPr>
    <p:cSldViewPr snapToGrid="0" showGuides="1">
      <p:cViewPr varScale="1">
        <p:scale>
          <a:sx n="93" d="100"/>
          <a:sy n="93" d="100"/>
        </p:scale>
        <p:origin x="1272" y="84"/>
      </p:cViewPr>
      <p:guideLst>
        <p:guide orient="horz" pos="1285"/>
        <p:guide orient="horz" pos="779"/>
        <p:guide pos="7478"/>
        <p:guide pos="205"/>
        <p:guide pos="3849"/>
        <p:guide pos="4708"/>
        <p:guide pos="4812"/>
        <p:guide pos="2865"/>
        <p:guide pos="29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4200" y="-82"/>
      </p:cViewPr>
      <p:guideLst>
        <p:guide orient="horz" pos="3110"/>
        <p:guide pos="351"/>
        <p:guide pos="39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34A7F-1B6E-4276-95BD-545D644B2CC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4A2F195-8313-4A9A-91D8-A41BA253C69C}">
      <dgm:prSet phldrT="[Text]"/>
      <dgm:spPr/>
      <dgm:t>
        <a:bodyPr/>
        <a:lstStyle/>
        <a:p>
          <a:r>
            <a:rPr lang="de-DE" dirty="0" smtClean="0"/>
            <a:t>Serviceauftrag</a:t>
          </a:r>
          <a:endParaRPr lang="de-DE" dirty="0"/>
        </a:p>
      </dgm:t>
    </dgm:pt>
    <dgm:pt modelId="{F0120D7E-0562-43E2-8F00-F20AB2762821}" type="parTrans" cxnId="{83380EA6-B5B4-4201-8F6A-27DFBC41A49E}">
      <dgm:prSet/>
      <dgm:spPr/>
      <dgm:t>
        <a:bodyPr/>
        <a:lstStyle/>
        <a:p>
          <a:endParaRPr lang="de-DE"/>
        </a:p>
      </dgm:t>
    </dgm:pt>
    <dgm:pt modelId="{70D82B13-A837-40B0-AA8D-ECF842C994C0}" type="sibTrans" cxnId="{83380EA6-B5B4-4201-8F6A-27DFBC41A49E}">
      <dgm:prSet/>
      <dgm:spPr/>
      <dgm:t>
        <a:bodyPr/>
        <a:lstStyle/>
        <a:p>
          <a:endParaRPr lang="de-DE"/>
        </a:p>
      </dgm:t>
    </dgm:pt>
    <dgm:pt modelId="{D0119308-9165-45A2-A7F8-0C4E29D8671E}">
      <dgm:prSet phldrT="[Text]"/>
      <dgm:spPr/>
      <dgm:t>
        <a:bodyPr/>
        <a:lstStyle/>
        <a:p>
          <a:r>
            <a:rPr lang="de-DE" dirty="0" smtClean="0"/>
            <a:t>Durchführung der Servicevorgänge</a:t>
          </a:r>
          <a:endParaRPr lang="de-DE" dirty="0"/>
        </a:p>
      </dgm:t>
    </dgm:pt>
    <dgm:pt modelId="{73B9B582-28F8-4695-A67D-D9C49668741F}" type="parTrans" cxnId="{8CB0E80D-5868-440C-A413-8824D0B84E74}">
      <dgm:prSet/>
      <dgm:spPr/>
      <dgm:t>
        <a:bodyPr/>
        <a:lstStyle/>
        <a:p>
          <a:endParaRPr lang="de-DE"/>
        </a:p>
      </dgm:t>
    </dgm:pt>
    <dgm:pt modelId="{F4E0F8DA-460F-476C-ADD0-066689520F7E}" type="sibTrans" cxnId="{8CB0E80D-5868-440C-A413-8824D0B84E74}">
      <dgm:prSet/>
      <dgm:spPr/>
      <dgm:t>
        <a:bodyPr/>
        <a:lstStyle/>
        <a:p>
          <a:endParaRPr lang="de-DE"/>
        </a:p>
      </dgm:t>
    </dgm:pt>
    <dgm:pt modelId="{C548D452-4A2F-4EC2-BB3D-617941F32624}">
      <dgm:prSet phldrT="[Text]"/>
      <dgm:spPr/>
      <dgm:t>
        <a:bodyPr/>
        <a:lstStyle/>
        <a:p>
          <a:r>
            <a:rPr lang="de-DE" dirty="0" smtClean="0"/>
            <a:t>Rückmeldung und technischer Abschluss</a:t>
          </a:r>
          <a:endParaRPr lang="de-DE" dirty="0"/>
        </a:p>
      </dgm:t>
    </dgm:pt>
    <dgm:pt modelId="{AA0CD124-7AB4-43AC-9F00-D175ED9CBD74}" type="parTrans" cxnId="{A453A0A4-627E-432A-A53B-1CA04AA48013}">
      <dgm:prSet/>
      <dgm:spPr/>
      <dgm:t>
        <a:bodyPr/>
        <a:lstStyle/>
        <a:p>
          <a:endParaRPr lang="de-DE"/>
        </a:p>
      </dgm:t>
    </dgm:pt>
    <dgm:pt modelId="{59B3FE2A-C708-4A38-BDF0-B2401CC73534}" type="sibTrans" cxnId="{A453A0A4-627E-432A-A53B-1CA04AA48013}">
      <dgm:prSet/>
      <dgm:spPr/>
      <dgm:t>
        <a:bodyPr/>
        <a:lstStyle/>
        <a:p>
          <a:endParaRPr lang="de-DE"/>
        </a:p>
      </dgm:t>
    </dgm:pt>
    <dgm:pt modelId="{66422D75-3912-45A0-BD82-B60DE68A8DFA}">
      <dgm:prSet phldrT="[Text]"/>
      <dgm:spPr/>
      <dgm:t>
        <a:bodyPr/>
        <a:lstStyle/>
        <a:p>
          <a:r>
            <a:rPr lang="de-DE" dirty="0" smtClean="0"/>
            <a:t>Faktura und Abrechnung des Serviceauftrags</a:t>
          </a:r>
          <a:endParaRPr lang="de-DE" dirty="0"/>
        </a:p>
      </dgm:t>
    </dgm:pt>
    <dgm:pt modelId="{0B3DF157-3655-42C5-87CA-7D9996FFC534}" type="parTrans" cxnId="{9AF55150-C03B-433D-8AA0-452A1D7845F0}">
      <dgm:prSet/>
      <dgm:spPr/>
      <dgm:t>
        <a:bodyPr/>
        <a:lstStyle/>
        <a:p>
          <a:endParaRPr lang="de-DE"/>
        </a:p>
      </dgm:t>
    </dgm:pt>
    <dgm:pt modelId="{D77585F4-4C87-4B52-B94D-76C38902A258}" type="sibTrans" cxnId="{9AF55150-C03B-433D-8AA0-452A1D7845F0}">
      <dgm:prSet/>
      <dgm:spPr/>
      <dgm:t>
        <a:bodyPr/>
        <a:lstStyle/>
        <a:p>
          <a:endParaRPr lang="de-DE"/>
        </a:p>
      </dgm:t>
    </dgm:pt>
    <dgm:pt modelId="{28ED3E7E-7672-40F1-BE33-6AA4A989CB34}">
      <dgm:prSet phldrT="[Text]"/>
      <dgm:spPr/>
      <dgm:t>
        <a:bodyPr/>
        <a:lstStyle/>
        <a:p>
          <a:r>
            <a:rPr lang="de-DE" dirty="0" smtClean="0"/>
            <a:t>Kaufmännischer Abschluss</a:t>
          </a:r>
          <a:endParaRPr lang="de-DE" dirty="0"/>
        </a:p>
      </dgm:t>
    </dgm:pt>
    <dgm:pt modelId="{D2ED0247-24D1-49F0-B0ED-D1A0FA9C91B2}" type="parTrans" cxnId="{329B0FC2-5009-47C5-8781-64DA7EEC4229}">
      <dgm:prSet/>
      <dgm:spPr/>
      <dgm:t>
        <a:bodyPr/>
        <a:lstStyle/>
        <a:p>
          <a:endParaRPr lang="de-DE"/>
        </a:p>
      </dgm:t>
    </dgm:pt>
    <dgm:pt modelId="{41A37DCF-B3DE-49E5-AE42-3B6965ED29B0}" type="sibTrans" cxnId="{329B0FC2-5009-47C5-8781-64DA7EEC4229}">
      <dgm:prSet/>
      <dgm:spPr/>
      <dgm:t>
        <a:bodyPr/>
        <a:lstStyle/>
        <a:p>
          <a:endParaRPr lang="de-DE"/>
        </a:p>
      </dgm:t>
    </dgm:pt>
    <dgm:pt modelId="{9B5DF82B-31F6-4861-9C57-EBBEF003DE2C}">
      <dgm:prSet phldrT="[Text]"/>
      <dgm:spPr/>
      <dgm:t>
        <a:bodyPr/>
        <a:lstStyle/>
        <a:p>
          <a:r>
            <a:rPr lang="de-DE" dirty="0" smtClean="0"/>
            <a:t>Planung und Freigabe</a:t>
          </a:r>
          <a:endParaRPr lang="de-DE" dirty="0"/>
        </a:p>
      </dgm:t>
    </dgm:pt>
    <dgm:pt modelId="{17D59252-8D36-4779-A3B9-06F37AF1C63E}" type="parTrans" cxnId="{6F29E295-B3F2-4C40-AFE4-5A36A3D19153}">
      <dgm:prSet/>
      <dgm:spPr/>
      <dgm:t>
        <a:bodyPr/>
        <a:lstStyle/>
        <a:p>
          <a:endParaRPr lang="de-DE"/>
        </a:p>
      </dgm:t>
    </dgm:pt>
    <dgm:pt modelId="{EB1045C9-428F-4F5B-A6B9-A5DC23FBD64F}" type="sibTrans" cxnId="{6F29E295-B3F2-4C40-AFE4-5A36A3D19153}">
      <dgm:prSet/>
      <dgm:spPr/>
      <dgm:t>
        <a:bodyPr/>
        <a:lstStyle/>
        <a:p>
          <a:endParaRPr lang="de-DE"/>
        </a:p>
      </dgm:t>
    </dgm:pt>
    <dgm:pt modelId="{BB12B41F-9D97-405A-BCF2-B5EC567E9837}" type="pres">
      <dgm:prSet presAssocID="{F3A34A7F-1B6E-4276-95BD-545D644B2C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F4065B6-8F2E-4496-8211-B6BC39DAFC90}" type="pres">
      <dgm:prSet presAssocID="{F3A34A7F-1B6E-4276-95BD-545D644B2CC0}" presName="cycle" presStyleCnt="0"/>
      <dgm:spPr/>
    </dgm:pt>
    <dgm:pt modelId="{3C9DE078-00B4-417B-9AF8-55DA81258B8A}" type="pres">
      <dgm:prSet presAssocID="{E4A2F195-8313-4A9A-91D8-A41BA253C69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A7F49D-E3E4-4CE1-AD39-55E49F16D8B2}" type="pres">
      <dgm:prSet presAssocID="{70D82B13-A837-40B0-AA8D-ECF842C994C0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343B5ACD-F80A-4678-8E30-A5D4D3E7E45F}" type="pres">
      <dgm:prSet presAssocID="{9B5DF82B-31F6-4861-9C57-EBBEF003DE2C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DFAC94-8B38-4F6F-9706-66CD4BC95BFB}" type="pres">
      <dgm:prSet presAssocID="{D0119308-9165-45A2-A7F8-0C4E29D8671E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519563-418D-45D7-A0D5-8CAC05F94005}" type="pres">
      <dgm:prSet presAssocID="{C548D452-4A2F-4EC2-BB3D-617941F3262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5EA006-09CF-4E31-B17F-510460B49FBF}" type="pres">
      <dgm:prSet presAssocID="{66422D75-3912-45A0-BD82-B60DE68A8DFA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0B5C00-4E92-4FB5-A31F-8FF2F98B7C68}" type="pres">
      <dgm:prSet presAssocID="{28ED3E7E-7672-40F1-BE33-6AA4A989CB34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453A0A4-627E-432A-A53B-1CA04AA48013}" srcId="{F3A34A7F-1B6E-4276-95BD-545D644B2CC0}" destId="{C548D452-4A2F-4EC2-BB3D-617941F32624}" srcOrd="3" destOrd="0" parTransId="{AA0CD124-7AB4-43AC-9F00-D175ED9CBD74}" sibTransId="{59B3FE2A-C708-4A38-BDF0-B2401CC73534}"/>
    <dgm:cxn modelId="{CCAFB1F5-2708-463E-A9C9-D5D62532ED67}" type="presOf" srcId="{C548D452-4A2F-4EC2-BB3D-617941F32624}" destId="{BA519563-418D-45D7-A0D5-8CAC05F94005}" srcOrd="0" destOrd="0" presId="urn:microsoft.com/office/officeart/2005/8/layout/cycle3"/>
    <dgm:cxn modelId="{8CB0E80D-5868-440C-A413-8824D0B84E74}" srcId="{F3A34A7F-1B6E-4276-95BD-545D644B2CC0}" destId="{D0119308-9165-45A2-A7F8-0C4E29D8671E}" srcOrd="2" destOrd="0" parTransId="{73B9B582-28F8-4695-A67D-D9C49668741F}" sibTransId="{F4E0F8DA-460F-476C-ADD0-066689520F7E}"/>
    <dgm:cxn modelId="{329B0FC2-5009-47C5-8781-64DA7EEC4229}" srcId="{F3A34A7F-1B6E-4276-95BD-545D644B2CC0}" destId="{28ED3E7E-7672-40F1-BE33-6AA4A989CB34}" srcOrd="5" destOrd="0" parTransId="{D2ED0247-24D1-49F0-B0ED-D1A0FA9C91B2}" sibTransId="{41A37DCF-B3DE-49E5-AE42-3B6965ED29B0}"/>
    <dgm:cxn modelId="{5192DCC1-717D-465E-943F-AD2B4203CEA1}" type="presOf" srcId="{F3A34A7F-1B6E-4276-95BD-545D644B2CC0}" destId="{BB12B41F-9D97-405A-BCF2-B5EC567E9837}" srcOrd="0" destOrd="0" presId="urn:microsoft.com/office/officeart/2005/8/layout/cycle3"/>
    <dgm:cxn modelId="{6F29E295-B3F2-4C40-AFE4-5A36A3D19153}" srcId="{F3A34A7F-1B6E-4276-95BD-545D644B2CC0}" destId="{9B5DF82B-31F6-4861-9C57-EBBEF003DE2C}" srcOrd="1" destOrd="0" parTransId="{17D59252-8D36-4779-A3B9-06F37AF1C63E}" sibTransId="{EB1045C9-428F-4F5B-A6B9-A5DC23FBD64F}"/>
    <dgm:cxn modelId="{83380EA6-B5B4-4201-8F6A-27DFBC41A49E}" srcId="{F3A34A7F-1B6E-4276-95BD-545D644B2CC0}" destId="{E4A2F195-8313-4A9A-91D8-A41BA253C69C}" srcOrd="0" destOrd="0" parTransId="{F0120D7E-0562-43E2-8F00-F20AB2762821}" sibTransId="{70D82B13-A837-40B0-AA8D-ECF842C994C0}"/>
    <dgm:cxn modelId="{50E82D6E-64A0-49CF-BC0C-47E62F66C1D2}" type="presOf" srcId="{E4A2F195-8313-4A9A-91D8-A41BA253C69C}" destId="{3C9DE078-00B4-417B-9AF8-55DA81258B8A}" srcOrd="0" destOrd="0" presId="urn:microsoft.com/office/officeart/2005/8/layout/cycle3"/>
    <dgm:cxn modelId="{7C7F5C92-2AD5-4F8D-9584-654BE1AC580A}" type="presOf" srcId="{70D82B13-A837-40B0-AA8D-ECF842C994C0}" destId="{1FA7F49D-E3E4-4CE1-AD39-55E49F16D8B2}" srcOrd="0" destOrd="0" presId="urn:microsoft.com/office/officeart/2005/8/layout/cycle3"/>
    <dgm:cxn modelId="{4A6A2A58-14CA-4826-92A8-AA84BF54F320}" type="presOf" srcId="{28ED3E7E-7672-40F1-BE33-6AA4A989CB34}" destId="{310B5C00-4E92-4FB5-A31F-8FF2F98B7C68}" srcOrd="0" destOrd="0" presId="urn:microsoft.com/office/officeart/2005/8/layout/cycle3"/>
    <dgm:cxn modelId="{8747CD66-B7C2-4A8F-A3B5-63F7E929036A}" type="presOf" srcId="{D0119308-9165-45A2-A7F8-0C4E29D8671E}" destId="{11DFAC94-8B38-4F6F-9706-66CD4BC95BFB}" srcOrd="0" destOrd="0" presId="urn:microsoft.com/office/officeart/2005/8/layout/cycle3"/>
    <dgm:cxn modelId="{1FF39FFD-30B5-4A68-B88D-7AFC2563E1D0}" type="presOf" srcId="{66422D75-3912-45A0-BD82-B60DE68A8DFA}" destId="{E95EA006-09CF-4E31-B17F-510460B49FBF}" srcOrd="0" destOrd="0" presId="urn:microsoft.com/office/officeart/2005/8/layout/cycle3"/>
    <dgm:cxn modelId="{9AF55150-C03B-433D-8AA0-452A1D7845F0}" srcId="{F3A34A7F-1B6E-4276-95BD-545D644B2CC0}" destId="{66422D75-3912-45A0-BD82-B60DE68A8DFA}" srcOrd="4" destOrd="0" parTransId="{0B3DF157-3655-42C5-87CA-7D9996FFC534}" sibTransId="{D77585F4-4C87-4B52-B94D-76C38902A258}"/>
    <dgm:cxn modelId="{404A0BD6-F538-4070-86F4-33688189CF19}" type="presOf" srcId="{9B5DF82B-31F6-4861-9C57-EBBEF003DE2C}" destId="{343B5ACD-F80A-4678-8E30-A5D4D3E7E45F}" srcOrd="0" destOrd="0" presId="urn:microsoft.com/office/officeart/2005/8/layout/cycle3"/>
    <dgm:cxn modelId="{CF49E507-C62A-4C5E-BF6A-78B2F8EBC1A7}" type="presParOf" srcId="{BB12B41F-9D97-405A-BCF2-B5EC567E9837}" destId="{0F4065B6-8F2E-4496-8211-B6BC39DAFC90}" srcOrd="0" destOrd="0" presId="urn:microsoft.com/office/officeart/2005/8/layout/cycle3"/>
    <dgm:cxn modelId="{4140D968-2B09-48A6-AA66-00D8C64E9596}" type="presParOf" srcId="{0F4065B6-8F2E-4496-8211-B6BC39DAFC90}" destId="{3C9DE078-00B4-417B-9AF8-55DA81258B8A}" srcOrd="0" destOrd="0" presId="urn:microsoft.com/office/officeart/2005/8/layout/cycle3"/>
    <dgm:cxn modelId="{7EB72D5C-66E8-4AFE-B9F2-560CA02FDBF1}" type="presParOf" srcId="{0F4065B6-8F2E-4496-8211-B6BC39DAFC90}" destId="{1FA7F49D-E3E4-4CE1-AD39-55E49F16D8B2}" srcOrd="1" destOrd="0" presId="urn:microsoft.com/office/officeart/2005/8/layout/cycle3"/>
    <dgm:cxn modelId="{863E1B1B-C87E-4098-8576-25610B529035}" type="presParOf" srcId="{0F4065B6-8F2E-4496-8211-B6BC39DAFC90}" destId="{343B5ACD-F80A-4678-8E30-A5D4D3E7E45F}" srcOrd="2" destOrd="0" presId="urn:microsoft.com/office/officeart/2005/8/layout/cycle3"/>
    <dgm:cxn modelId="{D9DC3E2B-DA06-45FC-A58B-13738AA6CCEC}" type="presParOf" srcId="{0F4065B6-8F2E-4496-8211-B6BC39DAFC90}" destId="{11DFAC94-8B38-4F6F-9706-66CD4BC95BFB}" srcOrd="3" destOrd="0" presId="urn:microsoft.com/office/officeart/2005/8/layout/cycle3"/>
    <dgm:cxn modelId="{07CED3BC-7763-466E-B5FE-94B25892D5DD}" type="presParOf" srcId="{0F4065B6-8F2E-4496-8211-B6BC39DAFC90}" destId="{BA519563-418D-45D7-A0D5-8CAC05F94005}" srcOrd="4" destOrd="0" presId="urn:microsoft.com/office/officeart/2005/8/layout/cycle3"/>
    <dgm:cxn modelId="{A0C831E6-4861-49C0-B914-EAC5C0456DAE}" type="presParOf" srcId="{0F4065B6-8F2E-4496-8211-B6BC39DAFC90}" destId="{E95EA006-09CF-4E31-B17F-510460B49FBF}" srcOrd="5" destOrd="0" presId="urn:microsoft.com/office/officeart/2005/8/layout/cycle3"/>
    <dgm:cxn modelId="{9D5C11DB-6DC3-4FF2-B259-3830051F685B}" type="presParOf" srcId="{0F4065B6-8F2E-4496-8211-B6BC39DAFC90}" destId="{310B5C00-4E92-4FB5-A31F-8FF2F98B7C6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48E6A-0971-4F2E-976D-45CC33E8B4D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4291634-4668-40A1-963F-31C4393C3CF5}">
      <dgm:prSet phldrT="[Text]"/>
      <dgm:spPr/>
      <dgm:t>
        <a:bodyPr/>
        <a:lstStyle/>
        <a:p>
          <a:r>
            <a:rPr lang="de-DE" dirty="0" smtClean="0"/>
            <a:t>Servicemeldung</a:t>
          </a:r>
          <a:endParaRPr lang="de-DE" dirty="0"/>
        </a:p>
      </dgm:t>
    </dgm:pt>
    <dgm:pt modelId="{F73F35BA-4815-44D6-9C83-302F42C9D633}" type="parTrans" cxnId="{0E77ECBC-E626-4C4B-9B87-4F599959B554}">
      <dgm:prSet/>
      <dgm:spPr/>
      <dgm:t>
        <a:bodyPr/>
        <a:lstStyle/>
        <a:p>
          <a:endParaRPr lang="de-DE"/>
        </a:p>
      </dgm:t>
    </dgm:pt>
    <dgm:pt modelId="{57040822-FA02-4BFE-9C00-E62F486C0A54}" type="sibTrans" cxnId="{0E77ECBC-E626-4C4B-9B87-4F599959B554}">
      <dgm:prSet/>
      <dgm:spPr/>
      <dgm:t>
        <a:bodyPr/>
        <a:lstStyle/>
        <a:p>
          <a:endParaRPr lang="de-DE"/>
        </a:p>
      </dgm:t>
    </dgm:pt>
    <dgm:pt modelId="{73036E56-D743-43F8-8563-D2B18167A7E0}">
      <dgm:prSet phldrT="[Text]"/>
      <dgm:spPr/>
      <dgm:t>
        <a:bodyPr/>
        <a:lstStyle/>
        <a:p>
          <a:r>
            <a:rPr lang="de-DE" dirty="0" smtClean="0"/>
            <a:t>Reparatur</a:t>
          </a:r>
        </a:p>
      </dgm:t>
    </dgm:pt>
    <dgm:pt modelId="{02AC8C1B-121C-4E09-B4C7-13315AAB8D5C}" type="parTrans" cxnId="{8D4E3BF9-BD63-477C-A00A-9A74A6237099}">
      <dgm:prSet/>
      <dgm:spPr/>
      <dgm:t>
        <a:bodyPr/>
        <a:lstStyle/>
        <a:p>
          <a:endParaRPr lang="de-DE"/>
        </a:p>
      </dgm:t>
    </dgm:pt>
    <dgm:pt modelId="{396BB6DB-6AE4-4671-BB7E-7F6713559F24}" type="sibTrans" cxnId="{8D4E3BF9-BD63-477C-A00A-9A74A6237099}">
      <dgm:prSet/>
      <dgm:spPr/>
      <dgm:t>
        <a:bodyPr/>
        <a:lstStyle/>
        <a:p>
          <a:endParaRPr lang="de-DE"/>
        </a:p>
      </dgm:t>
    </dgm:pt>
    <dgm:pt modelId="{0EF38EF5-4CD7-4382-92E9-402DAE0D649A}">
      <dgm:prSet phldrT="[Text]"/>
      <dgm:spPr/>
      <dgm:t>
        <a:bodyPr/>
        <a:lstStyle/>
        <a:p>
          <a:r>
            <a:rPr lang="de-DE" dirty="0" smtClean="0"/>
            <a:t>Serviceauftrag</a:t>
          </a:r>
          <a:endParaRPr lang="de-DE" dirty="0"/>
        </a:p>
      </dgm:t>
    </dgm:pt>
    <dgm:pt modelId="{4756E284-D045-4F55-8E25-DC6DE3AC495D}" type="parTrans" cxnId="{6860BB23-FC48-4182-9D46-EF377D6C437A}">
      <dgm:prSet/>
      <dgm:spPr/>
      <dgm:t>
        <a:bodyPr/>
        <a:lstStyle/>
        <a:p>
          <a:endParaRPr lang="de-DE"/>
        </a:p>
      </dgm:t>
    </dgm:pt>
    <dgm:pt modelId="{77B8A0A7-6D48-4D66-BF82-F34AF7D8517F}" type="sibTrans" cxnId="{6860BB23-FC48-4182-9D46-EF377D6C437A}">
      <dgm:prSet/>
      <dgm:spPr/>
      <dgm:t>
        <a:bodyPr/>
        <a:lstStyle/>
        <a:p>
          <a:endParaRPr lang="de-DE"/>
        </a:p>
      </dgm:t>
    </dgm:pt>
    <dgm:pt modelId="{80468448-8BD1-42A1-BA47-20DB7408CC5D}">
      <dgm:prSet phldrT="[Text]"/>
      <dgm:spPr/>
      <dgm:t>
        <a:bodyPr/>
        <a:lstStyle/>
        <a:p>
          <a:r>
            <a:rPr lang="de-DE" dirty="0" smtClean="0"/>
            <a:t>Warenausgang</a:t>
          </a:r>
          <a:endParaRPr lang="de-DE" dirty="0"/>
        </a:p>
      </dgm:t>
    </dgm:pt>
    <dgm:pt modelId="{95446CE1-B63B-4D56-A40D-B4A291111B8F}" type="parTrans" cxnId="{04201B71-F04A-4201-A7B3-759A5DF6F782}">
      <dgm:prSet/>
      <dgm:spPr/>
      <dgm:t>
        <a:bodyPr/>
        <a:lstStyle/>
        <a:p>
          <a:endParaRPr lang="de-DE"/>
        </a:p>
      </dgm:t>
    </dgm:pt>
    <dgm:pt modelId="{5AE2BF43-A880-4E05-97B0-7AA7396806C9}" type="sibTrans" cxnId="{04201B71-F04A-4201-A7B3-759A5DF6F782}">
      <dgm:prSet/>
      <dgm:spPr/>
      <dgm:t>
        <a:bodyPr/>
        <a:lstStyle/>
        <a:p>
          <a:endParaRPr lang="de-DE"/>
        </a:p>
      </dgm:t>
    </dgm:pt>
    <dgm:pt modelId="{C5D21237-A60B-450C-BA06-764D93E08DD0}">
      <dgm:prSet phldrT="[Text]"/>
      <dgm:spPr/>
      <dgm:t>
        <a:bodyPr/>
        <a:lstStyle/>
        <a:p>
          <a:r>
            <a:rPr lang="de-DE" dirty="0" smtClean="0"/>
            <a:t>Faktura</a:t>
          </a:r>
          <a:endParaRPr lang="de-DE" dirty="0"/>
        </a:p>
      </dgm:t>
    </dgm:pt>
    <dgm:pt modelId="{FEFF8DD6-B9F5-4D14-835C-51D8E256A482}" type="parTrans" cxnId="{CD1452B9-8E2D-4221-B785-B8E595096968}">
      <dgm:prSet/>
      <dgm:spPr/>
      <dgm:t>
        <a:bodyPr/>
        <a:lstStyle/>
        <a:p>
          <a:endParaRPr lang="de-DE"/>
        </a:p>
      </dgm:t>
    </dgm:pt>
    <dgm:pt modelId="{B9A111D2-1A11-412D-AE71-11737E0F4B7E}" type="sibTrans" cxnId="{CD1452B9-8E2D-4221-B785-B8E595096968}">
      <dgm:prSet/>
      <dgm:spPr/>
      <dgm:t>
        <a:bodyPr/>
        <a:lstStyle/>
        <a:p>
          <a:endParaRPr lang="de-DE"/>
        </a:p>
      </dgm:t>
    </dgm:pt>
    <dgm:pt modelId="{18371824-11C6-4622-BDD4-E831CEFD058F}">
      <dgm:prSet phldrT="[Text]"/>
      <dgm:spPr/>
      <dgm:t>
        <a:bodyPr/>
        <a:lstStyle/>
        <a:p>
          <a:r>
            <a:rPr lang="de-DE" dirty="0" smtClean="0"/>
            <a:t>Kundenreparatur-auftrag</a:t>
          </a:r>
          <a:endParaRPr lang="de-DE" dirty="0"/>
        </a:p>
      </dgm:t>
    </dgm:pt>
    <dgm:pt modelId="{D0AAA676-06AF-445C-B2E4-EC1596ED2999}" type="parTrans" cxnId="{93B2BF06-DF00-4148-BDAB-414D44BCD702}">
      <dgm:prSet/>
      <dgm:spPr/>
      <dgm:t>
        <a:bodyPr/>
        <a:lstStyle/>
        <a:p>
          <a:endParaRPr lang="de-DE"/>
        </a:p>
      </dgm:t>
    </dgm:pt>
    <dgm:pt modelId="{8BF5C98D-EEC0-44BB-AF2B-021AE53CAB8D}" type="sibTrans" cxnId="{93B2BF06-DF00-4148-BDAB-414D44BCD702}">
      <dgm:prSet/>
      <dgm:spPr/>
      <dgm:t>
        <a:bodyPr/>
        <a:lstStyle/>
        <a:p>
          <a:endParaRPr lang="de-DE"/>
        </a:p>
      </dgm:t>
    </dgm:pt>
    <dgm:pt modelId="{7616A7D9-F576-4187-9827-9471FCD378D6}">
      <dgm:prSet phldrT="[Text]"/>
      <dgm:spPr/>
      <dgm:t>
        <a:bodyPr/>
        <a:lstStyle/>
        <a:p>
          <a:r>
            <a:rPr lang="de-DE" dirty="0" smtClean="0"/>
            <a:t>Wareneingang</a:t>
          </a:r>
          <a:endParaRPr lang="de-DE" dirty="0"/>
        </a:p>
      </dgm:t>
    </dgm:pt>
    <dgm:pt modelId="{797877B3-7712-4D2D-83E7-575CA5162CF8}" type="parTrans" cxnId="{AACD74C7-E7ED-4F25-A84A-AFBCF175A3E4}">
      <dgm:prSet/>
      <dgm:spPr/>
      <dgm:t>
        <a:bodyPr/>
        <a:lstStyle/>
        <a:p>
          <a:endParaRPr lang="de-DE"/>
        </a:p>
      </dgm:t>
    </dgm:pt>
    <dgm:pt modelId="{A60E1D18-48F2-4320-A955-BED014FEE743}" type="sibTrans" cxnId="{AACD74C7-E7ED-4F25-A84A-AFBCF175A3E4}">
      <dgm:prSet/>
      <dgm:spPr/>
      <dgm:t>
        <a:bodyPr/>
        <a:lstStyle/>
        <a:p>
          <a:endParaRPr lang="de-DE"/>
        </a:p>
      </dgm:t>
    </dgm:pt>
    <dgm:pt modelId="{C648AC9C-B93D-4C22-9007-5C7A1EF42C2A}">
      <dgm:prSet phldrT="[Text]"/>
      <dgm:spPr/>
      <dgm:t>
        <a:bodyPr/>
        <a:lstStyle/>
        <a:p>
          <a:r>
            <a:rPr lang="de-DE" dirty="0" smtClean="0"/>
            <a:t>Techn.</a:t>
          </a:r>
        </a:p>
        <a:p>
          <a:r>
            <a:rPr lang="de-DE" dirty="0" smtClean="0"/>
            <a:t>Prüfung</a:t>
          </a:r>
          <a:endParaRPr lang="de-DE" dirty="0"/>
        </a:p>
      </dgm:t>
    </dgm:pt>
    <dgm:pt modelId="{0B9F69DF-A53D-4828-A144-A93AC6C176C9}" type="parTrans" cxnId="{E331B084-3C54-4ABD-A70F-5456E64B0BB8}">
      <dgm:prSet/>
      <dgm:spPr/>
      <dgm:t>
        <a:bodyPr/>
        <a:lstStyle/>
        <a:p>
          <a:endParaRPr lang="de-DE"/>
        </a:p>
      </dgm:t>
    </dgm:pt>
    <dgm:pt modelId="{EFE57BE8-9C46-427A-9AAB-8633E91BEC94}" type="sibTrans" cxnId="{E331B084-3C54-4ABD-A70F-5456E64B0BB8}">
      <dgm:prSet/>
      <dgm:spPr/>
      <dgm:t>
        <a:bodyPr/>
        <a:lstStyle/>
        <a:p>
          <a:endParaRPr lang="de-DE"/>
        </a:p>
      </dgm:t>
    </dgm:pt>
    <dgm:pt modelId="{C9F71D3A-3A64-4056-ADB5-367C55455830}" type="pres">
      <dgm:prSet presAssocID="{8BE48E6A-0971-4F2E-976D-45CC33E8B4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065EFC3-798E-44B8-A2D5-BF328BBEA522}" type="pres">
      <dgm:prSet presAssocID="{8BE48E6A-0971-4F2E-976D-45CC33E8B4DF}" presName="cycle" presStyleCnt="0"/>
      <dgm:spPr/>
    </dgm:pt>
    <dgm:pt modelId="{62957689-A117-4DE4-9D95-47442879A0D4}" type="pres">
      <dgm:prSet presAssocID="{B4291634-4668-40A1-963F-31C4393C3CF5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6B8B14-1F20-44F9-A118-9D0CB1FF4B17}" type="pres">
      <dgm:prSet presAssocID="{57040822-FA02-4BFE-9C00-E62F486C0A54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F55E860A-631B-440F-87C0-58E261E3C9E8}" type="pres">
      <dgm:prSet presAssocID="{18371824-11C6-4622-BDD4-E831CEFD058F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19969D-43D4-445E-B3A8-0327C2CF0815}" type="pres">
      <dgm:prSet presAssocID="{7616A7D9-F576-4187-9827-9471FCD378D6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49552D-F6A4-4BE5-979A-3E165129AB7B}" type="pres">
      <dgm:prSet presAssocID="{C648AC9C-B93D-4C22-9007-5C7A1EF42C2A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D07D67-3C22-4461-8A7E-CD0F0D54F180}" type="pres">
      <dgm:prSet presAssocID="{73036E56-D743-43F8-8563-D2B18167A7E0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D86FFD-4F71-484B-B258-428ADBD26918}" type="pres">
      <dgm:prSet presAssocID="{0EF38EF5-4CD7-4382-92E9-402DAE0D649A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955437-190E-42CC-BDDC-8FFBB9E95C2F}" type="pres">
      <dgm:prSet presAssocID="{80468448-8BD1-42A1-BA47-20DB7408CC5D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23126F-36D0-4288-9D40-82BDE46E351C}" type="pres">
      <dgm:prSet presAssocID="{C5D21237-A60B-450C-BA06-764D93E08DD0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B57072C-0C16-4C2E-A9EA-CDE736637686}" type="presOf" srcId="{B4291634-4668-40A1-963F-31C4393C3CF5}" destId="{62957689-A117-4DE4-9D95-47442879A0D4}" srcOrd="0" destOrd="0" presId="urn:microsoft.com/office/officeart/2005/8/layout/cycle3"/>
    <dgm:cxn modelId="{8D4E3BF9-BD63-477C-A00A-9A74A6237099}" srcId="{8BE48E6A-0971-4F2E-976D-45CC33E8B4DF}" destId="{73036E56-D743-43F8-8563-D2B18167A7E0}" srcOrd="4" destOrd="0" parTransId="{02AC8C1B-121C-4E09-B4C7-13315AAB8D5C}" sibTransId="{396BB6DB-6AE4-4671-BB7E-7F6713559F24}"/>
    <dgm:cxn modelId="{14A71CF1-9D65-4232-AC5B-553030C1251F}" type="presOf" srcId="{0EF38EF5-4CD7-4382-92E9-402DAE0D649A}" destId="{A7D86FFD-4F71-484B-B258-428ADBD26918}" srcOrd="0" destOrd="0" presId="urn:microsoft.com/office/officeart/2005/8/layout/cycle3"/>
    <dgm:cxn modelId="{2114DE20-80FF-4AFA-8E71-F064984E3CE8}" type="presOf" srcId="{8BE48E6A-0971-4F2E-976D-45CC33E8B4DF}" destId="{C9F71D3A-3A64-4056-ADB5-367C55455830}" srcOrd="0" destOrd="0" presId="urn:microsoft.com/office/officeart/2005/8/layout/cycle3"/>
    <dgm:cxn modelId="{BDBE5921-0932-4792-9232-8623A2AEF42C}" type="presOf" srcId="{57040822-FA02-4BFE-9C00-E62F486C0A54}" destId="{E66B8B14-1F20-44F9-A118-9D0CB1FF4B17}" srcOrd="0" destOrd="0" presId="urn:microsoft.com/office/officeart/2005/8/layout/cycle3"/>
    <dgm:cxn modelId="{E331B084-3C54-4ABD-A70F-5456E64B0BB8}" srcId="{8BE48E6A-0971-4F2E-976D-45CC33E8B4DF}" destId="{C648AC9C-B93D-4C22-9007-5C7A1EF42C2A}" srcOrd="3" destOrd="0" parTransId="{0B9F69DF-A53D-4828-A144-A93AC6C176C9}" sibTransId="{EFE57BE8-9C46-427A-9AAB-8633E91BEC94}"/>
    <dgm:cxn modelId="{CD1452B9-8E2D-4221-B785-B8E595096968}" srcId="{8BE48E6A-0971-4F2E-976D-45CC33E8B4DF}" destId="{C5D21237-A60B-450C-BA06-764D93E08DD0}" srcOrd="7" destOrd="0" parTransId="{FEFF8DD6-B9F5-4D14-835C-51D8E256A482}" sibTransId="{B9A111D2-1A11-412D-AE71-11737E0F4B7E}"/>
    <dgm:cxn modelId="{B736EDE6-1FE2-4890-B543-4D438B58906D}" type="presOf" srcId="{C648AC9C-B93D-4C22-9007-5C7A1EF42C2A}" destId="{5749552D-F6A4-4BE5-979A-3E165129AB7B}" srcOrd="0" destOrd="0" presId="urn:microsoft.com/office/officeart/2005/8/layout/cycle3"/>
    <dgm:cxn modelId="{4E6AA7F9-C4B9-4290-8644-D63C0D130456}" type="presOf" srcId="{7616A7D9-F576-4187-9827-9471FCD378D6}" destId="{5C19969D-43D4-445E-B3A8-0327C2CF0815}" srcOrd="0" destOrd="0" presId="urn:microsoft.com/office/officeart/2005/8/layout/cycle3"/>
    <dgm:cxn modelId="{93B2BF06-DF00-4148-BDAB-414D44BCD702}" srcId="{8BE48E6A-0971-4F2E-976D-45CC33E8B4DF}" destId="{18371824-11C6-4622-BDD4-E831CEFD058F}" srcOrd="1" destOrd="0" parTransId="{D0AAA676-06AF-445C-B2E4-EC1596ED2999}" sibTransId="{8BF5C98D-EEC0-44BB-AF2B-021AE53CAB8D}"/>
    <dgm:cxn modelId="{D2D74449-FC24-4835-BF9C-78B29507E5AF}" type="presOf" srcId="{18371824-11C6-4622-BDD4-E831CEFD058F}" destId="{F55E860A-631B-440F-87C0-58E261E3C9E8}" srcOrd="0" destOrd="0" presId="urn:microsoft.com/office/officeart/2005/8/layout/cycle3"/>
    <dgm:cxn modelId="{FA309516-42BF-4FDD-8909-563C80B45C1A}" type="presOf" srcId="{73036E56-D743-43F8-8563-D2B18167A7E0}" destId="{34D07D67-3C22-4461-8A7E-CD0F0D54F180}" srcOrd="0" destOrd="0" presId="urn:microsoft.com/office/officeart/2005/8/layout/cycle3"/>
    <dgm:cxn modelId="{9AD6CCA5-EFBD-4D57-9435-37D2871F0BC6}" type="presOf" srcId="{80468448-8BD1-42A1-BA47-20DB7408CC5D}" destId="{89955437-190E-42CC-BDDC-8FFBB9E95C2F}" srcOrd="0" destOrd="0" presId="urn:microsoft.com/office/officeart/2005/8/layout/cycle3"/>
    <dgm:cxn modelId="{04201B71-F04A-4201-A7B3-759A5DF6F782}" srcId="{8BE48E6A-0971-4F2E-976D-45CC33E8B4DF}" destId="{80468448-8BD1-42A1-BA47-20DB7408CC5D}" srcOrd="6" destOrd="0" parTransId="{95446CE1-B63B-4D56-A40D-B4A291111B8F}" sibTransId="{5AE2BF43-A880-4E05-97B0-7AA7396806C9}"/>
    <dgm:cxn modelId="{AACD74C7-E7ED-4F25-A84A-AFBCF175A3E4}" srcId="{8BE48E6A-0971-4F2E-976D-45CC33E8B4DF}" destId="{7616A7D9-F576-4187-9827-9471FCD378D6}" srcOrd="2" destOrd="0" parTransId="{797877B3-7712-4D2D-83E7-575CA5162CF8}" sibTransId="{A60E1D18-48F2-4320-A955-BED014FEE743}"/>
    <dgm:cxn modelId="{6860BB23-FC48-4182-9D46-EF377D6C437A}" srcId="{8BE48E6A-0971-4F2E-976D-45CC33E8B4DF}" destId="{0EF38EF5-4CD7-4382-92E9-402DAE0D649A}" srcOrd="5" destOrd="0" parTransId="{4756E284-D045-4F55-8E25-DC6DE3AC495D}" sibTransId="{77B8A0A7-6D48-4D66-BF82-F34AF7D8517F}"/>
    <dgm:cxn modelId="{F3A01789-7A32-4E0C-AF6E-FE91FD9C0A8B}" type="presOf" srcId="{C5D21237-A60B-450C-BA06-764D93E08DD0}" destId="{D823126F-36D0-4288-9D40-82BDE46E351C}" srcOrd="0" destOrd="0" presId="urn:microsoft.com/office/officeart/2005/8/layout/cycle3"/>
    <dgm:cxn modelId="{0E77ECBC-E626-4C4B-9B87-4F599959B554}" srcId="{8BE48E6A-0971-4F2E-976D-45CC33E8B4DF}" destId="{B4291634-4668-40A1-963F-31C4393C3CF5}" srcOrd="0" destOrd="0" parTransId="{F73F35BA-4815-44D6-9C83-302F42C9D633}" sibTransId="{57040822-FA02-4BFE-9C00-E62F486C0A54}"/>
    <dgm:cxn modelId="{03576C81-37F2-4799-AE47-0EC9E396CE93}" type="presParOf" srcId="{C9F71D3A-3A64-4056-ADB5-367C55455830}" destId="{7065EFC3-798E-44B8-A2D5-BF328BBEA522}" srcOrd="0" destOrd="0" presId="urn:microsoft.com/office/officeart/2005/8/layout/cycle3"/>
    <dgm:cxn modelId="{8D09B175-5B8D-4DF7-89AB-CE86CD378AE0}" type="presParOf" srcId="{7065EFC3-798E-44B8-A2D5-BF328BBEA522}" destId="{62957689-A117-4DE4-9D95-47442879A0D4}" srcOrd="0" destOrd="0" presId="urn:microsoft.com/office/officeart/2005/8/layout/cycle3"/>
    <dgm:cxn modelId="{71ECDC0D-EB00-4F22-8A54-4D79E8CB51EA}" type="presParOf" srcId="{7065EFC3-798E-44B8-A2D5-BF328BBEA522}" destId="{E66B8B14-1F20-44F9-A118-9D0CB1FF4B17}" srcOrd="1" destOrd="0" presId="urn:microsoft.com/office/officeart/2005/8/layout/cycle3"/>
    <dgm:cxn modelId="{D61BF9FE-0433-42F7-804D-00EDF7804096}" type="presParOf" srcId="{7065EFC3-798E-44B8-A2D5-BF328BBEA522}" destId="{F55E860A-631B-440F-87C0-58E261E3C9E8}" srcOrd="2" destOrd="0" presId="urn:microsoft.com/office/officeart/2005/8/layout/cycle3"/>
    <dgm:cxn modelId="{3C738E1A-1707-4FD8-88DD-54D192FC63A9}" type="presParOf" srcId="{7065EFC3-798E-44B8-A2D5-BF328BBEA522}" destId="{5C19969D-43D4-445E-B3A8-0327C2CF0815}" srcOrd="3" destOrd="0" presId="urn:microsoft.com/office/officeart/2005/8/layout/cycle3"/>
    <dgm:cxn modelId="{2A2FB3B8-016D-4553-A326-CCD237D23B26}" type="presParOf" srcId="{7065EFC3-798E-44B8-A2D5-BF328BBEA522}" destId="{5749552D-F6A4-4BE5-979A-3E165129AB7B}" srcOrd="4" destOrd="0" presId="urn:microsoft.com/office/officeart/2005/8/layout/cycle3"/>
    <dgm:cxn modelId="{41D7C297-34C6-483A-9194-62663BC6CC46}" type="presParOf" srcId="{7065EFC3-798E-44B8-A2D5-BF328BBEA522}" destId="{34D07D67-3C22-4461-8A7E-CD0F0D54F180}" srcOrd="5" destOrd="0" presId="urn:microsoft.com/office/officeart/2005/8/layout/cycle3"/>
    <dgm:cxn modelId="{5EF0C3CF-D463-484D-9CE1-1B3A4781CB6A}" type="presParOf" srcId="{7065EFC3-798E-44B8-A2D5-BF328BBEA522}" destId="{A7D86FFD-4F71-484B-B258-428ADBD26918}" srcOrd="6" destOrd="0" presId="urn:microsoft.com/office/officeart/2005/8/layout/cycle3"/>
    <dgm:cxn modelId="{37748C14-A142-4FBC-97C0-2FB1BF9A3A52}" type="presParOf" srcId="{7065EFC3-798E-44B8-A2D5-BF328BBEA522}" destId="{89955437-190E-42CC-BDDC-8FFBB9E95C2F}" srcOrd="7" destOrd="0" presId="urn:microsoft.com/office/officeart/2005/8/layout/cycle3"/>
    <dgm:cxn modelId="{835E2183-14B1-4B9A-91C1-6EB8E68B43C7}" type="presParOf" srcId="{7065EFC3-798E-44B8-A2D5-BF328BBEA522}" destId="{D823126F-36D0-4288-9D40-82BDE46E351C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7F49D-E3E4-4CE1-AD39-55E49F16D8B2}">
      <dsp:nvSpPr>
        <dsp:cNvPr id="0" name=""/>
        <dsp:cNvSpPr/>
      </dsp:nvSpPr>
      <dsp:spPr>
        <a:xfrm>
          <a:off x="3587271" y="-4857"/>
          <a:ext cx="4371344" cy="4371344"/>
        </a:xfrm>
        <a:prstGeom prst="circularArrow">
          <a:avLst>
            <a:gd name="adj1" fmla="val 5274"/>
            <a:gd name="adj2" fmla="val 312630"/>
            <a:gd name="adj3" fmla="val 14196914"/>
            <a:gd name="adj4" fmla="val 1714530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DE078-00B4-417B-9AF8-55DA81258B8A}">
      <dsp:nvSpPr>
        <dsp:cNvPr id="0" name=""/>
        <dsp:cNvSpPr/>
      </dsp:nvSpPr>
      <dsp:spPr>
        <a:xfrm>
          <a:off x="4927297" y="117"/>
          <a:ext cx="1691292" cy="8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Serviceauftrag</a:t>
          </a:r>
          <a:endParaRPr lang="de-DE" sz="1500" kern="1200" dirty="0"/>
        </a:p>
      </dsp:txBody>
      <dsp:txXfrm>
        <a:off x="4968578" y="41398"/>
        <a:ext cx="1608730" cy="763084"/>
      </dsp:txXfrm>
    </dsp:sp>
    <dsp:sp modelId="{343B5ACD-F80A-4678-8E30-A5D4D3E7E45F}">
      <dsp:nvSpPr>
        <dsp:cNvPr id="0" name=""/>
        <dsp:cNvSpPr/>
      </dsp:nvSpPr>
      <dsp:spPr>
        <a:xfrm>
          <a:off x="6463077" y="886800"/>
          <a:ext cx="1691292" cy="8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Planung und Freigabe</a:t>
          </a:r>
          <a:endParaRPr lang="de-DE" sz="1500" kern="1200" dirty="0"/>
        </a:p>
      </dsp:txBody>
      <dsp:txXfrm>
        <a:off x="6504358" y="928081"/>
        <a:ext cx="1608730" cy="763084"/>
      </dsp:txXfrm>
    </dsp:sp>
    <dsp:sp modelId="{11DFAC94-8B38-4F6F-9706-66CD4BC95BFB}">
      <dsp:nvSpPr>
        <dsp:cNvPr id="0" name=""/>
        <dsp:cNvSpPr/>
      </dsp:nvSpPr>
      <dsp:spPr>
        <a:xfrm>
          <a:off x="6463077" y="2660165"/>
          <a:ext cx="1691292" cy="8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Durchführung der Servicevorgänge</a:t>
          </a:r>
          <a:endParaRPr lang="de-DE" sz="1500" kern="1200" dirty="0"/>
        </a:p>
      </dsp:txBody>
      <dsp:txXfrm>
        <a:off x="6504358" y="2701446"/>
        <a:ext cx="1608730" cy="763084"/>
      </dsp:txXfrm>
    </dsp:sp>
    <dsp:sp modelId="{BA519563-418D-45D7-A0D5-8CAC05F94005}">
      <dsp:nvSpPr>
        <dsp:cNvPr id="0" name=""/>
        <dsp:cNvSpPr/>
      </dsp:nvSpPr>
      <dsp:spPr>
        <a:xfrm>
          <a:off x="4927297" y="3546848"/>
          <a:ext cx="1691292" cy="8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Rückmeldung und technischer Abschluss</a:t>
          </a:r>
          <a:endParaRPr lang="de-DE" sz="1500" kern="1200" dirty="0"/>
        </a:p>
      </dsp:txBody>
      <dsp:txXfrm>
        <a:off x="4968578" y="3588129"/>
        <a:ext cx="1608730" cy="763084"/>
      </dsp:txXfrm>
    </dsp:sp>
    <dsp:sp modelId="{E95EA006-09CF-4E31-B17F-510460B49FBF}">
      <dsp:nvSpPr>
        <dsp:cNvPr id="0" name=""/>
        <dsp:cNvSpPr/>
      </dsp:nvSpPr>
      <dsp:spPr>
        <a:xfrm>
          <a:off x="3391518" y="2660165"/>
          <a:ext cx="1691292" cy="8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Faktura und Abrechnung des Serviceauftrags</a:t>
          </a:r>
          <a:endParaRPr lang="de-DE" sz="1500" kern="1200" dirty="0"/>
        </a:p>
      </dsp:txBody>
      <dsp:txXfrm>
        <a:off x="3432799" y="2701446"/>
        <a:ext cx="1608730" cy="763084"/>
      </dsp:txXfrm>
    </dsp:sp>
    <dsp:sp modelId="{310B5C00-4E92-4FB5-A31F-8FF2F98B7C68}">
      <dsp:nvSpPr>
        <dsp:cNvPr id="0" name=""/>
        <dsp:cNvSpPr/>
      </dsp:nvSpPr>
      <dsp:spPr>
        <a:xfrm>
          <a:off x="3391518" y="886800"/>
          <a:ext cx="1691292" cy="8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Kaufmännischer Abschluss</a:t>
          </a:r>
          <a:endParaRPr lang="de-DE" sz="1500" kern="1200" dirty="0"/>
        </a:p>
      </dsp:txBody>
      <dsp:txXfrm>
        <a:off x="3432799" y="928081"/>
        <a:ext cx="1608730" cy="763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B8B14-1F20-44F9-A118-9D0CB1FF4B17}">
      <dsp:nvSpPr>
        <dsp:cNvPr id="0" name=""/>
        <dsp:cNvSpPr/>
      </dsp:nvSpPr>
      <dsp:spPr>
        <a:xfrm>
          <a:off x="3572524" y="-35453"/>
          <a:ext cx="4400838" cy="4400838"/>
        </a:xfrm>
        <a:prstGeom prst="circularArrow">
          <a:avLst>
            <a:gd name="adj1" fmla="val 5544"/>
            <a:gd name="adj2" fmla="val 330680"/>
            <a:gd name="adj3" fmla="val 14616962"/>
            <a:gd name="adj4" fmla="val 1689255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57689-A117-4DE4-9D95-47442879A0D4}">
      <dsp:nvSpPr>
        <dsp:cNvPr id="0" name=""/>
        <dsp:cNvSpPr/>
      </dsp:nvSpPr>
      <dsp:spPr>
        <a:xfrm>
          <a:off x="5137300" y="1793"/>
          <a:ext cx="1271287" cy="63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Servicemeldung</a:t>
          </a:r>
          <a:endParaRPr lang="de-DE" sz="1100" kern="1200" dirty="0"/>
        </a:p>
      </dsp:txBody>
      <dsp:txXfrm>
        <a:off x="5168330" y="32823"/>
        <a:ext cx="1209227" cy="573583"/>
      </dsp:txXfrm>
    </dsp:sp>
    <dsp:sp modelId="{F55E860A-631B-440F-87C0-58E261E3C9E8}">
      <dsp:nvSpPr>
        <dsp:cNvPr id="0" name=""/>
        <dsp:cNvSpPr/>
      </dsp:nvSpPr>
      <dsp:spPr>
        <a:xfrm>
          <a:off x="6464320" y="551463"/>
          <a:ext cx="1271287" cy="63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Kundenreparatur-auftrag</a:t>
          </a:r>
          <a:endParaRPr lang="de-DE" sz="1100" kern="1200" dirty="0"/>
        </a:p>
      </dsp:txBody>
      <dsp:txXfrm>
        <a:off x="6495350" y="582493"/>
        <a:ext cx="1209227" cy="573583"/>
      </dsp:txXfrm>
    </dsp:sp>
    <dsp:sp modelId="{5C19969D-43D4-445E-B3A8-0327C2CF0815}">
      <dsp:nvSpPr>
        <dsp:cNvPr id="0" name=""/>
        <dsp:cNvSpPr/>
      </dsp:nvSpPr>
      <dsp:spPr>
        <a:xfrm>
          <a:off x="7013990" y="1878484"/>
          <a:ext cx="1271287" cy="63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Wareneingang</a:t>
          </a:r>
          <a:endParaRPr lang="de-DE" sz="1100" kern="1200" dirty="0"/>
        </a:p>
      </dsp:txBody>
      <dsp:txXfrm>
        <a:off x="7045020" y="1909514"/>
        <a:ext cx="1209227" cy="573583"/>
      </dsp:txXfrm>
    </dsp:sp>
    <dsp:sp modelId="{5749552D-F6A4-4BE5-979A-3E165129AB7B}">
      <dsp:nvSpPr>
        <dsp:cNvPr id="0" name=""/>
        <dsp:cNvSpPr/>
      </dsp:nvSpPr>
      <dsp:spPr>
        <a:xfrm>
          <a:off x="6464320" y="3205504"/>
          <a:ext cx="1271287" cy="63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Techn.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Prüfung</a:t>
          </a:r>
          <a:endParaRPr lang="de-DE" sz="1100" kern="1200" dirty="0"/>
        </a:p>
      </dsp:txBody>
      <dsp:txXfrm>
        <a:off x="6495350" y="3236534"/>
        <a:ext cx="1209227" cy="573583"/>
      </dsp:txXfrm>
    </dsp:sp>
    <dsp:sp modelId="{34D07D67-3C22-4461-8A7E-CD0F0D54F180}">
      <dsp:nvSpPr>
        <dsp:cNvPr id="0" name=""/>
        <dsp:cNvSpPr/>
      </dsp:nvSpPr>
      <dsp:spPr>
        <a:xfrm>
          <a:off x="5137300" y="3755174"/>
          <a:ext cx="1271287" cy="63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Reparatur</a:t>
          </a:r>
        </a:p>
      </dsp:txBody>
      <dsp:txXfrm>
        <a:off x="5168330" y="3786204"/>
        <a:ext cx="1209227" cy="573583"/>
      </dsp:txXfrm>
    </dsp:sp>
    <dsp:sp modelId="{A7D86FFD-4F71-484B-B258-428ADBD26918}">
      <dsp:nvSpPr>
        <dsp:cNvPr id="0" name=""/>
        <dsp:cNvSpPr/>
      </dsp:nvSpPr>
      <dsp:spPr>
        <a:xfrm>
          <a:off x="3810279" y="3205504"/>
          <a:ext cx="1271287" cy="63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Serviceauftrag</a:t>
          </a:r>
          <a:endParaRPr lang="de-DE" sz="1100" kern="1200" dirty="0"/>
        </a:p>
      </dsp:txBody>
      <dsp:txXfrm>
        <a:off x="3841309" y="3236534"/>
        <a:ext cx="1209227" cy="573583"/>
      </dsp:txXfrm>
    </dsp:sp>
    <dsp:sp modelId="{89955437-190E-42CC-BDDC-8FFBB9E95C2F}">
      <dsp:nvSpPr>
        <dsp:cNvPr id="0" name=""/>
        <dsp:cNvSpPr/>
      </dsp:nvSpPr>
      <dsp:spPr>
        <a:xfrm>
          <a:off x="3260609" y="1878484"/>
          <a:ext cx="1271287" cy="63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Warenausgang</a:t>
          </a:r>
          <a:endParaRPr lang="de-DE" sz="1100" kern="1200" dirty="0"/>
        </a:p>
      </dsp:txBody>
      <dsp:txXfrm>
        <a:off x="3291639" y="1909514"/>
        <a:ext cx="1209227" cy="573583"/>
      </dsp:txXfrm>
    </dsp:sp>
    <dsp:sp modelId="{D823126F-36D0-4288-9D40-82BDE46E351C}">
      <dsp:nvSpPr>
        <dsp:cNvPr id="0" name=""/>
        <dsp:cNvSpPr/>
      </dsp:nvSpPr>
      <dsp:spPr>
        <a:xfrm>
          <a:off x="3810279" y="551463"/>
          <a:ext cx="1271287" cy="635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Faktura</a:t>
          </a:r>
          <a:endParaRPr lang="de-DE" sz="1100" kern="1200" dirty="0"/>
        </a:p>
      </dsp:txBody>
      <dsp:txXfrm>
        <a:off x="3841309" y="582493"/>
        <a:ext cx="1209227" cy="573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26008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61988"/>
            <a:ext cx="5715000" cy="3214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171" y="4548205"/>
            <a:ext cx="5709333" cy="4696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31497" y="9627396"/>
            <a:ext cx="934681" cy="221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D8C2C35-2B8A-446E-BEC0-FD36716C29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1088776" rtl="0" eaLnBrk="1" latinLnBrk="0" hangingPunct="1">
      <a:buClr>
        <a:schemeClr val="accent1"/>
      </a:buClr>
      <a:buSzPct val="100000"/>
      <a:buFont typeface="Wingdings" pitchFamily="2" charset="2"/>
      <a:buChar char="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7188" indent="-176213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Beispiel Einführung eines neuen Vertriebsweg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Wieviele</a:t>
            </a:r>
            <a:r>
              <a:rPr lang="de-DE" dirty="0" smtClean="0">
                <a:sym typeface="Wingdings" pitchFamily="2" charset="2"/>
              </a:rPr>
              <a:t> neue Vertriebsbereiche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75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anpassen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84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Arbeitsplatz kann folgendes repräsentieren</a:t>
            </a:r>
          </a:p>
          <a:p>
            <a:pPr lvl="2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Personen oder Personengruppen</a:t>
            </a:r>
          </a:p>
          <a:p>
            <a:pPr lvl="2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Maschinen oder Maschinengruppe</a:t>
            </a:r>
          </a:p>
          <a:p>
            <a:pPr lvl="2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Fließband</a:t>
            </a:r>
          </a:p>
          <a:p>
            <a:pPr>
              <a:tabLst>
                <a:tab pos="1971675" algn="l"/>
              </a:tabLst>
            </a:pPr>
            <a:endParaRPr lang="en-US" dirty="0" smtClean="0"/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Manuell Arbeit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Maschine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Leistungsausbringung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Emissionen</a:t>
            </a:r>
          </a:p>
          <a:p>
            <a:pPr>
              <a:tabLst>
                <a:tab pos="1971675" algn="l"/>
              </a:tabLst>
            </a:pPr>
            <a:endParaRPr lang="en-US" dirty="0" smtClean="0"/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Kapazitätsplanung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Feinplanung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Kalkulation</a:t>
            </a:r>
          </a:p>
          <a:p>
            <a:pPr>
              <a:tabLst>
                <a:tab pos="1971675" algn="l"/>
              </a:tabLst>
            </a:pPr>
            <a:endParaRPr lang="en-US" dirty="0" smtClean="0"/>
          </a:p>
          <a:p>
            <a:pPr>
              <a:tabLst>
                <a:tab pos="1971675" algn="l"/>
              </a:tabLst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44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Alles Sichten?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55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40520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10518759" y="6066338"/>
            <a:ext cx="1352566" cy="470987"/>
            <a:chOff x="10518759" y="6066338"/>
            <a:chExt cx="1352566" cy="470987"/>
          </a:xfrm>
        </p:grpSpPr>
        <p:sp>
          <p:nvSpPr>
            <p:cNvPr id="10" name="Rectangle 15"/>
            <p:cNvSpPr/>
            <p:nvPr/>
          </p:nvSpPr>
          <p:spPr bwMode="gray">
            <a:xfrm>
              <a:off x="10518759" y="6088062"/>
              <a:ext cx="1352566" cy="449263"/>
            </a:xfrm>
            <a:prstGeom prst="rect">
              <a:avLst/>
            </a:prstGeom>
            <a:solidFill>
              <a:schemeClr val="bg1"/>
            </a:solidFill>
            <a:ln w="12700" cmpd="sng" algn="ctr">
              <a:noFill/>
              <a:prstDash val="dash"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759" y="6066338"/>
              <a:ext cx="1288232" cy="470987"/>
            </a:xfrm>
            <a:prstGeom prst="rect">
              <a:avLst/>
            </a:prstGeom>
          </p:spPr>
        </p:pic>
      </p:grpSp>
      <p:pic>
        <p:nvPicPr>
          <p:cNvPr id="12" name="Picture 8" descr="M:\Dokumente\UCC_Partner\Logos\SAP UA Logo\SAP_University_Alliances_Logo_2013_Februar\RGB\SAP_UniversityAlliances_scrn_R_pos_stac3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6184900"/>
            <a:ext cx="647700" cy="3524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9330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2"/>
          </p:nvPr>
        </p:nvSpPr>
        <p:spPr bwMode="gray">
          <a:xfrm>
            <a:off x="6208016" y="1691079"/>
            <a:ext cx="5661184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8057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4"/>
          </p:nvPr>
        </p:nvSpPr>
        <p:spPr bwMode="gray">
          <a:xfrm>
            <a:off x="8133316" y="1691079"/>
            <a:ext cx="3735883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 bwMode="gray">
          <a:xfrm>
            <a:off x="4228658" y="1691079"/>
            <a:ext cx="37404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3740399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24075"/>
            <a:ext cx="11545200" cy="756175"/>
          </a:xfrm>
        </p:spPr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714995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7639050" y="1691079"/>
            <a:ext cx="4232275" cy="4392042"/>
          </a:xfrm>
          <a:solidFill>
            <a:schemeClr val="bg1">
              <a:lumMod val="95000"/>
            </a:schemeClr>
          </a:solidFill>
        </p:spPr>
        <p:txBody>
          <a:bodyPr tIns="1543147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208016" y="1692392"/>
            <a:ext cx="5662800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7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4224188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706938" y="1692392"/>
            <a:ext cx="7164387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7"/>
          </p:nvPr>
        </p:nvSpPr>
        <p:spPr bwMode="gray">
          <a:xfrm>
            <a:off x="6208016" y="1691079"/>
            <a:ext cx="5661184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6208016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478741"/>
            <a:ext cx="1833518" cy="9072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4000" y="2061275"/>
            <a:ext cx="11545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6000" noProof="0" dirty="0" smtClean="0"/>
              <a:t>Vielen Dank!</a:t>
            </a:r>
            <a:endParaRPr lang="de-DE" sz="6000" kern="0" dirty="0" err="1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25792" y="3659939"/>
            <a:ext cx="4341615" cy="2141713"/>
          </a:xfrm>
          <a:noFill/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 marL="0" indent="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None/>
              <a:defRPr sz="2400" b="1" baseline="0">
                <a:solidFill>
                  <a:schemeClr val="tx1"/>
                </a:solidFill>
              </a:defRPr>
            </a:lvl1pPr>
            <a:lvl2pPr marL="2016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361338" indent="0">
              <a:buNone/>
              <a:defRPr/>
            </a:lvl5pPr>
          </a:lstStyle>
          <a:p>
            <a:pPr lvl="0"/>
            <a:r>
              <a:rPr lang="de-DE" dirty="0" smtClean="0"/>
              <a:t>Kontakt</a:t>
            </a:r>
          </a:p>
          <a:p>
            <a:pPr lvl="0"/>
            <a:endParaRPr lang="de-DE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 smtClean="0">
                <a:ea typeface="Arial Unicode MS" pitchFamily="34" charset="-128"/>
                <a:cs typeface="Arial Unicode MS" pitchFamily="34" charset="-128"/>
              </a:rPr>
              <a:t> &lt;Vorname&gt; &lt;Nachname&gt;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baseline="0" dirty="0" smtClean="0">
                <a:ea typeface="Arial Unicode MS" pitchFamily="34" charset="-128"/>
                <a:cs typeface="Arial Unicode MS" pitchFamily="34" charset="-128"/>
              </a:rPr>
              <a:t> &lt;Position, Organisation&gt;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baseline="0" dirty="0" smtClean="0">
                <a:ea typeface="Arial Unicode MS" pitchFamily="34" charset="-128"/>
                <a:cs typeface="Arial Unicode MS" pitchFamily="34" charset="-128"/>
              </a:rPr>
              <a:t> &lt;Kontaktinformationen&gt;</a:t>
            </a:r>
            <a:endParaRPr lang="de-DE" sz="1800" kern="0" dirty="0" smtClean="0"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0474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Autoren</a:t>
            </a:r>
          </a:p>
        </p:txBody>
      </p:sp>
    </p:spTree>
    <p:extLst>
      <p:ext uri="{BB962C8B-B14F-4D97-AF65-F5344CB8AC3E}">
        <p14:creationId xmlns:p14="http://schemas.microsoft.com/office/powerpoint/2010/main" val="178725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&lt;level 1&gt;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87988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Lehrmaterial-I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3.1 (Juli 2017)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Lehrmaterial-V</a:t>
              </a:r>
              <a:r>
                <a:rPr lang="de-DE" sz="1800" b="1" baseline="0" noProof="0" dirty="0" smtClean="0">
                  <a:solidFill>
                    <a:schemeClr val="tx1"/>
                  </a:solidFill>
                  <a:latin typeface="+mj-lt"/>
                </a:rPr>
                <a:t>ersion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  <a:p>
            <a:pPr lvl="0"/>
            <a:r>
              <a:rPr lang="de-DE" noProof="0" dirty="0" smtClean="0"/>
              <a:t>&lt;Client&gt;</a:t>
            </a:r>
            <a:endParaRPr lang="de-DE" noProof="0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 Software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5176323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Voraussetzungen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5489073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&lt;Curricula&gt;</a:t>
            </a:r>
          </a:p>
          <a:p>
            <a:pPr lvl="0"/>
            <a:r>
              <a:rPr lang="de-DE" noProof="0" dirty="0" smtClean="0"/>
              <a:t>&lt;anderes&gt;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046605" y="4184140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Genutztes Modell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</p:txBody>
      </p:sp>
    </p:spTree>
    <p:extLst>
      <p:ext uri="{BB962C8B-B14F-4D97-AF65-F5344CB8AC3E}">
        <p14:creationId xmlns:p14="http://schemas.microsoft.com/office/powerpoint/2010/main" val="33069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two line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b" anchorCtr="0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de-DE" sz="3600" noProof="0" dirty="0" smtClean="0"/>
              <a:t>Alternativer Titel</a:t>
            </a:r>
            <a:br>
              <a:rPr lang="de-DE" sz="3600" noProof="0" dirty="0" smtClean="0"/>
            </a:br>
            <a:r>
              <a:rPr lang="de-DE" sz="3600" noProof="0" dirty="0" smtClean="0"/>
              <a:t>Zwei Zeilen</a:t>
            </a:r>
            <a:endParaRPr lang="de-DE" noProof="0" dirty="0"/>
          </a:p>
        </p:txBody>
      </p:sp>
      <p:sp>
        <p:nvSpPr>
          <p:cNvPr id="12" name="TextBox 11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two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de-DE" sz="3600" noProof="0" dirty="0" smtClean="0"/>
              <a:t>Alternativer Titel</a:t>
            </a:r>
            <a:br>
              <a:rPr lang="de-DE" sz="3600" noProof="0" dirty="0" smtClean="0"/>
            </a:br>
            <a:r>
              <a:rPr lang="de-DE" sz="3600" noProof="0" dirty="0" smtClean="0"/>
              <a:t>Zwei Zeilen</a:t>
            </a:r>
            <a:endParaRPr lang="de-DE" noProof="0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Curriculum-I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&lt;Curriculum-Version + letztes Update&gt;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Curriculum-V</a:t>
              </a:r>
              <a:r>
                <a:rPr lang="de-DE" sz="1800" b="1" baseline="0" noProof="0" dirty="0" smtClean="0">
                  <a:solidFill>
                    <a:schemeClr val="tx1"/>
                  </a:solidFill>
                  <a:latin typeface="+mj-lt"/>
                </a:rPr>
                <a:t>ersion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  <a:p>
            <a:pPr lvl="0"/>
            <a:r>
              <a:rPr lang="de-DE" noProof="0" dirty="0" smtClean="0"/>
              <a:t>&lt;Client&gt;</a:t>
            </a:r>
            <a:endParaRPr lang="de-DE" noProof="0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 Software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4533142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Voraussetzungen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4845892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&lt;Curricula&gt;</a:t>
            </a:r>
          </a:p>
          <a:p>
            <a:pPr lvl="0"/>
            <a:r>
              <a:rPr lang="de-DE" noProof="0" dirty="0" smtClean="0"/>
              <a:t>&lt;anderes&gt;</a:t>
            </a:r>
          </a:p>
        </p:txBody>
      </p:sp>
    </p:spTree>
    <p:extLst>
      <p:ext uri="{BB962C8B-B14F-4D97-AF65-F5344CB8AC3E}">
        <p14:creationId xmlns:p14="http://schemas.microsoft.com/office/powerpoint/2010/main" val="17840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-Informationen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24000" y="1499007"/>
            <a:ext cx="1299600" cy="1299600"/>
            <a:chOff x="214040" y="1152039"/>
            <a:chExt cx="765542" cy="765543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361780" y="1456593"/>
              <a:ext cx="464587" cy="191753"/>
              <a:chOff x="1642324" y="4884196"/>
              <a:chExt cx="660745" cy="294992"/>
            </a:xfrm>
          </p:grpSpPr>
          <p:sp>
            <p:nvSpPr>
              <p:cNvPr id="25" name="Richtungspfeil 24"/>
              <p:cNvSpPr/>
              <p:nvPr userDrawn="1"/>
            </p:nvSpPr>
            <p:spPr bwMode="gray">
              <a:xfrm rot="8100000">
                <a:off x="1767471" y="4884196"/>
                <a:ext cx="535598" cy="221844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 rot="8100000">
                <a:off x="1920613" y="4887121"/>
                <a:ext cx="305780" cy="129124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7" name="Gerade Verbindung 25"/>
              <p:cNvCxnSpPr/>
              <p:nvPr userDrawn="1"/>
            </p:nvCxnSpPr>
            <p:spPr>
              <a:xfrm>
                <a:off x="1642324" y="5179188"/>
                <a:ext cx="14010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8" name="Gruppieren 27"/>
          <p:cNvGrpSpPr/>
          <p:nvPr userDrawn="1"/>
        </p:nvGrpSpPr>
        <p:grpSpPr>
          <a:xfrm>
            <a:off x="324000" y="3809388"/>
            <a:ext cx="1299600" cy="1299600"/>
            <a:chOff x="216000" y="2969382"/>
            <a:chExt cx="765542" cy="765543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4" y="3133080"/>
              <a:ext cx="361950" cy="43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Donut 11"/>
            <p:cNvSpPr/>
            <p:nvPr userDrawn="1"/>
          </p:nvSpPr>
          <p:spPr bwMode="gray">
            <a:xfrm>
              <a:off x="216000" y="2969382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32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Autoren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3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&lt;Autor&gt;</a:t>
            </a:r>
          </a:p>
          <a:p>
            <a:pPr lvl="0"/>
            <a:r>
              <a:rPr lang="de-DE" noProof="0" dirty="0" smtClean="0"/>
              <a:t>&lt;Autor&gt;</a:t>
            </a:r>
          </a:p>
          <a:p>
            <a:pPr lvl="0"/>
            <a:r>
              <a:rPr lang="de-DE" noProof="0" dirty="0" smtClean="0"/>
              <a:t>&lt;Autor&gt;</a:t>
            </a:r>
          </a:p>
        </p:txBody>
      </p:sp>
      <p:grpSp>
        <p:nvGrpSpPr>
          <p:cNvPr id="35" name="Gruppieren 34"/>
          <p:cNvGrpSpPr/>
          <p:nvPr userDrawn="1"/>
        </p:nvGrpSpPr>
        <p:grpSpPr>
          <a:xfrm>
            <a:off x="1957853" y="4230977"/>
            <a:ext cx="9911347" cy="500901"/>
            <a:chOff x="1108399" y="1396713"/>
            <a:chExt cx="7030682" cy="404566"/>
          </a:xfrm>
        </p:grpSpPr>
        <p:sp>
          <p:nvSpPr>
            <p:cNvPr id="36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Zielgruppen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7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044953" y="4927509"/>
            <a:ext cx="9824247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&lt;Zielgruppe&gt;</a:t>
            </a:r>
          </a:p>
          <a:p>
            <a:pPr lvl="0"/>
            <a:r>
              <a:rPr lang="de-DE" noProof="0" dirty="0" smtClean="0"/>
              <a:t>&lt;Zielgruppe&gt;</a:t>
            </a:r>
          </a:p>
          <a:p>
            <a:pPr lvl="0"/>
            <a:r>
              <a:rPr lang="de-DE" noProof="0" dirty="0" smtClean="0"/>
              <a:t>&lt;Zielgruppe&gt;</a:t>
            </a:r>
          </a:p>
        </p:txBody>
      </p:sp>
    </p:spTree>
    <p:extLst>
      <p:ext uri="{BB962C8B-B14F-4D97-AF65-F5344CB8AC3E}">
        <p14:creationId xmlns:p14="http://schemas.microsoft.com/office/powerpoint/2010/main" val="27388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-Informationen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24000" y="1503256"/>
            <a:ext cx="1299600" cy="1299600"/>
            <a:chOff x="214040" y="1152039"/>
            <a:chExt cx="765542" cy="765543"/>
          </a:xfrm>
        </p:grpSpPr>
        <p:sp>
          <p:nvSpPr>
            <p:cNvPr id="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87" y="1313261"/>
              <a:ext cx="3524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4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Lernziele</a:t>
              </a:r>
              <a:endParaRPr lang="de-DE" sz="18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&lt;Lernziel&gt;</a:t>
            </a:r>
          </a:p>
          <a:p>
            <a:pPr lvl="0"/>
            <a:r>
              <a:rPr lang="de-DE" noProof="0" dirty="0" smtClean="0"/>
              <a:t>&lt;Lernziel&gt;</a:t>
            </a:r>
          </a:p>
          <a:p>
            <a:pPr lvl="0"/>
            <a:r>
              <a:rPr lang="de-DE" noProof="0" dirty="0" smtClean="0"/>
              <a:t>&lt;Lernziel&gt;</a:t>
            </a:r>
          </a:p>
        </p:txBody>
      </p:sp>
    </p:spTree>
    <p:extLst>
      <p:ext uri="{BB962C8B-B14F-4D97-AF65-F5344CB8AC3E}">
        <p14:creationId xmlns:p14="http://schemas.microsoft.com/office/powerpoint/2010/main" val="101486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&lt;Agenda&gt;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8060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7103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24075"/>
            <a:ext cx="11545200" cy="756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&lt;level 1&gt;</a:t>
            </a:r>
          </a:p>
          <a:p>
            <a:pPr lvl="1"/>
            <a:r>
              <a:rPr lang="en-US" noProof="0" dirty="0" smtClean="0"/>
              <a:t>&lt;level 2&gt;</a:t>
            </a:r>
          </a:p>
          <a:p>
            <a:pPr lvl="2"/>
            <a:r>
              <a:rPr lang="en-US" noProof="0" dirty="0" smtClean="0"/>
              <a:t>&lt;level 3&gt;</a:t>
            </a:r>
          </a:p>
          <a:p>
            <a:pPr lvl="3"/>
            <a:r>
              <a:rPr lang="en-US" noProof="0" dirty="0" smtClean="0"/>
              <a:t>&lt;level 4&gt;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 userDrawn="1"/>
        </p:nvSpPr>
        <p:spPr bwMode="white">
          <a:xfrm>
            <a:off x="324000" y="6537251"/>
            <a:ext cx="11545200" cy="324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 bwMode="black">
          <a:xfrm>
            <a:off x="324000" y="6630039"/>
            <a:ext cx="3454477" cy="138499"/>
          </a:xfrm>
          <a:prstGeom prst="rect">
            <a:avLst/>
          </a:prstGeom>
          <a:noFill/>
        </p:spPr>
        <p:txBody>
          <a:bodyPr wrap="none" lIns="85730" tIns="0" rIns="0" bIns="0" rtlCol="0">
            <a:spAutoFit/>
          </a:bodyPr>
          <a:lstStyle/>
          <a:p>
            <a:pPr marL="0" indent="0" algn="l" defTabSz="816226">
              <a:buClr>
                <a:srgbClr val="000000"/>
              </a:buClr>
              <a:buFont typeface="Arial" pitchFamily="34" charset="0"/>
              <a:buNone/>
            </a:pPr>
            <a:r>
              <a:rPr lang="de-DE" sz="900" noProof="0" dirty="0" smtClean="0">
                <a:solidFill>
                  <a:srgbClr val="FFFFFF"/>
                </a:solidFill>
              </a:rPr>
              <a:t>© 2022 SAP</a:t>
            </a:r>
            <a:r>
              <a:rPr lang="de-DE" sz="900" baseline="0" noProof="0" dirty="0" smtClean="0">
                <a:solidFill>
                  <a:srgbClr val="FFFFFF"/>
                </a:solidFill>
              </a:rPr>
              <a:t> SE / SAP UCC Magdeburg</a:t>
            </a:r>
            <a:r>
              <a:rPr lang="de-DE" sz="900" noProof="0" dirty="0" smtClean="0">
                <a:solidFill>
                  <a:srgbClr val="FFFFFF"/>
                </a:solidFill>
              </a:rPr>
              <a:t>. Alle Rechte vorbehalten.</a:t>
            </a:r>
          </a:p>
        </p:txBody>
      </p:sp>
      <p:sp>
        <p:nvSpPr>
          <p:cNvPr id="34" name="TextBox 33"/>
          <p:cNvSpPr txBox="1"/>
          <p:nvPr userDrawn="1"/>
        </p:nvSpPr>
        <p:spPr bwMode="black">
          <a:xfrm>
            <a:off x="11640519" y="6630039"/>
            <a:ext cx="227631" cy="138499"/>
          </a:xfrm>
          <a:prstGeom prst="rect">
            <a:avLst/>
          </a:prstGeom>
          <a:noFill/>
        </p:spPr>
        <p:txBody>
          <a:bodyPr wrap="none" lIns="0" tIns="0" rIns="85730" bIns="0" rtlCol="0">
            <a:spAutoFit/>
          </a:bodyPr>
          <a:lstStyle/>
          <a:p>
            <a:pPr marL="111525" indent="-111525" algn="r">
              <a:buClr>
                <a:schemeClr val="accent2"/>
              </a:buClr>
              <a:buFont typeface="Arial" pitchFamily="34" charset="0"/>
              <a:buNone/>
            </a:pPr>
            <a:fld id="{0BDC132A-5C91-4078-9777-31DA19A62E0A}" type="slidenum">
              <a:rPr lang="en-US" sz="900" baseline="0" noProof="0" smtClean="0">
                <a:solidFill>
                  <a:schemeClr val="bg1"/>
                </a:solidFill>
              </a:rPr>
              <a:pPr marL="111525" indent="-111525" algn="r">
                <a:buClr>
                  <a:schemeClr val="accent2"/>
                </a:buClr>
                <a:buFont typeface="Arial" pitchFamily="34" charset="0"/>
                <a:buNone/>
              </a:pPr>
              <a:t>‹Nr.›</a:t>
            </a:fld>
            <a:endParaRPr lang="en-US" sz="90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56" r:id="rId5"/>
    <p:sldLayoutId id="2147483759" r:id="rId6"/>
    <p:sldLayoutId id="2147483760" r:id="rId7"/>
    <p:sldLayoutId id="2147483746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45" r:id="rId16"/>
    <p:sldLayoutId id="2147483757" r:id="rId17"/>
    <p:sldLayoutId id="2147483758" r:id="rId18"/>
    <p:sldLayoutId id="2147483762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88776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1600" indent="-216000" algn="l" defTabSz="1088776" rtl="0" eaLnBrk="1" latinLnBrk="0" hangingPunct="1"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17600" indent="-216000" algn="l" defTabSz="1088776" rtl="0" eaLnBrk="1" latinLnBrk="0" hangingPunct="1">
        <a:spcBef>
          <a:spcPts val="33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1088776" rtl="0" eaLnBrk="1" latinLnBrk="0" hangingPunct="1">
        <a:spcBef>
          <a:spcPts val="225"/>
        </a:spcBef>
        <a:buClr>
          <a:schemeClr val="accent1"/>
        </a:buClr>
        <a:buSzPct val="75000"/>
        <a:buFont typeface="Symbol" panose="05050102010706020507" pitchFamily="18" charset="2"/>
        <a:buChar char="-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16000" algn="l" defTabSz="1088776" rtl="0" eaLnBrk="1" latinLnBrk="0" hangingPunct="1">
        <a:spcBef>
          <a:spcPts val="14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088776" rtl="0" eaLnBrk="1" latinLnBrk="0" hangingPunct="1">
        <a:spcBef>
          <a:spcPts val="250"/>
        </a:spcBef>
        <a:buClr>
          <a:schemeClr val="tx1"/>
        </a:buClr>
        <a:buSzPct val="10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Kundenservice (CS)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Curriculum: Einführung in </a:t>
            </a:r>
            <a:r>
              <a:rPr lang="de-DE" dirty="0" smtClean="0"/>
              <a:t>S4HANA </a:t>
            </a:r>
            <a:r>
              <a:rPr lang="de-DE" dirty="0"/>
              <a:t>mit Global Bike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Vertriebsbereich (Beispiel)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white">
          <a:xfrm>
            <a:off x="4062446" y="1812518"/>
            <a:ext cx="1619250" cy="341312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Fa. ElektroPro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white">
          <a:xfrm>
            <a:off x="7482775" y="1777331"/>
            <a:ext cx="2505869" cy="41767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 smtClean="0">
                <a:ea typeface="Arial Unicode MS" pitchFamily="34" charset="-128"/>
                <a:cs typeface="Arial Unicode MS" pitchFamily="34" charset="-128"/>
              </a:rPr>
              <a:t>Buchungskreis</a:t>
            </a:r>
            <a:endParaRPr lang="de-DE" b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8793990" y="5263743"/>
            <a:ext cx="633412" cy="277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Sparte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8735710" y="4255548"/>
            <a:ext cx="1068388" cy="27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Vertriebsweg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white">
          <a:xfrm>
            <a:off x="8793990" y="2993964"/>
            <a:ext cx="1612900" cy="27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Verkaufsorganisation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white">
          <a:xfrm>
            <a:off x="6010309" y="3036480"/>
            <a:ext cx="1376362" cy="33972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Bereich Süd</a:t>
            </a:r>
          </a:p>
        </p:txBody>
      </p:sp>
      <p:cxnSp>
        <p:nvCxnSpPr>
          <p:cNvPr id="10" name="Form 40"/>
          <p:cNvCxnSpPr>
            <a:cxnSpLocks noChangeShapeType="1"/>
          </p:cNvCxnSpPr>
          <p:nvPr/>
        </p:nvCxnSpPr>
        <p:spPr bwMode="auto">
          <a:xfrm rot="10800000" flipV="1">
            <a:off x="2895634" y="2531655"/>
            <a:ext cx="2197100" cy="504825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Form 42"/>
          <p:cNvCxnSpPr>
            <a:cxnSpLocks noChangeShapeType="1"/>
            <a:endCxn id="9" idx="0"/>
          </p:cNvCxnSpPr>
          <p:nvPr/>
        </p:nvCxnSpPr>
        <p:spPr bwMode="auto">
          <a:xfrm>
            <a:off x="4875246" y="2531655"/>
            <a:ext cx="1824038" cy="504825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" name="Rectangle 5"/>
          <p:cNvSpPr>
            <a:spLocks noChangeArrowheads="1"/>
          </p:cNvSpPr>
          <p:nvPr/>
        </p:nvSpPr>
        <p:spPr bwMode="white">
          <a:xfrm>
            <a:off x="2141571" y="3036480"/>
            <a:ext cx="1470025" cy="33972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Bereich Nord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white">
          <a:xfrm>
            <a:off x="2408271" y="4260443"/>
            <a:ext cx="935038" cy="341312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Internet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white">
          <a:xfrm>
            <a:off x="4300571" y="4260443"/>
            <a:ext cx="1333500" cy="341312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Großhandel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white">
          <a:xfrm>
            <a:off x="6027771" y="4260443"/>
            <a:ext cx="1331913" cy="341312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Großhandel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white">
          <a:xfrm>
            <a:off x="2020398" y="5043814"/>
            <a:ext cx="670674" cy="34073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Mobil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white">
          <a:xfrm>
            <a:off x="2759863" y="5037358"/>
            <a:ext cx="1457749" cy="34073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Küchengeräte</a:t>
            </a:r>
          </a:p>
        </p:txBody>
      </p:sp>
      <p:cxnSp>
        <p:nvCxnSpPr>
          <p:cNvPr id="18" name="Gerade Verbindung 70"/>
          <p:cNvCxnSpPr>
            <a:cxnSpLocks noChangeShapeType="1"/>
            <a:stCxn id="12" idx="2"/>
            <a:endCxn id="13" idx="0"/>
          </p:cNvCxnSpPr>
          <p:nvPr/>
        </p:nvCxnSpPr>
        <p:spPr bwMode="auto">
          <a:xfrm flipH="1">
            <a:off x="2876584" y="3376205"/>
            <a:ext cx="0" cy="8842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Gewinkelte Verbindung 75"/>
          <p:cNvCxnSpPr>
            <a:cxnSpLocks noChangeShapeType="1"/>
            <a:stCxn id="12" idx="2"/>
            <a:endCxn id="14" idx="0"/>
          </p:cNvCxnSpPr>
          <p:nvPr/>
        </p:nvCxnSpPr>
        <p:spPr bwMode="auto">
          <a:xfrm rot="16200000" flipH="1">
            <a:off x="3479834" y="2772955"/>
            <a:ext cx="884238" cy="2090737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Rectangle 5"/>
          <p:cNvSpPr>
            <a:spLocks noChangeArrowheads="1"/>
          </p:cNvSpPr>
          <p:nvPr/>
        </p:nvSpPr>
        <p:spPr bwMode="white">
          <a:xfrm>
            <a:off x="4239316" y="5037358"/>
            <a:ext cx="1526678" cy="586957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Unterhaltungs-</a:t>
            </a:r>
            <a:endParaRPr lang="de-DE" sz="16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elektronik</a:t>
            </a:r>
            <a:endParaRPr lang="de-DE" sz="16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white">
          <a:xfrm>
            <a:off x="5965647" y="5165607"/>
            <a:ext cx="1457749" cy="34073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Küchengeräte</a:t>
            </a:r>
          </a:p>
        </p:txBody>
      </p:sp>
      <p:cxnSp>
        <p:nvCxnSpPr>
          <p:cNvPr id="22" name="Gewinkelte Verbindung 37"/>
          <p:cNvCxnSpPr>
            <a:cxnSpLocks noChangeShapeType="1"/>
            <a:stCxn id="15" idx="2"/>
            <a:endCxn id="21" idx="0"/>
          </p:cNvCxnSpPr>
          <p:nvPr/>
        </p:nvCxnSpPr>
        <p:spPr bwMode="auto">
          <a:xfrm rot="16200000" flipH="1">
            <a:off x="6412199" y="4883284"/>
            <a:ext cx="563852" cy="794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Gerade Verbindung 70"/>
          <p:cNvCxnSpPr>
            <a:cxnSpLocks noChangeShapeType="1"/>
          </p:cNvCxnSpPr>
          <p:nvPr/>
        </p:nvCxnSpPr>
        <p:spPr bwMode="auto">
          <a:xfrm flipH="1">
            <a:off x="2876458" y="4600142"/>
            <a:ext cx="0" cy="180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Gerade Verbindung 70"/>
          <p:cNvCxnSpPr>
            <a:cxnSpLocks noChangeShapeType="1"/>
          </p:cNvCxnSpPr>
          <p:nvPr/>
        </p:nvCxnSpPr>
        <p:spPr bwMode="auto">
          <a:xfrm flipH="1">
            <a:off x="2360795" y="4778903"/>
            <a:ext cx="0" cy="25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Gerade Verbindung 70"/>
          <p:cNvCxnSpPr>
            <a:cxnSpLocks noChangeShapeType="1"/>
          </p:cNvCxnSpPr>
          <p:nvPr/>
        </p:nvCxnSpPr>
        <p:spPr bwMode="auto">
          <a:xfrm flipH="1">
            <a:off x="3431391" y="4776514"/>
            <a:ext cx="0" cy="25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Gerade Verbindung 32"/>
          <p:cNvCxnSpPr/>
          <p:nvPr/>
        </p:nvCxnSpPr>
        <p:spPr bwMode="auto">
          <a:xfrm>
            <a:off x="2355735" y="4780967"/>
            <a:ext cx="108012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70"/>
          <p:cNvCxnSpPr>
            <a:cxnSpLocks noChangeShapeType="1"/>
          </p:cNvCxnSpPr>
          <p:nvPr/>
        </p:nvCxnSpPr>
        <p:spPr bwMode="auto">
          <a:xfrm flipH="1">
            <a:off x="4967071" y="4598594"/>
            <a:ext cx="0" cy="43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Gerade Verbindung 70"/>
          <p:cNvCxnSpPr>
            <a:cxnSpLocks noChangeShapeType="1"/>
          </p:cNvCxnSpPr>
          <p:nvPr/>
        </p:nvCxnSpPr>
        <p:spPr bwMode="auto">
          <a:xfrm flipH="1">
            <a:off x="6695263" y="3377148"/>
            <a:ext cx="0" cy="878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Gerade Verbindung 70"/>
          <p:cNvCxnSpPr>
            <a:cxnSpLocks noChangeShapeType="1"/>
          </p:cNvCxnSpPr>
          <p:nvPr/>
        </p:nvCxnSpPr>
        <p:spPr bwMode="auto">
          <a:xfrm flipH="1">
            <a:off x="4876015" y="2153012"/>
            <a:ext cx="0" cy="378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Rechteck 29"/>
          <p:cNvSpPr/>
          <p:nvPr/>
        </p:nvSpPr>
        <p:spPr bwMode="auto">
          <a:xfrm>
            <a:off x="5877777" y="2892092"/>
            <a:ext cx="1656184" cy="273630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SzTx/>
              <a:buFont typeface="Wingdings" pitchFamily="2" charset="2"/>
              <a:buNone/>
              <a:tabLst/>
            </a:pPr>
            <a:endParaRPr kumimoji="0" lang="de-D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white">
          <a:xfrm>
            <a:off x="5877777" y="5772784"/>
            <a:ext cx="1662804" cy="34073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 b="0" dirty="0" smtClean="0">
                <a:ea typeface="Arial Unicode MS" pitchFamily="34" charset="-128"/>
                <a:cs typeface="Arial Unicode MS" pitchFamily="34" charset="-128"/>
              </a:rPr>
              <a:t>Vertriebsbereich</a:t>
            </a:r>
            <a:endParaRPr lang="de-DE" sz="1600" b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94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CS-Organisationseinheiten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542224"/>
            <a:ext cx="11545200" cy="4392042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Verkaufsbüro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dienen häufig zur Abbildung der Strukturen im Innen- und </a:t>
            </a:r>
            <a:r>
              <a:rPr lang="de-DE" dirty="0" smtClean="0"/>
              <a:t>Außendienst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endParaRPr lang="de-DE" dirty="0"/>
          </a:p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Verkäufergruppe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Verkaufsbüros lassen sich in mehrere Verkäufergruppen </a:t>
            </a:r>
            <a:r>
              <a:rPr lang="de-DE" dirty="0" smtClean="0"/>
              <a:t>untergliedern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endParaRPr lang="de-DE" dirty="0"/>
          </a:p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Versandstellen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Ort an dem Versandaktivitäten statt finden (Kommissionierung, Versanddisposition, Verpacken, Verladen, Transport</a:t>
            </a:r>
            <a:r>
              <a:rPr lang="de-DE" dirty="0" smtClean="0"/>
              <a:t>)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endParaRPr lang="de-DE" dirty="0"/>
          </a:p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 err="1"/>
              <a:t>Kommissionierlagerort</a:t>
            </a:r>
            <a:endParaRPr lang="de-DE" dirty="0"/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Lagerort, aus dem die Ware für den Versand entnommen </a:t>
            </a:r>
            <a:r>
              <a:rPr lang="de-DE" dirty="0" smtClean="0"/>
              <a:t>wird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endParaRPr lang="de-DE" dirty="0"/>
          </a:p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Einkaufsorganisation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ist für die Beschaffung von Materialien oder externen Dienstleistungen </a:t>
            </a:r>
            <a:r>
              <a:rPr lang="de-DE" dirty="0" smtClean="0"/>
              <a:t>verantwortlich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endParaRPr lang="de-DE" dirty="0"/>
          </a:p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werksbezogener vs. konzernbezogener Einkauf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werksbezogen: Einkaufsorganisation ist für ein Werk zuständig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konzernbezogen: Einkaufsorganisation für alle Werke des Buchungskreisen zuständig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49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CS-Organisationseinheiten (Controlling)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Ergebnisbereich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dient der Ergebnis- und Marktsegmentrechnung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definiert die Strukturen der Betriebsergebnisrechnung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einem Ergebnisbereich können mehrere Kostenrechnungskreise zugeordnet werden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jeder Kostenrechnungskreis wird genau einem Ergebnisbereich </a:t>
            </a:r>
            <a:r>
              <a:rPr lang="de-DE" dirty="0" smtClean="0"/>
              <a:t>zugeordnet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endParaRPr lang="de-DE" dirty="0"/>
          </a:p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Kostenrechnungskreis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bildet den Rahmen für das interne Rechnungswesen (Kostenarten- , Produktkosten- und die Profit-Center-Rechnung)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einem Kostenrechnungskreis können mehrere Buchungskreise zugeordnet werden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jeder Buchungskreis muss mit genau einem Kostenrechnungskreis verknüpft werden</a:t>
            </a:r>
          </a:p>
        </p:txBody>
      </p:sp>
    </p:spTree>
    <p:extLst>
      <p:ext uri="{BB962C8B-B14F-4D97-AF65-F5344CB8AC3E}">
        <p14:creationId xmlns:p14="http://schemas.microsoft.com/office/powerpoint/2010/main" val="276927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dirty="0">
                <a:solidFill>
                  <a:srgbClr val="B2B2B2"/>
                </a:solidFill>
              </a:rPr>
              <a:t>CS </a:t>
            </a:r>
            <a:r>
              <a:rPr lang="de-DE" dirty="0" smtClean="0">
                <a:solidFill>
                  <a:srgbClr val="B2B2B2"/>
                </a:solidFill>
              </a:rPr>
              <a:t>Organisationsstruktur</a:t>
            </a:r>
            <a:endParaRPr lang="de-DE" dirty="0">
              <a:solidFill>
                <a:srgbClr val="B2B2B2"/>
              </a:solidFill>
            </a:endParaRPr>
          </a:p>
          <a:p>
            <a:pPr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/>
              <a:t>CS </a:t>
            </a:r>
            <a:r>
              <a:rPr lang="de-DE" dirty="0" smtClean="0"/>
              <a:t>Stammdaten</a:t>
            </a:r>
          </a:p>
          <a:p>
            <a:pPr>
              <a:tabLst>
                <a:tab pos="1971675" algn="l"/>
              </a:tabLst>
            </a:pPr>
            <a:endParaRPr lang="de-DE" dirty="0">
              <a:solidFill>
                <a:srgbClr val="B2B2B2"/>
              </a:solidFill>
            </a:endParaRPr>
          </a:p>
          <a:p>
            <a:pPr>
              <a:tabLst>
                <a:tab pos="1971675" algn="l"/>
              </a:tabLst>
            </a:pPr>
            <a:r>
              <a:rPr lang="de-DE" dirty="0">
                <a:solidFill>
                  <a:srgbClr val="B2B2B2"/>
                </a:solidFill>
              </a:rPr>
              <a:t>CS Funktionalität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89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 Stammdaten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Kundenstammdaten</a:t>
            </a:r>
          </a:p>
          <a:p>
            <a:endParaRPr lang="de-DE" dirty="0"/>
          </a:p>
          <a:p>
            <a:r>
              <a:rPr lang="de-DE" dirty="0" smtClean="0"/>
              <a:t>Equipment</a:t>
            </a:r>
          </a:p>
          <a:p>
            <a:endParaRPr lang="de-DE" dirty="0"/>
          </a:p>
          <a:p>
            <a:r>
              <a:rPr lang="de-DE" dirty="0" smtClean="0"/>
              <a:t>Arbeitsplatz</a:t>
            </a:r>
          </a:p>
          <a:p>
            <a:endParaRPr lang="de-DE" dirty="0"/>
          </a:p>
          <a:p>
            <a:r>
              <a:rPr lang="de-DE" dirty="0" smtClean="0"/>
              <a:t>Stücklisten</a:t>
            </a:r>
          </a:p>
          <a:p>
            <a:endParaRPr lang="de-DE" dirty="0"/>
          </a:p>
          <a:p>
            <a:r>
              <a:rPr lang="de-DE" dirty="0" smtClean="0"/>
              <a:t>Materialstammdaten</a:t>
            </a:r>
          </a:p>
          <a:p>
            <a:endParaRPr lang="de-DE" dirty="0"/>
          </a:p>
          <a:p>
            <a:r>
              <a:rPr lang="de-DE" dirty="0"/>
              <a:t>Lieferantenstammdaten</a:t>
            </a:r>
          </a:p>
          <a:p>
            <a:pP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63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Kundenstammsatz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dirty="0"/>
              <a:t>Kundenstamm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Enthält alle Informationen um Aufträge, Lieferungen, </a:t>
            </a:r>
            <a:br>
              <a:rPr lang="de-DE" dirty="0"/>
            </a:br>
            <a:r>
              <a:rPr lang="de-DE" dirty="0" smtClean="0"/>
              <a:t>Rechnungen </a:t>
            </a:r>
            <a:r>
              <a:rPr lang="de-DE" dirty="0"/>
              <a:t>und </a:t>
            </a:r>
            <a:r>
              <a:rPr lang="de-DE" dirty="0" smtClean="0"/>
              <a:t>Zahlungen </a:t>
            </a:r>
            <a:r>
              <a:rPr lang="de-DE" dirty="0"/>
              <a:t>auszuführen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Jeder Kunde MUSS einen Kundenstamm haben</a:t>
            </a:r>
          </a:p>
          <a:p>
            <a:pPr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/>
              <a:t>Wird von einem/mehreren Vertriebsbereichen angelegt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Verkaufsorganisation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Vertriebsweg</a:t>
            </a:r>
          </a:p>
          <a:p>
            <a:pPr lvl="1">
              <a:tabLst>
                <a:tab pos="1971675" algn="l"/>
              </a:tabLst>
            </a:pPr>
            <a:r>
              <a:rPr lang="de-DE" dirty="0" smtClean="0"/>
              <a:t>Sparte</a:t>
            </a:r>
          </a:p>
          <a:p>
            <a:pPr lvl="1"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/>
              <a:t>Informationen im Kundenstamm sind in drei Bereiche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unterteilt</a:t>
            </a:r>
            <a:r>
              <a:rPr lang="de-DE" dirty="0"/>
              <a:t>: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Allgemeine Daten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Buchungskreisdaten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Vertriebsbereichsdaten</a:t>
            </a:r>
          </a:p>
          <a:p>
            <a:pPr lvl="1">
              <a:tabLst>
                <a:tab pos="1971675" algn="l"/>
              </a:tabLst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859" y="1998732"/>
            <a:ext cx="5182291" cy="39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6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Equipmentstammsatz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Equipmentstamm</a:t>
            </a:r>
            <a:endParaRPr lang="de-DE" dirty="0"/>
          </a:p>
          <a:p>
            <a:pPr lvl="1"/>
            <a:r>
              <a:rPr lang="de-DE" dirty="0"/>
              <a:t>Stellt alle relevanten Informationen</a:t>
            </a:r>
            <a:br>
              <a:rPr lang="de-DE" dirty="0"/>
            </a:br>
            <a:r>
              <a:rPr lang="de-DE" dirty="0"/>
              <a:t>eines Equipments bereit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/>
              <a:t>Informationen in vier Sichten:</a:t>
            </a:r>
          </a:p>
          <a:p>
            <a:pPr lvl="1"/>
            <a:r>
              <a:rPr lang="de-DE" dirty="0"/>
              <a:t>Allgemein</a:t>
            </a:r>
          </a:p>
          <a:p>
            <a:pPr lvl="1"/>
            <a:r>
              <a:rPr lang="de-DE" dirty="0"/>
              <a:t>Standort</a:t>
            </a:r>
          </a:p>
          <a:p>
            <a:pPr lvl="1"/>
            <a:r>
              <a:rPr lang="de-DE" dirty="0"/>
              <a:t>Organisation</a:t>
            </a:r>
          </a:p>
          <a:p>
            <a:pPr lvl="1"/>
            <a:r>
              <a:rPr lang="de-DE" dirty="0"/>
              <a:t>Struktur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13" y="1691079"/>
            <a:ext cx="6517952" cy="36035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35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Equipment</a:t>
            </a:r>
          </a:p>
          <a:p>
            <a:pPr lvl="1"/>
            <a:r>
              <a:rPr lang="de-DE" dirty="0"/>
              <a:t>Eigenständiges </a:t>
            </a:r>
            <a:r>
              <a:rPr lang="de-DE" dirty="0" err="1"/>
              <a:t>instandzuhaltendes</a:t>
            </a:r>
            <a:r>
              <a:rPr lang="de-DE" dirty="0"/>
              <a:t> technisches Wirtschaftsgut</a:t>
            </a:r>
          </a:p>
          <a:p>
            <a:pPr lvl="1"/>
            <a:r>
              <a:rPr lang="de-DE" dirty="0"/>
              <a:t>Einzelnes physikalisches Objekt, für welches IH-Maßnahmen durchgeführt und festgehalten werden</a:t>
            </a:r>
          </a:p>
          <a:p>
            <a:pPr lvl="1"/>
            <a:r>
              <a:rPr lang="de-DE" dirty="0"/>
              <a:t>Equipments können an Techn. Plätzen eingebaut </a:t>
            </a:r>
            <a:r>
              <a:rPr lang="de-DE" dirty="0" smtClean="0"/>
              <a:t>werden</a:t>
            </a:r>
          </a:p>
          <a:p>
            <a:pPr lvl="1"/>
            <a:endParaRPr lang="de-DE" dirty="0"/>
          </a:p>
          <a:p>
            <a:r>
              <a:rPr lang="de-DE" dirty="0"/>
              <a:t>Technischer Platz</a:t>
            </a:r>
          </a:p>
          <a:p>
            <a:pPr lvl="1"/>
            <a:r>
              <a:rPr lang="de-DE" dirty="0"/>
              <a:t>Hierarchisch geordnete Struktur, die z.B. ein technisches System, ein Gebäude oder ein Teil davon abbilden können</a:t>
            </a:r>
          </a:p>
          <a:p>
            <a:pPr lvl="1"/>
            <a:r>
              <a:rPr lang="de-DE" dirty="0"/>
              <a:t>Abbildung der Struktur einer technischen Anlage</a:t>
            </a:r>
          </a:p>
          <a:p>
            <a:pPr lvl="1"/>
            <a:r>
              <a:rPr lang="de-DE" dirty="0"/>
              <a:t>Planung Instandhaltungsmaßnahmen und deren </a:t>
            </a:r>
            <a:r>
              <a:rPr lang="de-DE" dirty="0" smtClean="0"/>
              <a:t>Durchführung</a:t>
            </a:r>
          </a:p>
          <a:p>
            <a:pPr lvl="1"/>
            <a:endParaRPr lang="de-DE" dirty="0"/>
          </a:p>
          <a:p>
            <a:r>
              <a:rPr lang="de-DE" dirty="0"/>
              <a:t>Klassifizierung</a:t>
            </a:r>
          </a:p>
          <a:p>
            <a:pPr lvl="1"/>
            <a:r>
              <a:rPr lang="de-DE" dirty="0"/>
              <a:t>ermöglicht nähere Beschreibung von Objekten</a:t>
            </a:r>
          </a:p>
          <a:p>
            <a:pPr lvl="2"/>
            <a:r>
              <a:rPr lang="de-DE" dirty="0"/>
              <a:t>z.B. Materialstämme, Equipments</a:t>
            </a:r>
          </a:p>
          <a:p>
            <a:pPr lvl="1"/>
            <a:r>
              <a:rPr lang="de-DE" dirty="0"/>
              <a:t>Merkmale eines Objekts werden in Klassen eingeteilt</a:t>
            </a:r>
          </a:p>
        </p:txBody>
      </p:sp>
    </p:spTree>
    <p:extLst>
      <p:ext uri="{BB962C8B-B14F-4D97-AF65-F5344CB8AC3E}">
        <p14:creationId xmlns:p14="http://schemas.microsoft.com/office/powerpoint/2010/main" val="351029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Equipment / Technischer Platz –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Messpunkte und Zählerstände</a:t>
            </a:r>
          </a:p>
          <a:p>
            <a:pPr lvl="1"/>
            <a:r>
              <a:rPr lang="de-DE" dirty="0"/>
              <a:t>dokumentieren Zustand eines technischen Objekts</a:t>
            </a:r>
          </a:p>
          <a:p>
            <a:pPr lvl="1"/>
            <a:r>
              <a:rPr lang="de-DE" dirty="0"/>
              <a:t>wichtig z.B. zur Einhaltung technischer Vorschriften (Abgaswerte einer Anlage)</a:t>
            </a:r>
          </a:p>
          <a:p>
            <a:pPr lvl="1"/>
            <a:r>
              <a:rPr lang="de-DE" dirty="0"/>
              <a:t>Messwerte bestimmen Zustand an einem bestimmten Zeitpunkt</a:t>
            </a:r>
          </a:p>
          <a:p>
            <a:pPr lvl="1"/>
            <a:r>
              <a:rPr lang="de-DE" dirty="0"/>
              <a:t>Zählerstände erfassen Daten über gesamten Betrieb (z.B. Gesamtbetriebszeit</a:t>
            </a:r>
            <a:r>
              <a:rPr lang="de-DE" dirty="0" smtClean="0"/>
              <a:t>)</a:t>
            </a:r>
          </a:p>
          <a:p>
            <a:pPr lvl="1"/>
            <a:endParaRPr lang="de-DE" dirty="0"/>
          </a:p>
          <a:p>
            <a:r>
              <a:rPr lang="de-DE" dirty="0"/>
              <a:t>Seriennummern</a:t>
            </a:r>
          </a:p>
          <a:p>
            <a:pPr lvl="1"/>
            <a:r>
              <a:rPr lang="de-DE" dirty="0"/>
              <a:t>Dienen der Individualisierung von Materialien</a:t>
            </a:r>
          </a:p>
          <a:p>
            <a:pPr lvl="1"/>
            <a:r>
              <a:rPr lang="de-DE" dirty="0"/>
              <a:t>Unterscheidung von Materialien mit der selben Mat.-Nr.</a:t>
            </a:r>
          </a:p>
          <a:p>
            <a:pPr lvl="1"/>
            <a:r>
              <a:rPr lang="de-DE" dirty="0"/>
              <a:t>Stammsatz hält Bestands- und Kundeninformationen fest</a:t>
            </a:r>
          </a:p>
          <a:p>
            <a:pPr lvl="1"/>
            <a:r>
              <a:rPr lang="de-DE" dirty="0"/>
              <a:t>feststellen wo sich das entsprechende Gerät exakt befindet</a:t>
            </a:r>
          </a:p>
          <a:p>
            <a:pPr lvl="1"/>
            <a:r>
              <a:rPr lang="de-DE" dirty="0"/>
              <a:t>zusätzliche Informationen können hinterlegt werden</a:t>
            </a:r>
          </a:p>
          <a:p>
            <a:pPr lvl="1"/>
            <a:r>
              <a:rPr lang="de-DE" dirty="0"/>
              <a:t>Z.B. Gebrauchsanweisungen, Garantieinformationen</a:t>
            </a:r>
          </a:p>
        </p:txBody>
      </p:sp>
    </p:spTree>
    <p:extLst>
      <p:ext uri="{BB962C8B-B14F-4D97-AF65-F5344CB8AC3E}">
        <p14:creationId xmlns:p14="http://schemas.microsoft.com/office/powerpoint/2010/main" val="91166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Ein Ort in einem Werk, an dem ein Mehrwert (Vorgänge oder Aktivitäten) erbracht wird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Arbeitsplatz kann folgendes repräsentieren</a:t>
            </a:r>
          </a:p>
          <a:p>
            <a:pPr lvl="2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Personen oder Personengruppen</a:t>
            </a:r>
          </a:p>
          <a:p>
            <a:pPr lvl="2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Maschinen oder Maschinengruppe</a:t>
            </a:r>
          </a:p>
          <a:p>
            <a:pPr lvl="2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Fließband</a:t>
            </a:r>
          </a:p>
          <a:p>
            <a:pPr lvl="2">
              <a:lnSpc>
                <a:spcPct val="90000"/>
              </a:lnSpc>
              <a:tabLst>
                <a:tab pos="1971675" algn="l"/>
              </a:tabLst>
            </a:pPr>
            <a:endParaRPr lang="de-DE" dirty="0"/>
          </a:p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Wird genutzt um Kapazitäten zu definieren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Manuell Arbeit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Maschine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Leistungsausbringung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 smtClean="0"/>
              <a:t>Emissionen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endParaRPr lang="de-DE" dirty="0"/>
          </a:p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Kapazitäten werden verwendet bei der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Kapazitätsplanung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Feinplanung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Kalkulation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43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SAP S/4HANA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keine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Global Bike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4.1 (Mai 2022)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240000"/>
            <a:ext cx="485833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Stückliste –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Vollständiges, formal aufgebautes Verzeichnis aller </a:t>
            </a:r>
            <a:r>
              <a:rPr lang="de-DE" dirty="0" smtClean="0"/>
              <a:t>Komponenten</a:t>
            </a:r>
          </a:p>
          <a:p>
            <a:endParaRPr lang="de-DE" dirty="0"/>
          </a:p>
          <a:p>
            <a:r>
              <a:rPr lang="de-DE" dirty="0"/>
              <a:t>Materialstücklisten, die Technischen Objekten (Technische Plätze oder Equipments) zugeordnet werden </a:t>
            </a:r>
            <a:r>
              <a:rPr lang="de-DE" dirty="0" smtClean="0"/>
              <a:t>können</a:t>
            </a:r>
          </a:p>
          <a:p>
            <a:endParaRPr lang="de-DE" dirty="0"/>
          </a:p>
          <a:p>
            <a:r>
              <a:rPr lang="de-DE" dirty="0"/>
              <a:t>Es gibt drei Arten von IH-Stücklisten:</a:t>
            </a:r>
          </a:p>
          <a:p>
            <a:pPr lvl="1"/>
            <a:r>
              <a:rPr lang="de-DE" dirty="0"/>
              <a:t>Materialstückliste</a:t>
            </a:r>
          </a:p>
          <a:p>
            <a:pPr lvl="1"/>
            <a:r>
              <a:rPr lang="de-DE" dirty="0"/>
              <a:t>Equipment-Stückliste</a:t>
            </a:r>
          </a:p>
          <a:p>
            <a:pPr lvl="1"/>
            <a:r>
              <a:rPr lang="de-DE" dirty="0"/>
              <a:t>Stückliste für Technischen </a:t>
            </a:r>
            <a:r>
              <a:rPr lang="de-DE" dirty="0" smtClean="0"/>
              <a:t>Platz</a:t>
            </a:r>
          </a:p>
          <a:p>
            <a:pPr lvl="1"/>
            <a:endParaRPr lang="de-DE" dirty="0"/>
          </a:p>
          <a:p>
            <a:r>
              <a:rPr lang="de-DE" dirty="0"/>
              <a:t>Möglichkeiten</a:t>
            </a:r>
          </a:p>
          <a:p>
            <a:pPr lvl="1"/>
            <a:r>
              <a:rPr lang="de-DE" dirty="0"/>
              <a:t>Strukturierung (Hierarchisierung) eines Objekts</a:t>
            </a:r>
          </a:p>
          <a:p>
            <a:pPr lvl="1"/>
            <a:r>
              <a:rPr lang="de-DE" dirty="0"/>
              <a:t>Ersatzteilzuordnung und -planung im Auftrag und Arbeitsplan</a:t>
            </a:r>
          </a:p>
          <a:p>
            <a:pPr lvl="1"/>
            <a:r>
              <a:rPr lang="de-DE" dirty="0"/>
              <a:t>Verwendung von Materialstücklisten in der IH immer dann, wenn mehrere Objekte ähnlicher Bauart instandgehalten werden sollen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41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Garantien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Abbildung von Zeiträumen, innerhalb derer Serviceleistungen für ein technisches Objekt erbracht werden</a:t>
            </a:r>
          </a:p>
          <a:p>
            <a:pPr lvl="1"/>
            <a:r>
              <a:rPr lang="de-DE" dirty="0"/>
              <a:t>kostenlos oder zum Teil </a:t>
            </a:r>
            <a:r>
              <a:rPr lang="de-DE" dirty="0" smtClean="0"/>
              <a:t>kostenlos</a:t>
            </a:r>
          </a:p>
          <a:p>
            <a:pPr lvl="1"/>
            <a:endParaRPr lang="de-DE" dirty="0"/>
          </a:p>
          <a:p>
            <a:r>
              <a:rPr lang="de-DE" dirty="0"/>
              <a:t>Unterscheidung in Lieferanten-, Hersteller-, und </a:t>
            </a:r>
            <a:r>
              <a:rPr lang="de-DE" dirty="0" smtClean="0"/>
              <a:t>Kundengarantien</a:t>
            </a:r>
          </a:p>
          <a:p>
            <a:endParaRPr lang="de-DE" dirty="0"/>
          </a:p>
          <a:p>
            <a:r>
              <a:rPr lang="de-DE" dirty="0"/>
              <a:t>gilt für bestimmtes technisches Objekt</a:t>
            </a:r>
          </a:p>
          <a:p>
            <a:pPr lvl="1"/>
            <a:r>
              <a:rPr lang="de-DE" dirty="0"/>
              <a:t>technischer Platz, Equipment oder Seriennummer</a:t>
            </a:r>
          </a:p>
        </p:txBody>
      </p:sp>
    </p:spTree>
    <p:extLst>
      <p:ext uri="{BB962C8B-B14F-4D97-AF65-F5344CB8AC3E}">
        <p14:creationId xmlns:p14="http://schemas.microsoft.com/office/powerpoint/2010/main" val="3709868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Materialstammdaten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dirty="0" smtClean="0"/>
              <a:t>Materialstamm stellt </a:t>
            </a:r>
            <a:r>
              <a:rPr lang="de-DE" dirty="0"/>
              <a:t>für ein Unternehmen die zentrale Quelle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zum Abruf materialspezifischer </a:t>
            </a:r>
            <a:r>
              <a:rPr lang="de-DE" dirty="0"/>
              <a:t>Daten dar </a:t>
            </a:r>
          </a:p>
          <a:p>
            <a:pPr>
              <a:tabLst>
                <a:tab pos="1971675" algn="l"/>
              </a:tabLst>
            </a:pPr>
            <a:endParaRPr lang="de-DE" dirty="0" smtClean="0"/>
          </a:p>
          <a:p>
            <a:pPr>
              <a:tabLst>
                <a:tab pos="1971675" algn="l"/>
              </a:tabLst>
            </a:pPr>
            <a:r>
              <a:rPr lang="de-DE" dirty="0" smtClean="0"/>
              <a:t>Wird </a:t>
            </a:r>
            <a:r>
              <a:rPr lang="de-DE" dirty="0"/>
              <a:t>von meisten Komponenten im SAP System verwendet: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Vertrieb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Materialwirtschaft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Produktion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Instandhaltung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Rechnungswesen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Qualitätsmanagement</a:t>
            </a:r>
          </a:p>
          <a:p>
            <a:pPr>
              <a:tabLst>
                <a:tab pos="1971675" algn="l"/>
              </a:tabLst>
            </a:pPr>
            <a:endParaRPr lang="de-DE" dirty="0" smtClean="0"/>
          </a:p>
          <a:p>
            <a:pPr>
              <a:tabLst>
                <a:tab pos="1971675" algn="l"/>
              </a:tabLst>
            </a:pPr>
            <a:r>
              <a:rPr lang="de-DE" dirty="0" smtClean="0"/>
              <a:t>Materialstammdaten </a:t>
            </a:r>
            <a:r>
              <a:rPr lang="de-DE" dirty="0"/>
              <a:t>sind in funktionalen Segmenten,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den </a:t>
            </a:r>
            <a:r>
              <a:rPr lang="de-DE" dirty="0"/>
              <a:t>sog. </a:t>
            </a:r>
            <a:r>
              <a:rPr lang="de-DE" dirty="0" smtClean="0"/>
              <a:t>Sichten</a:t>
            </a:r>
            <a:r>
              <a:rPr lang="de-DE" dirty="0"/>
              <a:t>, gespeichert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024" y="1691079"/>
            <a:ext cx="4888503" cy="42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10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Materialstammdaten – Sichten (Auswahl)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639035" y="3111500"/>
            <a:ext cx="2667000" cy="1295400"/>
          </a:xfrm>
          <a:prstGeom prst="can">
            <a:avLst>
              <a:gd name="adj" fmla="val 25000"/>
            </a:avLst>
          </a:prstGeom>
          <a:solidFill>
            <a:schemeClr val="tx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800">
                <a:solidFill>
                  <a:schemeClr val="bg1"/>
                </a:solidFill>
              </a:rPr>
              <a:t>Materialstamm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15035" y="2501900"/>
            <a:ext cx="2057400" cy="385763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solidFill>
                  <a:srgbClr val="000000"/>
                </a:solidFill>
              </a:rPr>
              <a:t>Grunddaten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20035" y="1968500"/>
            <a:ext cx="2057400" cy="369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solidFill>
                  <a:srgbClr val="000000"/>
                </a:solidFill>
              </a:rPr>
              <a:t>Vertrieb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91235" y="4635500"/>
            <a:ext cx="2057400" cy="3762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solidFill>
                  <a:srgbClr val="000000"/>
                </a:solidFill>
              </a:rPr>
              <a:t>Kalkulation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91835" y="3568700"/>
            <a:ext cx="2057400" cy="3762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solidFill>
                  <a:srgbClr val="000000"/>
                </a:solidFill>
              </a:rPr>
              <a:t>Prognose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72635" y="2501900"/>
            <a:ext cx="2057400" cy="36988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solidFill>
                  <a:srgbClr val="000000"/>
                </a:solidFill>
              </a:rPr>
              <a:t>Klassifizierung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04460" y="3035300"/>
            <a:ext cx="2897188" cy="3762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solidFill>
                  <a:srgbClr val="000000"/>
                </a:solidFill>
              </a:rPr>
              <a:t>Einkauf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20035" y="5168900"/>
            <a:ext cx="2057400" cy="36933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de-DE" sz="1800" b="0">
                <a:solidFill>
                  <a:srgbClr val="000000"/>
                </a:solidFill>
              </a:rPr>
              <a:t>Buchhaltung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534635" y="4102100"/>
            <a:ext cx="2057400" cy="369888"/>
          </a:xfrm>
          <a:prstGeom prst="rect">
            <a:avLst/>
          </a:prstGeom>
          <a:noFill/>
          <a:ln w="6350" algn="ctr">
            <a:solidFill>
              <a:schemeClr val="accent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de-DE" sz="1800" b="0" dirty="0">
                <a:solidFill>
                  <a:srgbClr val="000000"/>
                </a:solidFill>
              </a:rPr>
              <a:t>Disposition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48835" y="4635500"/>
            <a:ext cx="2498725" cy="3762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sz="1800" b="0">
                <a:solidFill>
                  <a:srgbClr val="000000"/>
                </a:solidFill>
              </a:rPr>
              <a:t>Qualitätsmanagement</a:t>
            </a:r>
          </a:p>
        </p:txBody>
      </p:sp>
    </p:spTree>
    <p:extLst>
      <p:ext uri="{BB962C8B-B14F-4D97-AF65-F5344CB8AC3E}">
        <p14:creationId xmlns:p14="http://schemas.microsoft.com/office/powerpoint/2010/main" val="244930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Materialstammsatz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456010" y="4027488"/>
            <a:ext cx="2667000" cy="1295400"/>
          </a:xfrm>
          <a:prstGeom prst="can">
            <a:avLst>
              <a:gd name="adj" fmla="val 25000"/>
            </a:avLst>
          </a:prstGeom>
          <a:solidFill>
            <a:srgbClr val="DBB40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800">
                <a:solidFill>
                  <a:srgbClr val="000000"/>
                </a:solidFill>
              </a:rPr>
              <a:t>Verkaufsorg. UW00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021160" y="4870450"/>
            <a:ext cx="2667000" cy="1295400"/>
          </a:xfrm>
          <a:prstGeom prst="can">
            <a:avLst>
              <a:gd name="adj" fmla="val 25000"/>
            </a:avLst>
          </a:prstGeom>
          <a:solidFill>
            <a:srgbClr val="DBB40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800">
                <a:solidFill>
                  <a:srgbClr val="000000"/>
                </a:solidFill>
              </a:rPr>
              <a:t>Verkaufsorg. UE00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514997" y="2044700"/>
            <a:ext cx="2667000" cy="129540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800" b="0"/>
              <a:t>Mandant XXX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33010" y="1718887"/>
            <a:ext cx="7005952" cy="1428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400" dirty="0"/>
              <a:t>Allgemeine Daten </a:t>
            </a:r>
            <a:r>
              <a:rPr lang="de-DE" sz="1400" b="0" dirty="0"/>
              <a:t>gelten für den gesamten Konzern:</a:t>
            </a:r>
            <a:br>
              <a:rPr lang="de-DE" sz="1400" b="0" dirty="0"/>
            </a:br>
            <a:r>
              <a:rPr lang="de-DE" sz="1400" b="0" dirty="0"/>
              <a:t>			 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de-DE" sz="1400" b="0" dirty="0"/>
              <a:t>			           </a:t>
            </a:r>
            <a:r>
              <a:rPr lang="de-DE" sz="1400" b="0" dirty="0" smtClean="0"/>
              <a:t>Bezeichnung					           Basismengeneinheit</a:t>
            </a:r>
            <a:r>
              <a:rPr lang="de-DE" sz="1400" b="0" dirty="0"/>
              <a:t/>
            </a:r>
            <a:br>
              <a:rPr lang="de-DE" sz="1400" b="0" dirty="0"/>
            </a:br>
            <a:r>
              <a:rPr lang="de-DE" sz="1400" b="0" dirty="0"/>
              <a:t>			           Gewichte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de-DE" sz="1400" b="0" dirty="0"/>
              <a:t>			           Volumina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49643" y="3604406"/>
            <a:ext cx="3538518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400" dirty="0"/>
              <a:t>Vertriebsspezifische Informationen</a:t>
            </a:r>
            <a:r>
              <a:rPr lang="de-DE" sz="1400" b="0" dirty="0" smtClean="0"/>
              <a:t>:</a:t>
            </a:r>
            <a:r>
              <a:rPr lang="de-DE" b="0" dirty="0" smtClean="0"/>
              <a:t>   </a:t>
            </a:r>
            <a:r>
              <a:rPr lang="de-DE" sz="1400" b="0" dirty="0" smtClean="0"/>
              <a:t>         </a:t>
            </a:r>
            <a:endParaRPr lang="de-DE" sz="1400" b="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91397" y="3757613"/>
            <a:ext cx="3962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400" dirty="0"/>
              <a:t>Lagerortspezifische </a:t>
            </a:r>
            <a:r>
              <a:rPr lang="de-DE" sz="1400" dirty="0" smtClean="0"/>
              <a:t>Informationen:</a:t>
            </a:r>
            <a:endParaRPr lang="de-DE" sz="1400" b="0" dirty="0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569222" y="4032250"/>
            <a:ext cx="2667000" cy="1295400"/>
          </a:xfrm>
          <a:prstGeom prst="can">
            <a:avLst>
              <a:gd name="adj" fmla="val 25000"/>
            </a:avLst>
          </a:prstGeom>
          <a:solidFill>
            <a:schemeClr val="tx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800" b="0">
                <a:solidFill>
                  <a:schemeClr val="bg1"/>
                </a:solidFill>
              </a:rPr>
              <a:t>Lagerort FG00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124847" y="4870450"/>
            <a:ext cx="2667000" cy="1295400"/>
          </a:xfrm>
          <a:prstGeom prst="can">
            <a:avLst>
              <a:gd name="adj" fmla="val 25000"/>
            </a:avLst>
          </a:prstGeom>
          <a:solidFill>
            <a:schemeClr val="tx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800" b="0">
                <a:solidFill>
                  <a:schemeClr val="bg1"/>
                </a:solidFill>
              </a:rPr>
              <a:t>Lagerort TG00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147073" y="4206341"/>
            <a:ext cx="2466474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kern="0" dirty="0" smtClean="0">
                <a:ea typeface="Arial Unicode MS" pitchFamily="34" charset="-128"/>
                <a:cs typeface="Arial Unicode MS" pitchFamily="34" charset="-128"/>
              </a:rPr>
              <a:t>Auslieferungswerk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kern="0" dirty="0" smtClean="0">
                <a:ea typeface="Arial Unicode MS" pitchFamily="34" charset="-128"/>
                <a:cs typeface="Arial Unicode MS" pitchFamily="34" charset="-128"/>
              </a:rPr>
              <a:t>Ladegruppe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252913" y="4266865"/>
            <a:ext cx="24664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kern="0" smtClean="0">
                <a:ea typeface="Arial Unicode MS" pitchFamily="34" charset="-128"/>
                <a:cs typeface="Arial Unicode MS" pitchFamily="34" charset="-128"/>
              </a:rPr>
              <a:t>Bestand</a:t>
            </a:r>
            <a:endParaRPr lang="de-DE" sz="1200" kern="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031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Lieferantenstammsatz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dirty="0" smtClean="0"/>
              <a:t>Lieferantenstamm beinhaltet </a:t>
            </a:r>
            <a:r>
              <a:rPr lang="de-DE" dirty="0"/>
              <a:t>alle notwendigen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Informationen </a:t>
            </a:r>
            <a:r>
              <a:rPr lang="de-DE" dirty="0"/>
              <a:t>über </a:t>
            </a:r>
            <a:r>
              <a:rPr lang="de-DE" dirty="0" smtClean="0"/>
              <a:t>externe Zulieferer</a:t>
            </a:r>
          </a:p>
          <a:p>
            <a:pPr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/>
              <a:t>Hauptsächlich genutzt und gepflegt durch die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Buchhaltungs- </a:t>
            </a:r>
            <a:r>
              <a:rPr lang="de-DE" dirty="0"/>
              <a:t>und Einkaufsabteilung </a:t>
            </a:r>
          </a:p>
          <a:p>
            <a:pPr>
              <a:tabLst>
                <a:tab pos="1971675" algn="l"/>
              </a:tabLst>
            </a:pPr>
            <a:endParaRPr lang="de-DE" dirty="0" smtClean="0"/>
          </a:p>
          <a:p>
            <a:pPr>
              <a:tabLst>
                <a:tab pos="1971675" algn="l"/>
              </a:tabLst>
            </a:pPr>
            <a:r>
              <a:rPr lang="de-DE" dirty="0" smtClean="0"/>
              <a:t>Jeder </a:t>
            </a:r>
            <a:r>
              <a:rPr lang="de-DE" dirty="0"/>
              <a:t>Lieferant MUSS einen Lieferantenstamm </a:t>
            </a:r>
            <a:r>
              <a:rPr lang="de-DE" dirty="0" smtClean="0"/>
              <a:t>haben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Der </a:t>
            </a:r>
            <a:r>
              <a:rPr lang="de-DE" altLang="de-DE" dirty="0">
                <a:latin typeface="Arial" panose="020B0604020202020204" pitchFamily="34" charset="0"/>
              </a:rPr>
              <a:t>Lieferantenstammsatz wird in SAP S/4HANA </a:t>
            </a:r>
            <a:r>
              <a:rPr lang="de-DE" altLang="de-DE" dirty="0" smtClean="0">
                <a:latin typeface="Arial" panose="020B0604020202020204" pitchFamily="34" charset="0"/>
              </a:rPr>
              <a:t>als 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zentraler </a:t>
            </a:r>
            <a:r>
              <a:rPr lang="de-DE" altLang="de-DE" dirty="0">
                <a:latin typeface="Arial" panose="020B0604020202020204" pitchFamily="34" charset="0"/>
              </a:rPr>
              <a:t>Geschäftspartnerstammsatz mit </a:t>
            </a:r>
            <a:r>
              <a:rPr lang="de-DE" altLang="de-DE" dirty="0" smtClean="0">
                <a:latin typeface="Arial" panose="020B0604020202020204" pitchFamily="34" charset="0"/>
              </a:rPr>
              <a:t/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verschiedenen </a:t>
            </a:r>
            <a:r>
              <a:rPr lang="de-DE" altLang="de-DE" dirty="0">
                <a:latin typeface="Arial" panose="020B0604020202020204" pitchFamily="34" charset="0"/>
              </a:rPr>
              <a:t>Rollen angelegt.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Für </a:t>
            </a:r>
            <a:r>
              <a:rPr lang="de-DE" altLang="de-DE" dirty="0">
                <a:latin typeface="Arial" panose="020B0604020202020204" pitchFamily="34" charset="0"/>
              </a:rPr>
              <a:t>Lieferanten sind das häufig die </a:t>
            </a:r>
            <a:r>
              <a:rPr lang="de-DE" altLang="de-DE" dirty="0" smtClean="0">
                <a:latin typeface="Arial" panose="020B0604020202020204" pitchFamily="34" charset="0"/>
              </a:rPr>
              <a:t/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Geschäftspartnerrollen</a:t>
            </a:r>
            <a:r>
              <a:rPr lang="de-DE" altLang="de-DE" dirty="0">
                <a:latin typeface="Arial" panose="020B0604020202020204" pitchFamily="34" charset="0"/>
              </a:rPr>
              <a:t>: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FLVN00 (Kreditor)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FLVN01 (Lieferant)</a:t>
            </a:r>
          </a:p>
          <a:p>
            <a:pPr lvl="1">
              <a:tabLst>
                <a:tab pos="1971675" algn="l"/>
              </a:tabLst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714" y="1546789"/>
            <a:ext cx="5229298" cy="41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43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Lieferantenstammsatz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dirty="0"/>
              <a:t>Allgemeine Daten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Adresse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Lieferantennummer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Bevorzugte </a:t>
            </a:r>
            <a:r>
              <a:rPr lang="de-DE" dirty="0" smtClean="0"/>
              <a:t>Kommunikationswege</a:t>
            </a:r>
          </a:p>
          <a:p>
            <a:pPr lvl="1"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/>
              <a:t>Buchungskreisdaten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Abstimmkonten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Zahlungsbedingungen</a:t>
            </a:r>
          </a:p>
          <a:p>
            <a:pPr lvl="1">
              <a:tabLst>
                <a:tab pos="1971675" algn="l"/>
              </a:tabLst>
            </a:pPr>
            <a:r>
              <a:rPr lang="de-DE" dirty="0" smtClean="0"/>
              <a:t>Kontendaten</a:t>
            </a:r>
          </a:p>
          <a:p>
            <a:pPr lvl="1"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/>
              <a:t>Einkaufsorganisationsdaten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Einkaufswährung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Ansprechpartner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Rollen des Lieferanten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399546" y="1772402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de-DE" sz="2400" b="0">
                <a:solidFill>
                  <a:srgbClr val="000000"/>
                </a:solidFill>
              </a:rPr>
              <a:t>Allgemeine Daten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94746" y="3144002"/>
            <a:ext cx="3505200" cy="1066800"/>
          </a:xfrm>
          <a:prstGeom prst="roundRect">
            <a:avLst>
              <a:gd name="adj" fmla="val 16667"/>
            </a:avLst>
          </a:prstGeom>
          <a:solidFill>
            <a:srgbClr val="00488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de-DE" sz="2400" b="0">
                <a:solidFill>
                  <a:schemeClr val="bg1"/>
                </a:solidFill>
              </a:rPr>
              <a:t>Buchungskreisdaten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de-DE" sz="2400" b="0">
                <a:solidFill>
                  <a:schemeClr val="bg1"/>
                </a:solidFill>
              </a:rPr>
              <a:t>Finanzwesen (FI)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094746" y="4515602"/>
            <a:ext cx="3505200" cy="1066800"/>
          </a:xfrm>
          <a:prstGeom prst="roundRect">
            <a:avLst>
              <a:gd name="adj" fmla="val 16667"/>
            </a:avLst>
          </a:prstGeom>
          <a:solidFill>
            <a:srgbClr val="DBB40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de-DE" sz="2400" b="0">
                <a:solidFill>
                  <a:srgbClr val="000000"/>
                </a:solidFill>
              </a:rPr>
              <a:t>Einkaufsdaten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de-DE" sz="2400" b="0">
                <a:solidFill>
                  <a:srgbClr val="000000"/>
                </a:solidFill>
              </a:rPr>
              <a:t>Materialwirtschaft (MM)</a:t>
            </a:r>
          </a:p>
        </p:txBody>
      </p:sp>
    </p:spTree>
    <p:extLst>
      <p:ext uri="{BB962C8B-B14F-4D97-AF65-F5344CB8AC3E}">
        <p14:creationId xmlns:p14="http://schemas.microsoft.com/office/powerpoint/2010/main" val="4079447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Servicemeldungen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erfassen von Problemen an Geräten und </a:t>
            </a:r>
            <a:r>
              <a:rPr lang="de-DE" dirty="0" smtClean="0"/>
              <a:t>Anlagen</a:t>
            </a:r>
          </a:p>
          <a:p>
            <a:endParaRPr lang="de-DE" dirty="0"/>
          </a:p>
          <a:p>
            <a:r>
              <a:rPr lang="de-DE" dirty="0"/>
              <a:t>Dokumentations- und </a:t>
            </a:r>
            <a:r>
              <a:rPr lang="de-DE" dirty="0" smtClean="0"/>
              <a:t>Auswertungszwecke</a:t>
            </a:r>
          </a:p>
          <a:p>
            <a:endParaRPr lang="de-DE" dirty="0"/>
          </a:p>
          <a:p>
            <a:r>
              <a:rPr lang="de-DE" dirty="0"/>
              <a:t>Bestandteile</a:t>
            </a:r>
          </a:p>
          <a:p>
            <a:pPr lvl="1"/>
            <a:r>
              <a:rPr lang="de-DE" dirty="0"/>
              <a:t>Informationen zum Kunden</a:t>
            </a:r>
          </a:p>
          <a:p>
            <a:pPr lvl="1"/>
            <a:r>
              <a:rPr lang="de-DE" dirty="0"/>
              <a:t>Informationen zu technischem Objekt und Serviceverträgen</a:t>
            </a:r>
          </a:p>
          <a:p>
            <a:pPr lvl="1"/>
            <a:r>
              <a:rPr lang="de-DE" dirty="0"/>
              <a:t>Informationen zu laufenden </a:t>
            </a:r>
            <a:r>
              <a:rPr lang="de-DE" dirty="0" smtClean="0"/>
              <a:t>Garantien</a:t>
            </a:r>
          </a:p>
          <a:p>
            <a:pPr lvl="1"/>
            <a:endParaRPr lang="de-DE" dirty="0"/>
          </a:p>
          <a:p>
            <a:r>
              <a:rPr lang="de-DE" dirty="0"/>
              <a:t>Arten</a:t>
            </a:r>
          </a:p>
          <a:p>
            <a:pPr lvl="1"/>
            <a:r>
              <a:rPr lang="de-DE" dirty="0"/>
              <a:t>Kundenmeldung</a:t>
            </a:r>
          </a:p>
          <a:p>
            <a:pPr lvl="1"/>
            <a:r>
              <a:rPr lang="de-DE" dirty="0"/>
              <a:t>Serviceanforderung</a:t>
            </a:r>
          </a:p>
          <a:p>
            <a:pPr lvl="1"/>
            <a:r>
              <a:rPr lang="de-DE" dirty="0" smtClean="0"/>
              <a:t>Tätigkeitsrückmeldung</a:t>
            </a:r>
          </a:p>
          <a:p>
            <a:pPr lvl="1"/>
            <a:endParaRPr lang="de-DE" dirty="0"/>
          </a:p>
          <a:p>
            <a:r>
              <a:rPr lang="de-DE" dirty="0">
                <a:sym typeface="Wingdings" pitchFamily="2" charset="2"/>
              </a:rPr>
              <a:t>Führt bei Handlungsbedarf zur Anlage eines Serviceauftrags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7794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Serviceaufträge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konkrete Erfassung von Zeiten und </a:t>
            </a:r>
            <a:r>
              <a:rPr lang="de-DE" dirty="0" smtClean="0"/>
              <a:t>Ressourcen</a:t>
            </a:r>
          </a:p>
          <a:p>
            <a:endParaRPr lang="de-DE" dirty="0"/>
          </a:p>
          <a:p>
            <a:r>
              <a:rPr lang="de-DE" dirty="0"/>
              <a:t>Kann aus Servicemeldung angelegt </a:t>
            </a:r>
            <a:r>
              <a:rPr lang="de-DE" dirty="0" smtClean="0"/>
              <a:t>werden</a:t>
            </a:r>
          </a:p>
          <a:p>
            <a:endParaRPr lang="de-DE" dirty="0"/>
          </a:p>
          <a:p>
            <a:r>
              <a:rPr lang="de-DE" dirty="0"/>
              <a:t>Planung von Servicemaßnahmen</a:t>
            </a:r>
          </a:p>
          <a:p>
            <a:pPr lvl="1"/>
            <a:r>
              <a:rPr lang="de-DE" dirty="0"/>
              <a:t>Ressourcen interner und externer Mitarbeiter</a:t>
            </a:r>
          </a:p>
          <a:p>
            <a:pPr lvl="1"/>
            <a:r>
              <a:rPr lang="de-DE" dirty="0"/>
              <a:t>Festlegung konkreter </a:t>
            </a:r>
            <a:r>
              <a:rPr lang="de-DE" dirty="0" smtClean="0"/>
              <a:t>Ausführungstermine</a:t>
            </a:r>
          </a:p>
          <a:p>
            <a:pPr lvl="1"/>
            <a:endParaRPr lang="de-DE" dirty="0"/>
          </a:p>
          <a:p>
            <a:r>
              <a:rPr lang="de-DE" dirty="0"/>
              <a:t>Rückmeldung </a:t>
            </a:r>
          </a:p>
        </p:txBody>
      </p:sp>
    </p:spTree>
    <p:extLst>
      <p:ext uri="{BB962C8B-B14F-4D97-AF65-F5344CB8AC3E}">
        <p14:creationId xmlns:p14="http://schemas.microsoft.com/office/powerpoint/2010/main" val="1770836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Serviceaufträge - Inhalt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Kundeninformationen</a:t>
            </a:r>
          </a:p>
          <a:p>
            <a:endParaRPr lang="de-DE" sz="2000" dirty="0"/>
          </a:p>
          <a:p>
            <a:r>
              <a:rPr lang="de-DE" sz="2000" dirty="0" smtClean="0"/>
              <a:t>Standortinformationen</a:t>
            </a:r>
          </a:p>
          <a:p>
            <a:endParaRPr lang="de-DE" sz="2000" dirty="0"/>
          </a:p>
          <a:p>
            <a:r>
              <a:rPr lang="de-DE" sz="2000" dirty="0" smtClean="0"/>
              <a:t>Objektinformationen</a:t>
            </a:r>
          </a:p>
          <a:p>
            <a:endParaRPr lang="de-DE" sz="2000" dirty="0"/>
          </a:p>
          <a:p>
            <a:r>
              <a:rPr lang="de-DE" sz="2000" dirty="0"/>
              <a:t>Informationen zur Planung und Durchführung von </a:t>
            </a:r>
            <a:r>
              <a:rPr lang="de-DE" sz="2000" dirty="0" smtClean="0"/>
              <a:t>Vorgängen</a:t>
            </a:r>
          </a:p>
          <a:p>
            <a:endParaRPr lang="de-DE" sz="2000" dirty="0"/>
          </a:p>
          <a:p>
            <a:r>
              <a:rPr lang="de-DE" sz="2000" dirty="0"/>
              <a:t>Informationen zu Plan- und </a:t>
            </a:r>
            <a:r>
              <a:rPr lang="de-DE" sz="2000" dirty="0" smtClean="0"/>
              <a:t>Ist-Kosten</a:t>
            </a:r>
          </a:p>
          <a:p>
            <a:endParaRPr lang="de-DE" sz="2000" dirty="0"/>
          </a:p>
          <a:p>
            <a:r>
              <a:rPr lang="de-DE" sz="2000" dirty="0"/>
              <a:t>Informationen zur Abrechnung der angefallenen Ist-Kosten</a:t>
            </a:r>
          </a:p>
        </p:txBody>
      </p:sp>
    </p:spTree>
    <p:extLst>
      <p:ext uri="{BB962C8B-B14F-4D97-AF65-F5344CB8AC3E}">
        <p14:creationId xmlns:p14="http://schemas.microsoft.com/office/powerpoint/2010/main" val="287279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Tim </a:t>
            </a:r>
            <a:r>
              <a:rPr lang="de-DE" dirty="0" smtClean="0"/>
              <a:t>Böttcher</a:t>
            </a:r>
          </a:p>
          <a:p>
            <a:r>
              <a:rPr lang="de-DE" dirty="0" smtClean="0"/>
              <a:t>Chris Bernhardt</a:t>
            </a:r>
          </a:p>
          <a:p>
            <a:r>
              <a:rPr lang="de-DE" dirty="0" smtClean="0"/>
              <a:t>Stefan </a:t>
            </a:r>
            <a:r>
              <a:rPr lang="de-DE" dirty="0"/>
              <a:t>Weidner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Anfänger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9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dirty="0">
                <a:solidFill>
                  <a:srgbClr val="B2B2B2"/>
                </a:solidFill>
              </a:rPr>
              <a:t>CS </a:t>
            </a:r>
            <a:r>
              <a:rPr lang="de-DE" dirty="0" smtClean="0">
                <a:solidFill>
                  <a:srgbClr val="B2B2B2"/>
                </a:solidFill>
              </a:rPr>
              <a:t>Organisationsstruktur</a:t>
            </a:r>
            <a:endParaRPr lang="de-DE" dirty="0">
              <a:solidFill>
                <a:srgbClr val="B2B2B2"/>
              </a:solidFill>
            </a:endParaRPr>
          </a:p>
          <a:p>
            <a:pPr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>
                <a:solidFill>
                  <a:srgbClr val="B2B2B2"/>
                </a:solidFill>
              </a:rPr>
              <a:t>CS Stammdaten</a:t>
            </a:r>
          </a:p>
          <a:p>
            <a:pPr>
              <a:tabLst>
                <a:tab pos="1971675" algn="l"/>
              </a:tabLst>
            </a:pPr>
            <a:endParaRPr lang="de-DE" dirty="0">
              <a:solidFill>
                <a:srgbClr val="B2B2B2"/>
              </a:solidFill>
            </a:endParaRPr>
          </a:p>
          <a:p>
            <a:pPr>
              <a:tabLst>
                <a:tab pos="1971675" algn="l"/>
              </a:tabLst>
            </a:pPr>
            <a:r>
              <a:rPr lang="de-DE" dirty="0"/>
              <a:t>CS </a:t>
            </a:r>
            <a:r>
              <a:rPr lang="de-DE" dirty="0" smtClean="0"/>
              <a:t>Prozesse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3102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Serviceaufträge - Prozess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786429"/>
              </p:ext>
            </p:extLst>
          </p:nvPr>
        </p:nvGraphicFramePr>
        <p:xfrm>
          <a:off x="323850" y="1690688"/>
          <a:ext cx="11545888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174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Retouren und Reparaturen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Rücksendung eines defekten Gerätes durch </a:t>
            </a:r>
            <a:r>
              <a:rPr lang="de-DE" dirty="0" smtClean="0"/>
              <a:t>Kunden</a:t>
            </a:r>
          </a:p>
          <a:p>
            <a:endParaRPr lang="de-DE" dirty="0"/>
          </a:p>
          <a:p>
            <a:r>
              <a:rPr lang="de-DE" dirty="0"/>
              <a:t>Annahme über </a:t>
            </a:r>
            <a:r>
              <a:rPr lang="de-DE" dirty="0" smtClean="0"/>
              <a:t>Retoure</a:t>
            </a:r>
          </a:p>
          <a:p>
            <a:endParaRPr lang="de-DE" dirty="0"/>
          </a:p>
          <a:p>
            <a:r>
              <a:rPr lang="de-DE" dirty="0"/>
              <a:t>Reparatur durch </a:t>
            </a:r>
            <a:r>
              <a:rPr lang="de-DE" dirty="0" smtClean="0"/>
              <a:t>Kundenservice</a:t>
            </a:r>
          </a:p>
          <a:p>
            <a:endParaRPr lang="de-DE" dirty="0"/>
          </a:p>
          <a:p>
            <a:r>
              <a:rPr lang="de-DE" dirty="0"/>
              <a:t>Fakturierung </a:t>
            </a:r>
          </a:p>
        </p:txBody>
      </p:sp>
    </p:spTree>
    <p:extLst>
      <p:ext uri="{BB962C8B-B14F-4D97-AF65-F5344CB8AC3E}">
        <p14:creationId xmlns:p14="http://schemas.microsoft.com/office/powerpoint/2010/main" val="3960390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Retouren und Reparaturen - Prozess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909454"/>
              </p:ext>
            </p:extLst>
          </p:nvPr>
        </p:nvGraphicFramePr>
        <p:xfrm>
          <a:off x="323850" y="1690688"/>
          <a:ext cx="11545888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031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80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2038856" y="2624438"/>
            <a:ext cx="9830344" cy="1609233"/>
          </a:xfrm>
        </p:spPr>
        <p:txBody>
          <a:bodyPr/>
          <a:lstStyle/>
          <a:p>
            <a:pPr marL="72000" indent="0">
              <a:buNone/>
            </a:pPr>
            <a:r>
              <a:rPr lang="de-DE" dirty="0"/>
              <a:t>Sie sind in der Lage,</a:t>
            </a:r>
          </a:p>
          <a:p>
            <a:r>
              <a:rPr lang="de-DE" dirty="0"/>
              <a:t>einige Funktionalitäten des </a:t>
            </a:r>
            <a:r>
              <a:rPr lang="de-DE" dirty="0" smtClean="0"/>
              <a:t>Kundenservice-Moduls </a:t>
            </a:r>
            <a:r>
              <a:rPr lang="de-DE" dirty="0"/>
              <a:t>aufzuzählen.</a:t>
            </a:r>
          </a:p>
          <a:p>
            <a:r>
              <a:rPr lang="de-DE" dirty="0"/>
              <a:t>die zentralen Organisationseinheiten des </a:t>
            </a:r>
            <a:r>
              <a:rPr lang="de-DE" dirty="0" smtClean="0"/>
              <a:t>Kundenservice-Moduls </a:t>
            </a:r>
            <a:r>
              <a:rPr lang="de-DE" dirty="0"/>
              <a:t>zu definieren.</a:t>
            </a:r>
          </a:p>
          <a:p>
            <a:r>
              <a:rPr lang="de-DE" dirty="0"/>
              <a:t>Stammdaten mit besonderer Bedeutung für das </a:t>
            </a:r>
            <a:r>
              <a:rPr lang="de-DE" dirty="0" smtClean="0"/>
              <a:t>Kundenservice-Modul </a:t>
            </a:r>
            <a:r>
              <a:rPr lang="de-DE" dirty="0"/>
              <a:t>zusammenzufassen.</a:t>
            </a:r>
          </a:p>
          <a:p>
            <a:r>
              <a:rPr lang="de-DE" dirty="0" smtClean="0"/>
              <a:t>Standardprozesse des Kundenservices </a:t>
            </a:r>
            <a:r>
              <a:rPr lang="de-DE" dirty="0"/>
              <a:t>zu </a:t>
            </a:r>
            <a:r>
              <a:rPr lang="de-DE" dirty="0" smtClean="0"/>
              <a:t>nennen.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Funktionalität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Serviceverträge</a:t>
            </a:r>
          </a:p>
          <a:p>
            <a:endParaRPr lang="de-DE" dirty="0"/>
          </a:p>
          <a:p>
            <a:r>
              <a:rPr lang="de-DE" dirty="0" smtClean="0"/>
              <a:t>Servicemeldungen</a:t>
            </a:r>
          </a:p>
          <a:p>
            <a:endParaRPr lang="de-DE" dirty="0"/>
          </a:p>
          <a:p>
            <a:r>
              <a:rPr lang="de-DE" dirty="0" smtClean="0"/>
              <a:t>Serviceaufträge</a:t>
            </a:r>
          </a:p>
          <a:p>
            <a:endParaRPr lang="de-DE" dirty="0"/>
          </a:p>
          <a:p>
            <a:r>
              <a:rPr lang="de-DE" dirty="0"/>
              <a:t>Retouren und Reparaturen</a:t>
            </a:r>
          </a:p>
        </p:txBody>
      </p:sp>
    </p:spTree>
    <p:extLst>
      <p:ext uri="{BB962C8B-B14F-4D97-AF65-F5344CB8AC3E}">
        <p14:creationId xmlns:p14="http://schemas.microsoft.com/office/powerpoint/2010/main" val="291127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dirty="0"/>
              <a:t>CS </a:t>
            </a:r>
            <a:r>
              <a:rPr lang="de-DE" dirty="0" smtClean="0"/>
              <a:t>Organisationsstruktur</a:t>
            </a:r>
          </a:p>
          <a:p>
            <a:pPr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>
                <a:solidFill>
                  <a:srgbClr val="B2B2B2"/>
                </a:solidFill>
              </a:rPr>
              <a:t>CS </a:t>
            </a:r>
            <a:r>
              <a:rPr lang="de-DE" dirty="0" smtClean="0">
                <a:solidFill>
                  <a:srgbClr val="B2B2B2"/>
                </a:solidFill>
              </a:rPr>
              <a:t>Stammdaten</a:t>
            </a:r>
          </a:p>
          <a:p>
            <a:pPr>
              <a:tabLst>
                <a:tab pos="1971675" algn="l"/>
              </a:tabLst>
            </a:pPr>
            <a:endParaRPr lang="de-DE" dirty="0">
              <a:solidFill>
                <a:srgbClr val="B2B2B2"/>
              </a:solidFill>
            </a:endParaRPr>
          </a:p>
          <a:p>
            <a:pPr>
              <a:tabLst>
                <a:tab pos="1971675" algn="l"/>
              </a:tabLst>
            </a:pPr>
            <a:r>
              <a:rPr lang="de-DE" dirty="0">
                <a:solidFill>
                  <a:srgbClr val="B2B2B2"/>
                </a:solidFill>
              </a:rPr>
              <a:t>CS Funktionalität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24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GBI Struktur des Kundenservice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white">
          <a:xfrm>
            <a:off x="2615612" y="5302250"/>
            <a:ext cx="0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white">
          <a:xfrm>
            <a:off x="4071350" y="3644900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4815887" y="1557338"/>
            <a:ext cx="1312863" cy="3492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Global Bike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white">
          <a:xfrm>
            <a:off x="5477875" y="19161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white">
          <a:xfrm>
            <a:off x="3536362" y="2276475"/>
            <a:ext cx="3816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white">
          <a:xfrm>
            <a:off x="2744200" y="2565400"/>
            <a:ext cx="1720850" cy="3492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Global Bike Inc.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5841412" y="2565400"/>
            <a:ext cx="2917825" cy="3492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Global Bike Germany GmbH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white">
          <a:xfrm>
            <a:off x="3536362" y="227647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white">
          <a:xfrm>
            <a:off x="7352712" y="227647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white">
          <a:xfrm>
            <a:off x="3536362" y="29241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white">
          <a:xfrm>
            <a:off x="2621962" y="3284538"/>
            <a:ext cx="2571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white">
          <a:xfrm>
            <a:off x="2621962" y="32845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white">
          <a:xfrm>
            <a:off x="4074525" y="32845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white">
          <a:xfrm>
            <a:off x="7352712" y="29241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white">
          <a:xfrm>
            <a:off x="6778037" y="3284538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white">
          <a:xfrm>
            <a:off x="6778037" y="32845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white">
          <a:xfrm>
            <a:off x="8073437" y="32845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white">
          <a:xfrm>
            <a:off x="9841118" y="1545528"/>
            <a:ext cx="7715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Mandant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white">
          <a:xfrm>
            <a:off x="9729993" y="2512315"/>
            <a:ext cx="906463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Buchungs-</a:t>
            </a:r>
          </a:p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kreis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white">
          <a:xfrm>
            <a:off x="10084006" y="3593403"/>
            <a:ext cx="538162" cy="27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Werk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white">
          <a:xfrm>
            <a:off x="9872868" y="5806378"/>
            <a:ext cx="7461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Lagerort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white">
          <a:xfrm>
            <a:off x="5193712" y="32845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white">
          <a:xfrm>
            <a:off x="9068006" y="5217415"/>
            <a:ext cx="1595437" cy="463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zuständiges</a:t>
            </a:r>
            <a:br>
              <a:rPr lang="de-DE" b="0" dirty="0">
                <a:ea typeface="Arial Unicode MS" pitchFamily="34" charset="-128"/>
                <a:cs typeface="Arial Unicode MS" pitchFamily="34" charset="-128"/>
              </a:rPr>
            </a:b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IH-Planungswerk</a:t>
            </a:r>
          </a:p>
        </p:txBody>
      </p:sp>
      <p:cxnSp>
        <p:nvCxnSpPr>
          <p:cNvPr id="27" name="Gerade Verbindung 41"/>
          <p:cNvCxnSpPr>
            <a:cxnSpLocks noChangeShapeType="1"/>
          </p:cNvCxnSpPr>
          <p:nvPr/>
        </p:nvCxnSpPr>
        <p:spPr bwMode="auto">
          <a:xfrm flipH="1">
            <a:off x="2161586" y="4248150"/>
            <a:ext cx="8460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28" name="Rectangle 5"/>
          <p:cNvSpPr>
            <a:spLocks noChangeArrowheads="1"/>
          </p:cNvSpPr>
          <p:nvPr/>
        </p:nvSpPr>
        <p:spPr bwMode="white">
          <a:xfrm>
            <a:off x="9572831" y="4479228"/>
            <a:ext cx="1085850" cy="27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b="0" dirty="0">
                <a:ea typeface="Arial Unicode MS" pitchFamily="34" charset="-128"/>
                <a:cs typeface="Arial Unicode MS" pitchFamily="34" charset="-128"/>
              </a:rPr>
              <a:t>Standortwerk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white">
          <a:xfrm>
            <a:off x="2247312" y="5805488"/>
            <a:ext cx="777875" cy="26352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  <a:defRPr/>
            </a:pPr>
            <a:r>
              <a:rPr lang="de-DE" sz="105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Sonstige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white">
          <a:xfrm>
            <a:off x="2240962" y="3573463"/>
            <a:ext cx="792163" cy="201612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Dallas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white">
          <a:xfrm>
            <a:off x="3536362" y="3573463"/>
            <a:ext cx="1185863" cy="11874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San Diego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white">
          <a:xfrm>
            <a:off x="4833350" y="3573463"/>
            <a:ext cx="771525" cy="11874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Miami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white">
          <a:xfrm>
            <a:off x="7568612" y="3573463"/>
            <a:ext cx="1084263" cy="11874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Hamburg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white">
          <a:xfrm>
            <a:off x="6182725" y="3573463"/>
            <a:ext cx="1243012" cy="11874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244475" indent="-244475" algn="ctr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sz="16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Heidelberg</a:t>
            </a:r>
          </a:p>
        </p:txBody>
      </p:sp>
    </p:spTree>
    <p:extLst>
      <p:ext uri="{BB962C8B-B14F-4D97-AF65-F5344CB8AC3E}">
        <p14:creationId xmlns:p14="http://schemas.microsoft.com/office/powerpoint/2010/main" val="3641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CS-Organisationseinheiten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1078"/>
            <a:ext cx="11545200" cy="4392043"/>
          </a:xfrm>
        </p:spPr>
        <p:txBody>
          <a:bodyPr/>
          <a:lstStyle/>
          <a:p>
            <a:pPr>
              <a:tabLst>
                <a:tab pos="1971675" algn="l"/>
              </a:tabLst>
              <a:defRPr/>
            </a:pPr>
            <a:r>
              <a:rPr lang="de-DE" dirty="0"/>
              <a:t>Mandant</a:t>
            </a:r>
          </a:p>
          <a:p>
            <a:pPr lvl="1">
              <a:tabLst>
                <a:tab pos="1971675" algn="l"/>
              </a:tabLst>
              <a:defRPr/>
            </a:pPr>
            <a:r>
              <a:rPr lang="de-DE" dirty="0"/>
              <a:t>Betriebswirtschaftlich größte organisatorische Einheit in einem </a:t>
            </a:r>
            <a:r>
              <a:rPr lang="de-DE" dirty="0" smtClean="0"/>
              <a:t>SAP-System</a:t>
            </a:r>
          </a:p>
          <a:p>
            <a:pPr lvl="1">
              <a:tabLst>
                <a:tab pos="1971675" algn="l"/>
              </a:tabLst>
              <a:defRPr/>
            </a:pPr>
            <a:endParaRPr lang="de-DE" dirty="0"/>
          </a:p>
          <a:p>
            <a:pPr>
              <a:tabLst>
                <a:tab pos="1971675" algn="l"/>
              </a:tabLst>
              <a:defRPr/>
            </a:pPr>
            <a:r>
              <a:rPr lang="de-DE" dirty="0"/>
              <a:t>Buchungskreis</a:t>
            </a:r>
          </a:p>
          <a:p>
            <a:pPr lvl="1">
              <a:tabLst>
                <a:tab pos="1971675" algn="l"/>
              </a:tabLst>
              <a:defRPr/>
            </a:pPr>
            <a:r>
              <a:rPr lang="de-DE" dirty="0"/>
              <a:t>Betriebswirtschaftlich kleinste organisatorische Einheit, für die eine vollständige, in sich abgeschlossene Buchhaltung (Bilanz, GuV etc.) abgebildet werden </a:t>
            </a:r>
            <a:r>
              <a:rPr lang="de-DE" dirty="0" smtClean="0"/>
              <a:t>kann</a:t>
            </a:r>
          </a:p>
          <a:p>
            <a:pPr lvl="1">
              <a:tabLst>
                <a:tab pos="1971675" algn="l"/>
              </a:tabLst>
              <a:defRPr/>
            </a:pPr>
            <a:endParaRPr lang="de-DE" dirty="0"/>
          </a:p>
          <a:p>
            <a:pPr>
              <a:tabLst>
                <a:tab pos="1971675" algn="l"/>
              </a:tabLst>
              <a:defRPr/>
            </a:pPr>
            <a:r>
              <a:rPr lang="de-DE" dirty="0"/>
              <a:t>Lagerort</a:t>
            </a:r>
          </a:p>
          <a:p>
            <a:pPr lvl="1">
              <a:tabLst>
                <a:tab pos="1971675" algn="l"/>
              </a:tabLst>
              <a:defRPr/>
            </a:pPr>
            <a:r>
              <a:rPr lang="de-DE" dirty="0"/>
              <a:t>Organisatorische Einheit, die eine Unterscheidung von Beständen innerhalb eines Werkes </a:t>
            </a:r>
            <a:r>
              <a:rPr lang="de-DE" dirty="0" smtClean="0"/>
              <a:t>ermöglicht</a:t>
            </a:r>
          </a:p>
          <a:p>
            <a:pPr lvl="1">
              <a:tabLst>
                <a:tab pos="1971675" algn="l"/>
              </a:tabLst>
              <a:defRPr/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/>
              <a:t>Werk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Betriebsstätte oder Tätigkeitsbereich in einem Unternehmen zur Produktion, Distribution, Beschaffung und/oder Instandhaltung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Ort in dem ein technisches Objekt  physisch vorhanden ist</a:t>
            </a:r>
          </a:p>
          <a:p>
            <a:pPr>
              <a:buNone/>
              <a:tabLst>
                <a:tab pos="1971675" algn="l"/>
              </a:tabLst>
              <a:defRPr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53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CS-Organisationseinheiten (Vertrieb)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Verkaufsorganisation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Organisationseinheit, die für den Verkauf von bestimmten Produkten oder Dienstleistungen verantwortlich ist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Die Verantwortlichkeit umfasst auch die Haftung für verkaufte Produkte und die Verantwortung für die </a:t>
            </a:r>
            <a:r>
              <a:rPr lang="de-DE" dirty="0" err="1"/>
              <a:t>Rückgriffsrechte</a:t>
            </a:r>
            <a:r>
              <a:rPr lang="de-DE" dirty="0"/>
              <a:t> des </a:t>
            </a:r>
            <a:r>
              <a:rPr lang="de-DE" dirty="0" smtClean="0"/>
              <a:t>Kunden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endParaRPr lang="de-DE" dirty="0"/>
          </a:p>
          <a:p>
            <a:pPr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Vertriebsweg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Ist der Weg, über den Produkte und Dienstleistungen zum Kunden gelangen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r>
              <a:rPr lang="de-DE" dirty="0"/>
              <a:t>Typische Beispiele für Vertriebswege sind Großhandel oder </a:t>
            </a:r>
            <a:r>
              <a:rPr lang="de-DE" dirty="0" smtClean="0"/>
              <a:t>Endkundenverkauf</a:t>
            </a:r>
          </a:p>
          <a:p>
            <a:pPr lvl="1">
              <a:lnSpc>
                <a:spcPct val="90000"/>
              </a:lnSpc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/>
              <a:t>Sparte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Dient der Gruppierung von Materialien und </a:t>
            </a:r>
            <a:r>
              <a:rPr lang="de-DE" dirty="0" smtClean="0"/>
              <a:t>Dienstleistungen</a:t>
            </a:r>
          </a:p>
          <a:p>
            <a:pPr lvl="1"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/>
              <a:t>Vertriebsbereich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Keine eigene Organisationseinheit</a:t>
            </a:r>
          </a:p>
          <a:p>
            <a:pPr lvl="1">
              <a:tabLst>
                <a:tab pos="1971675" algn="l"/>
              </a:tabLst>
            </a:pPr>
            <a:r>
              <a:rPr lang="de-DE" dirty="0"/>
              <a:t>Kombination aus Verkaufsorganisation, Vertriebsweg und Sparte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1998797"/>
      </p:ext>
    </p:extLst>
  </p:cSld>
  <p:clrMapOvr>
    <a:masterClrMapping/>
  </p:clrMapOvr>
</p:sld>
</file>

<file path=ppt/theme/theme1.xml><?xml version="1.0" encoding="utf-8"?>
<a:theme xmlns:a="http://schemas.openxmlformats.org/drawingml/2006/main" name="SAP_2016_16x9_white">
  <a:themeElements>
    <a:clrScheme name="SAP_colors_white_template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ts val="6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57F493F3-C7D5-4775-8B15-1AB2D8924BA4}" vid="{BA671897-2218-4B64-A211-BE4C8732D146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Intro_ERP_Using_GBI_Slides_CS_de_v3.1</Template>
  <TotalTime>0</TotalTime>
  <Words>1199</Words>
  <Application>Microsoft Office PowerPoint</Application>
  <PresentationFormat>Benutzerdefiniert</PresentationFormat>
  <Paragraphs>388</Paragraphs>
  <Slides>34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Angsana New</vt:lpstr>
      <vt:lpstr>Arial</vt:lpstr>
      <vt:lpstr>Arial Unicode MS</vt:lpstr>
      <vt:lpstr>Courier New</vt:lpstr>
      <vt:lpstr>Symbol</vt:lpstr>
      <vt:lpstr>wingdings</vt:lpstr>
      <vt:lpstr>wingdings</vt:lpstr>
      <vt:lpstr>SAP_2016_16x9_white</vt:lpstr>
      <vt:lpstr>Kundenservice (CS)</vt:lpstr>
      <vt:lpstr>PowerPoint-Präsentation</vt:lpstr>
      <vt:lpstr>PowerPoint-Präsentation</vt:lpstr>
      <vt:lpstr>PowerPoint-Präsentation</vt:lpstr>
      <vt:lpstr>Funktionalität</vt:lpstr>
      <vt:lpstr>Agenda</vt:lpstr>
      <vt:lpstr>GBI Struktur des Kundenservice</vt:lpstr>
      <vt:lpstr>CS-Organisationseinheiten</vt:lpstr>
      <vt:lpstr>CS-Organisationseinheiten (Vertrieb)</vt:lpstr>
      <vt:lpstr>Struktur Vertriebsbereich (Beispiel)</vt:lpstr>
      <vt:lpstr>CS-Organisationseinheiten </vt:lpstr>
      <vt:lpstr>CS-Organisationseinheiten (Controlling)</vt:lpstr>
      <vt:lpstr>Agenda</vt:lpstr>
      <vt:lpstr>CS Stammdaten</vt:lpstr>
      <vt:lpstr>Kundenstammsatz</vt:lpstr>
      <vt:lpstr>Equipmentstammsatz</vt:lpstr>
      <vt:lpstr>Definition</vt:lpstr>
      <vt:lpstr>Equipment / Technischer Platz – Definition</vt:lpstr>
      <vt:lpstr>Arbeitsplatz</vt:lpstr>
      <vt:lpstr>Stückliste – Definition</vt:lpstr>
      <vt:lpstr>Garantien</vt:lpstr>
      <vt:lpstr>Materialstammdaten</vt:lpstr>
      <vt:lpstr>Materialstammdaten – Sichten (Auswahl)</vt:lpstr>
      <vt:lpstr>Materialstammsatz</vt:lpstr>
      <vt:lpstr>Lieferantenstammsatz</vt:lpstr>
      <vt:lpstr>Lieferantenstammsatz</vt:lpstr>
      <vt:lpstr>Servicemeldungen</vt:lpstr>
      <vt:lpstr>Serviceaufträge</vt:lpstr>
      <vt:lpstr>Serviceaufträge - Inhalt </vt:lpstr>
      <vt:lpstr>Agenda</vt:lpstr>
      <vt:lpstr>Serviceaufträge - Prozess</vt:lpstr>
      <vt:lpstr>Retouren und Reparaturen</vt:lpstr>
      <vt:lpstr>Retouren und Reparaturen - Prozess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SAP UCC Magdeburg</dc:creator>
  <cp:keywords>2016/16:9/white</cp:keywords>
  <cp:lastModifiedBy>Chris Reich</cp:lastModifiedBy>
  <cp:revision>38</cp:revision>
  <dcterms:created xsi:type="dcterms:W3CDTF">2017-05-18T15:36:57Z</dcterms:created>
  <dcterms:modified xsi:type="dcterms:W3CDTF">2022-06-21T10:01:00Z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-1173631419</vt:i4>
  </property>
  <property fmtid="{D5CDD505-2E9C-101B-9397-08002B2CF9AE}" pid="3" name="_NewReviewCycle">
    <vt:lpwstr/>
  </property>
  <property fmtid="{D5CDD505-2E9C-101B-9397-08002B2CF9AE}" pid="4" name="_EmailSubject">
    <vt:lpwstr> UA Master Slides Diskussion</vt:lpwstr>
  </property>
  <property fmtid="{D5CDD505-2E9C-101B-9397-08002B2CF9AE}" pid="5" name="_AuthorEmail">
    <vt:lpwstr>kristof.schneider@sap.com</vt:lpwstr>
  </property>
  <property fmtid="{D5CDD505-2E9C-101B-9397-08002B2CF9AE}" pid="6" name="_AuthorEmailDisplayName">
    <vt:lpwstr>Schneider, Kristof</vt:lpwstr>
  </property>
  <property fmtid="{D5CDD505-2E9C-101B-9397-08002B2CF9AE}" pid="7" name="_PreviousAdHocReviewCycleID">
    <vt:i4>1357826825</vt:i4>
  </property>
</Properties>
</file>