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0"/>
  </p:notesMasterIdLst>
  <p:handoutMasterIdLst>
    <p:handoutMasterId r:id="rId31"/>
  </p:handoutMasterIdLst>
  <p:sldIdLst>
    <p:sldId id="390" r:id="rId2"/>
    <p:sldId id="389" r:id="rId3"/>
    <p:sldId id="363" r:id="rId4"/>
    <p:sldId id="364" r:id="rId5"/>
    <p:sldId id="365" r:id="rId6"/>
    <p:sldId id="366" r:id="rId7"/>
    <p:sldId id="368" r:id="rId8"/>
    <p:sldId id="369" r:id="rId9"/>
    <p:sldId id="370" r:id="rId10"/>
    <p:sldId id="371" r:id="rId11"/>
    <p:sldId id="39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92" r:id="rId22"/>
    <p:sldId id="381" r:id="rId23"/>
    <p:sldId id="382" r:id="rId24"/>
    <p:sldId id="383" r:id="rId25"/>
    <p:sldId id="384" r:id="rId26"/>
    <p:sldId id="385" r:id="rId27"/>
    <p:sldId id="386" r:id="rId28"/>
    <p:sldId id="387" r:id="rId29"/>
  </p:sldIdLst>
  <p:sldSz cx="12195175" cy="6859588"/>
  <p:notesSz cx="6797675" cy="9874250"/>
  <p:defaultTextStyle>
    <a:defPPr>
      <a:defRPr lang="de-DE"/>
    </a:defPPr>
    <a:lvl1pPr marL="0" algn="l" defTabSz="1088776" rtl="0" eaLnBrk="1" latinLnBrk="0" hangingPunct="1">
      <a:defRPr lang="de-DE" sz="2100" kern="1200">
        <a:solidFill>
          <a:schemeClr val="tx1"/>
        </a:solidFill>
        <a:latin typeface="Arial"/>
        <a:ea typeface="+mn-ea"/>
        <a:cs typeface="+mn-cs"/>
      </a:defRPr>
    </a:lvl1pPr>
    <a:lvl2pPr marL="544388" algn="l" defTabSz="1088776" rtl="0" eaLnBrk="1" latinLnBrk="0" hangingPunct="1">
      <a:buClr>
        <a:srgbClr val="FDB913"/>
      </a:buClr>
      <a:buSzPct val="100000"/>
      <a:buFont typeface="wingdings"/>
      <a:buChar char=""/>
      <a:defRPr lang="de-DE" sz="2100" kern="1200">
        <a:solidFill>
          <a:schemeClr val="tx1"/>
        </a:solidFill>
        <a:latin typeface="Arial"/>
        <a:ea typeface="+mn-ea"/>
        <a:cs typeface="+mn-cs"/>
      </a:defRPr>
    </a:lvl2pPr>
    <a:lvl3pPr marL="1088776" algn="l" defTabSz="1088776" rtl="0" eaLnBrk="1" latinLnBrk="0" hangingPunct="1">
      <a:buClr>
        <a:srgbClr val="666666"/>
      </a:buClr>
      <a:buSzPct val="80000"/>
      <a:buFont typeface="Wingdings"/>
      <a:buChar char="n"/>
      <a:defRPr lang="de-DE" sz="1700" kern="1200">
        <a:solidFill>
          <a:schemeClr val="tx1"/>
        </a:solidFill>
        <a:latin typeface="Arial"/>
        <a:ea typeface="+mn-ea"/>
        <a:cs typeface="+mn-cs"/>
      </a:defRPr>
    </a:lvl3pPr>
    <a:lvl4pPr marL="1633164" algn="l" defTabSz="1088776" rtl="0" eaLnBrk="1" latinLnBrk="0" hangingPunct="1">
      <a:buClr>
        <a:srgbClr val="666666"/>
      </a:buClr>
      <a:buSzPct val="80000"/>
      <a:buFont typeface="Arial"/>
      <a:buChar char=""/>
      <a:defRPr lang="de-DE" sz="1400" kern="1200">
        <a:solidFill>
          <a:schemeClr val="tx1"/>
        </a:solidFill>
        <a:latin typeface="Arial"/>
        <a:ea typeface="+mn-ea"/>
        <a:cs typeface="+mn-cs"/>
      </a:defRPr>
    </a:lvl4pPr>
    <a:lvl5pPr marL="2177552" algn="l" defTabSz="1088776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285">
          <p15:clr>
            <a:srgbClr val="A4A3A4"/>
          </p15:clr>
        </p15:guide>
        <p15:guide id="4" orient="horz" pos="779">
          <p15:clr>
            <a:srgbClr val="A4A3A4"/>
          </p15:clr>
        </p15:guide>
        <p15:guide id="5" pos="7478">
          <p15:clr>
            <a:srgbClr val="A4A3A4"/>
          </p15:clr>
        </p15:guide>
        <p15:guide id="6" pos="205">
          <p15:clr>
            <a:srgbClr val="A4A3A4"/>
          </p15:clr>
        </p15:guide>
        <p15:guide id="7" pos="3849">
          <p15:clr>
            <a:srgbClr val="A4A3A4"/>
          </p15:clr>
        </p15:guide>
        <p15:guide id="8" pos="4708">
          <p15:clr>
            <a:srgbClr val="A4A3A4"/>
          </p15:clr>
        </p15:guide>
        <p15:guide id="9" pos="4812">
          <p15:clr>
            <a:srgbClr val="A4A3A4"/>
          </p15:clr>
        </p15:guide>
        <p15:guide id="10" pos="2865">
          <p15:clr>
            <a:srgbClr val="A4A3A4"/>
          </p15:clr>
        </p15:guide>
        <p15:guide id="11" pos="29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351">
          <p15:clr>
            <a:srgbClr val="A4A3A4"/>
          </p15:clr>
        </p15:guide>
        <p15:guide id="3" pos="3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2B2B2"/>
    <a:srgbClr val="003283"/>
    <a:srgbClr val="FF0000"/>
    <a:srgbClr val="666666"/>
    <a:srgbClr val="2B3F7B"/>
    <a:srgbClr val="9C277B"/>
    <a:srgbClr val="D4652D"/>
    <a:srgbClr val="9E3039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90" autoAdjust="0"/>
  </p:normalViewPr>
  <p:slideViewPr>
    <p:cSldViewPr snapToGrid="0" showGuides="1">
      <p:cViewPr varScale="1">
        <p:scale>
          <a:sx n="152" d="100"/>
          <a:sy n="152" d="100"/>
        </p:scale>
        <p:origin x="618" y="144"/>
      </p:cViewPr>
      <p:guideLst>
        <p:guide orient="horz" pos="1285"/>
        <p:guide orient="horz" pos="779"/>
        <p:guide pos="7478"/>
        <p:guide pos="205"/>
        <p:guide pos="3849"/>
        <p:guide pos="4708"/>
        <p:guide pos="4812"/>
        <p:guide pos="2865"/>
        <p:guide pos="29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4200" y="-82"/>
      </p:cViewPr>
      <p:guideLst>
        <p:guide orient="horz" pos="3110"/>
        <p:guide pos="351"/>
        <p:guide pos="39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83ADD9-44E3-43DA-B64D-29ED0D77380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44F7D44-6A3E-4F1F-9BF5-4017A12F1C63}">
      <dgm:prSet phldrT="[Text]"/>
      <dgm:spPr>
        <a:solidFill>
          <a:schemeClr val="tx2"/>
        </a:solidFill>
      </dgm:spPr>
      <dgm:t>
        <a:bodyPr/>
        <a:lstStyle/>
        <a:p>
          <a:r>
            <a:rPr lang="de-DE" dirty="0" smtClean="0"/>
            <a:t>1. Meldung</a:t>
          </a:r>
          <a:endParaRPr lang="de-DE" dirty="0"/>
        </a:p>
      </dgm:t>
    </dgm:pt>
    <dgm:pt modelId="{6B1F39D1-5483-49B4-A64B-B1EBA11F1A50}" type="parTrans" cxnId="{83BB4989-773D-41C0-ABE3-7E1D9F83080F}">
      <dgm:prSet/>
      <dgm:spPr/>
      <dgm:t>
        <a:bodyPr/>
        <a:lstStyle/>
        <a:p>
          <a:endParaRPr lang="de-DE"/>
        </a:p>
      </dgm:t>
    </dgm:pt>
    <dgm:pt modelId="{133E936D-8D63-4E6A-B322-96EE67169571}" type="sibTrans" cxnId="{83BB4989-773D-41C0-ABE3-7E1D9F83080F}">
      <dgm:prSet/>
      <dgm:spPr/>
      <dgm:t>
        <a:bodyPr/>
        <a:lstStyle/>
        <a:p>
          <a:endParaRPr lang="de-DE"/>
        </a:p>
      </dgm:t>
    </dgm:pt>
    <dgm:pt modelId="{E304F9CA-3B11-409F-9A20-007114C24606}">
      <dgm:prSet phldrT="[Text]"/>
      <dgm:spPr>
        <a:solidFill>
          <a:schemeClr val="tx2"/>
        </a:solidFill>
      </dgm:spPr>
      <dgm:t>
        <a:bodyPr/>
        <a:lstStyle/>
        <a:p>
          <a:r>
            <a:rPr lang="de-DE" dirty="0" smtClean="0"/>
            <a:t>2. Planung</a:t>
          </a:r>
          <a:endParaRPr lang="de-DE" dirty="0"/>
        </a:p>
      </dgm:t>
    </dgm:pt>
    <dgm:pt modelId="{0A8F7129-020D-4AF6-A48C-6B17374D10F5}" type="parTrans" cxnId="{967FC51C-1F05-41C7-A593-8537BE177BB8}">
      <dgm:prSet/>
      <dgm:spPr/>
      <dgm:t>
        <a:bodyPr/>
        <a:lstStyle/>
        <a:p>
          <a:endParaRPr lang="de-DE"/>
        </a:p>
      </dgm:t>
    </dgm:pt>
    <dgm:pt modelId="{4E6068D9-C753-45D3-8DB0-B1740D6AC0A7}" type="sibTrans" cxnId="{967FC51C-1F05-41C7-A593-8537BE177BB8}">
      <dgm:prSet/>
      <dgm:spPr/>
      <dgm:t>
        <a:bodyPr/>
        <a:lstStyle/>
        <a:p>
          <a:endParaRPr lang="de-DE"/>
        </a:p>
      </dgm:t>
    </dgm:pt>
    <dgm:pt modelId="{4AB81F52-9B87-4962-A5E7-EB24C47334C2}">
      <dgm:prSet phldrT="[Text]"/>
      <dgm:spPr>
        <a:solidFill>
          <a:schemeClr val="tx2"/>
        </a:solidFill>
      </dgm:spPr>
      <dgm:t>
        <a:bodyPr/>
        <a:lstStyle/>
        <a:p>
          <a:r>
            <a:rPr lang="de-DE" dirty="0" smtClean="0"/>
            <a:t>3. Steuerung</a:t>
          </a:r>
          <a:endParaRPr lang="de-DE" dirty="0"/>
        </a:p>
      </dgm:t>
    </dgm:pt>
    <dgm:pt modelId="{F86EA70D-2414-4818-98EC-BCE3BF026955}" type="parTrans" cxnId="{30BA235B-FFC1-4444-950C-6887FACA6937}">
      <dgm:prSet/>
      <dgm:spPr/>
      <dgm:t>
        <a:bodyPr/>
        <a:lstStyle/>
        <a:p>
          <a:endParaRPr lang="de-DE"/>
        </a:p>
      </dgm:t>
    </dgm:pt>
    <dgm:pt modelId="{12AD28EA-12F1-4D30-8896-7787F42B634A}" type="sibTrans" cxnId="{30BA235B-FFC1-4444-950C-6887FACA6937}">
      <dgm:prSet/>
      <dgm:spPr/>
      <dgm:t>
        <a:bodyPr/>
        <a:lstStyle/>
        <a:p>
          <a:endParaRPr lang="de-DE"/>
        </a:p>
      </dgm:t>
    </dgm:pt>
    <dgm:pt modelId="{26982AEA-8A01-4954-AC8D-726ED3A5AE9A}">
      <dgm:prSet phldrT="[Text]"/>
      <dgm:spPr>
        <a:solidFill>
          <a:schemeClr val="tx2"/>
        </a:solidFill>
      </dgm:spPr>
      <dgm:t>
        <a:bodyPr/>
        <a:lstStyle/>
        <a:p>
          <a:r>
            <a:rPr lang="de-DE" dirty="0" smtClean="0"/>
            <a:t>4. Durchführung</a:t>
          </a:r>
          <a:endParaRPr lang="de-DE" dirty="0"/>
        </a:p>
      </dgm:t>
    </dgm:pt>
    <dgm:pt modelId="{34824D26-CAB8-47FD-983E-066863019D2E}" type="parTrans" cxnId="{54DFCE37-626B-406E-9D12-8987C5C9A9A7}">
      <dgm:prSet/>
      <dgm:spPr/>
      <dgm:t>
        <a:bodyPr/>
        <a:lstStyle/>
        <a:p>
          <a:endParaRPr lang="de-DE"/>
        </a:p>
      </dgm:t>
    </dgm:pt>
    <dgm:pt modelId="{D5869C8D-9977-4693-92DD-5D66D3933A08}" type="sibTrans" cxnId="{54DFCE37-626B-406E-9D12-8987C5C9A9A7}">
      <dgm:prSet/>
      <dgm:spPr/>
      <dgm:t>
        <a:bodyPr/>
        <a:lstStyle/>
        <a:p>
          <a:endParaRPr lang="de-DE"/>
        </a:p>
      </dgm:t>
    </dgm:pt>
    <dgm:pt modelId="{F21F1F33-C27E-4D9A-9481-C33CE1C0A81E}">
      <dgm:prSet phldrT="[Text]"/>
      <dgm:spPr>
        <a:solidFill>
          <a:schemeClr val="tx2"/>
        </a:solidFill>
      </dgm:spPr>
      <dgm:t>
        <a:bodyPr/>
        <a:lstStyle/>
        <a:p>
          <a:r>
            <a:rPr lang="de-DE" dirty="0" smtClean="0"/>
            <a:t>5. Abschluss</a:t>
          </a:r>
          <a:endParaRPr lang="de-DE" dirty="0"/>
        </a:p>
      </dgm:t>
    </dgm:pt>
    <dgm:pt modelId="{B20D0543-0056-4D85-B8D3-A3EB9E870288}" type="parTrans" cxnId="{BC497E2A-4EB5-4EB2-932D-680E78BAA675}">
      <dgm:prSet/>
      <dgm:spPr/>
      <dgm:t>
        <a:bodyPr/>
        <a:lstStyle/>
        <a:p>
          <a:endParaRPr lang="de-DE"/>
        </a:p>
      </dgm:t>
    </dgm:pt>
    <dgm:pt modelId="{FDBFA087-DF77-4DEF-BCDD-8CB97223BDE1}" type="sibTrans" cxnId="{BC497E2A-4EB5-4EB2-932D-680E78BAA675}">
      <dgm:prSet/>
      <dgm:spPr/>
      <dgm:t>
        <a:bodyPr/>
        <a:lstStyle/>
        <a:p>
          <a:endParaRPr lang="de-DE"/>
        </a:p>
      </dgm:t>
    </dgm:pt>
    <dgm:pt modelId="{10877F10-D28C-4296-81E8-C02953DF6E3E}" type="pres">
      <dgm:prSet presAssocID="{9F83ADD9-44E3-43DA-B64D-29ED0D77380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1D4115F-912A-4755-8A6D-0F65BFF52638}" type="pres">
      <dgm:prSet presAssocID="{9F83ADD9-44E3-43DA-B64D-29ED0D773806}" presName="dummyMaxCanvas" presStyleCnt="0">
        <dgm:presLayoutVars/>
      </dgm:prSet>
      <dgm:spPr/>
    </dgm:pt>
    <dgm:pt modelId="{A3827E38-41D1-477A-A42D-BDF67E023BF3}" type="pres">
      <dgm:prSet presAssocID="{9F83ADD9-44E3-43DA-B64D-29ED0D77380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2C4831-7408-44D2-88BC-D5D1654154BB}" type="pres">
      <dgm:prSet presAssocID="{9F83ADD9-44E3-43DA-B64D-29ED0D77380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F7EEA6-F0E2-4CE7-98FC-6D7575DA73C0}" type="pres">
      <dgm:prSet presAssocID="{9F83ADD9-44E3-43DA-B64D-29ED0D77380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499B84-FD07-49AD-9594-B8E4940B0D49}" type="pres">
      <dgm:prSet presAssocID="{9F83ADD9-44E3-43DA-B64D-29ED0D77380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5E48E2-02FB-49C7-B70E-6E8C38F90867}" type="pres">
      <dgm:prSet presAssocID="{9F83ADD9-44E3-43DA-B64D-29ED0D77380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FB9197-FDFC-492F-836C-9035C1B6EFEA}" type="pres">
      <dgm:prSet presAssocID="{9F83ADD9-44E3-43DA-B64D-29ED0D77380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2E7EB6-8378-4AA7-ABDF-C963C71CF95D}" type="pres">
      <dgm:prSet presAssocID="{9F83ADD9-44E3-43DA-B64D-29ED0D77380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ACB3E3-1A7D-48C0-B2D3-F5D51D0EBDC5}" type="pres">
      <dgm:prSet presAssocID="{9F83ADD9-44E3-43DA-B64D-29ED0D77380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06996E-C777-4D34-80BA-7CF97252313F}" type="pres">
      <dgm:prSet presAssocID="{9F83ADD9-44E3-43DA-B64D-29ED0D77380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9C32E6-1D53-433C-B6D2-AAB523F9DBDD}" type="pres">
      <dgm:prSet presAssocID="{9F83ADD9-44E3-43DA-B64D-29ED0D77380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C8AE28-9C2B-4AE0-8E79-061B00989BA4}" type="pres">
      <dgm:prSet presAssocID="{9F83ADD9-44E3-43DA-B64D-29ED0D77380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6F00043-8016-4EAA-8EF5-BC2720D990F5}" type="pres">
      <dgm:prSet presAssocID="{9F83ADD9-44E3-43DA-B64D-29ED0D77380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962B0E-E592-429D-B33F-705D38A4CE4B}" type="pres">
      <dgm:prSet presAssocID="{9F83ADD9-44E3-43DA-B64D-29ED0D77380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DEE1A27-24A7-4420-B4DD-52CE0F9AA6EF}" type="pres">
      <dgm:prSet presAssocID="{9F83ADD9-44E3-43DA-B64D-29ED0D77380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CEAA459-03E2-49EC-8A5F-BCCF4E449A20}" type="presOf" srcId="{D44F7D44-6A3E-4F1F-9BF5-4017A12F1C63}" destId="{E99C32E6-1D53-433C-B6D2-AAB523F9DBDD}" srcOrd="1" destOrd="0" presId="urn:microsoft.com/office/officeart/2005/8/layout/vProcess5"/>
    <dgm:cxn modelId="{E11DF9AA-47B2-4F6C-B428-D1C8D521EAEC}" type="presOf" srcId="{9F83ADD9-44E3-43DA-B64D-29ED0D773806}" destId="{10877F10-D28C-4296-81E8-C02953DF6E3E}" srcOrd="0" destOrd="0" presId="urn:microsoft.com/office/officeart/2005/8/layout/vProcess5"/>
    <dgm:cxn modelId="{967FC51C-1F05-41C7-A593-8537BE177BB8}" srcId="{9F83ADD9-44E3-43DA-B64D-29ED0D773806}" destId="{E304F9CA-3B11-409F-9A20-007114C24606}" srcOrd="1" destOrd="0" parTransId="{0A8F7129-020D-4AF6-A48C-6B17374D10F5}" sibTransId="{4E6068D9-C753-45D3-8DB0-B1740D6AC0A7}"/>
    <dgm:cxn modelId="{86D348DB-7A2E-4C7B-AF3F-C3C040A90EA6}" type="presOf" srcId="{4E6068D9-C753-45D3-8DB0-B1740D6AC0A7}" destId="{DE2E7EB6-8378-4AA7-ABDF-C963C71CF95D}" srcOrd="0" destOrd="0" presId="urn:microsoft.com/office/officeart/2005/8/layout/vProcess5"/>
    <dgm:cxn modelId="{7EBD9D72-A3E5-4A92-B1B2-E177A30C20B0}" type="presOf" srcId="{4AB81F52-9B87-4962-A5E7-EB24C47334C2}" destId="{E0F7EEA6-F0E2-4CE7-98FC-6D7575DA73C0}" srcOrd="0" destOrd="0" presId="urn:microsoft.com/office/officeart/2005/8/layout/vProcess5"/>
    <dgm:cxn modelId="{AE420A89-E0CA-4CCF-A5AF-0E008FCA47C1}" type="presOf" srcId="{E304F9CA-3B11-409F-9A20-007114C24606}" destId="{E6C8AE28-9C2B-4AE0-8E79-061B00989BA4}" srcOrd="1" destOrd="0" presId="urn:microsoft.com/office/officeart/2005/8/layout/vProcess5"/>
    <dgm:cxn modelId="{BBDF46FB-4E0F-46C0-9F83-AB668756FB18}" type="presOf" srcId="{F21F1F33-C27E-4D9A-9481-C33CE1C0A81E}" destId="{CA5E48E2-02FB-49C7-B70E-6E8C38F90867}" srcOrd="0" destOrd="0" presId="urn:microsoft.com/office/officeart/2005/8/layout/vProcess5"/>
    <dgm:cxn modelId="{3ED3B629-718F-4932-87E1-F9249A21DF31}" type="presOf" srcId="{E304F9CA-3B11-409F-9A20-007114C24606}" destId="{D32C4831-7408-44D2-88BC-D5D1654154BB}" srcOrd="0" destOrd="0" presId="urn:microsoft.com/office/officeart/2005/8/layout/vProcess5"/>
    <dgm:cxn modelId="{05DD5C0C-ABA3-4DD4-80ED-FEA5C3D793FB}" type="presOf" srcId="{D5869C8D-9977-4693-92DD-5D66D3933A08}" destId="{8E06996E-C777-4D34-80BA-7CF97252313F}" srcOrd="0" destOrd="0" presId="urn:microsoft.com/office/officeart/2005/8/layout/vProcess5"/>
    <dgm:cxn modelId="{E0417520-91F3-4338-81B7-514FB6EE05D6}" type="presOf" srcId="{F21F1F33-C27E-4D9A-9481-C33CE1C0A81E}" destId="{2DEE1A27-24A7-4420-B4DD-52CE0F9AA6EF}" srcOrd="1" destOrd="0" presId="urn:microsoft.com/office/officeart/2005/8/layout/vProcess5"/>
    <dgm:cxn modelId="{D6630CFB-72EF-405C-B3D3-07DBF950F410}" type="presOf" srcId="{26982AEA-8A01-4954-AC8D-726ED3A5AE9A}" destId="{80499B84-FD07-49AD-9594-B8E4940B0D49}" srcOrd="0" destOrd="0" presId="urn:microsoft.com/office/officeart/2005/8/layout/vProcess5"/>
    <dgm:cxn modelId="{B8A10866-3529-4954-B10A-B051972B380A}" type="presOf" srcId="{133E936D-8D63-4E6A-B322-96EE67169571}" destId="{4FFB9197-FDFC-492F-836C-9035C1B6EFEA}" srcOrd="0" destOrd="0" presId="urn:microsoft.com/office/officeart/2005/8/layout/vProcess5"/>
    <dgm:cxn modelId="{78A0201F-FF26-4BF7-A1EB-FECE4CA70891}" type="presOf" srcId="{26982AEA-8A01-4954-AC8D-726ED3A5AE9A}" destId="{19962B0E-E592-429D-B33F-705D38A4CE4B}" srcOrd="1" destOrd="0" presId="urn:microsoft.com/office/officeart/2005/8/layout/vProcess5"/>
    <dgm:cxn modelId="{54DFCE37-626B-406E-9D12-8987C5C9A9A7}" srcId="{9F83ADD9-44E3-43DA-B64D-29ED0D773806}" destId="{26982AEA-8A01-4954-AC8D-726ED3A5AE9A}" srcOrd="3" destOrd="0" parTransId="{34824D26-CAB8-47FD-983E-066863019D2E}" sibTransId="{D5869C8D-9977-4693-92DD-5D66D3933A08}"/>
    <dgm:cxn modelId="{83BB4989-773D-41C0-ABE3-7E1D9F83080F}" srcId="{9F83ADD9-44E3-43DA-B64D-29ED0D773806}" destId="{D44F7D44-6A3E-4F1F-9BF5-4017A12F1C63}" srcOrd="0" destOrd="0" parTransId="{6B1F39D1-5483-49B4-A64B-B1EBA11F1A50}" sibTransId="{133E936D-8D63-4E6A-B322-96EE67169571}"/>
    <dgm:cxn modelId="{30BA235B-FFC1-4444-950C-6887FACA6937}" srcId="{9F83ADD9-44E3-43DA-B64D-29ED0D773806}" destId="{4AB81F52-9B87-4962-A5E7-EB24C47334C2}" srcOrd="2" destOrd="0" parTransId="{F86EA70D-2414-4818-98EC-BCE3BF026955}" sibTransId="{12AD28EA-12F1-4D30-8896-7787F42B634A}"/>
    <dgm:cxn modelId="{BC497E2A-4EB5-4EB2-932D-680E78BAA675}" srcId="{9F83ADD9-44E3-43DA-B64D-29ED0D773806}" destId="{F21F1F33-C27E-4D9A-9481-C33CE1C0A81E}" srcOrd="4" destOrd="0" parTransId="{B20D0543-0056-4D85-B8D3-A3EB9E870288}" sibTransId="{FDBFA087-DF77-4DEF-BCDD-8CB97223BDE1}"/>
    <dgm:cxn modelId="{A4E0FA35-7AE1-417D-B417-DE202456C194}" type="presOf" srcId="{4AB81F52-9B87-4962-A5E7-EB24C47334C2}" destId="{96F00043-8016-4EAA-8EF5-BC2720D990F5}" srcOrd="1" destOrd="0" presId="urn:microsoft.com/office/officeart/2005/8/layout/vProcess5"/>
    <dgm:cxn modelId="{B028EED9-1B3F-49D5-B43A-961EB466505C}" type="presOf" srcId="{12AD28EA-12F1-4D30-8896-7787F42B634A}" destId="{DCACB3E3-1A7D-48C0-B2D3-F5D51D0EBDC5}" srcOrd="0" destOrd="0" presId="urn:microsoft.com/office/officeart/2005/8/layout/vProcess5"/>
    <dgm:cxn modelId="{D1E1D855-4A22-46BB-AE27-CD76CC96D820}" type="presOf" srcId="{D44F7D44-6A3E-4F1F-9BF5-4017A12F1C63}" destId="{A3827E38-41D1-477A-A42D-BDF67E023BF3}" srcOrd="0" destOrd="0" presId="urn:microsoft.com/office/officeart/2005/8/layout/vProcess5"/>
    <dgm:cxn modelId="{F875AA73-F3E0-41D2-BE1E-AC164374718E}" type="presParOf" srcId="{10877F10-D28C-4296-81E8-C02953DF6E3E}" destId="{41D4115F-912A-4755-8A6D-0F65BFF52638}" srcOrd="0" destOrd="0" presId="urn:microsoft.com/office/officeart/2005/8/layout/vProcess5"/>
    <dgm:cxn modelId="{F4DC2893-96BA-4C4F-B6CB-FD5B902BC116}" type="presParOf" srcId="{10877F10-D28C-4296-81E8-C02953DF6E3E}" destId="{A3827E38-41D1-477A-A42D-BDF67E023BF3}" srcOrd="1" destOrd="0" presId="urn:microsoft.com/office/officeart/2005/8/layout/vProcess5"/>
    <dgm:cxn modelId="{DB930862-0FF8-40ED-B1D3-9804F2C9C7A2}" type="presParOf" srcId="{10877F10-D28C-4296-81E8-C02953DF6E3E}" destId="{D32C4831-7408-44D2-88BC-D5D1654154BB}" srcOrd="2" destOrd="0" presId="urn:microsoft.com/office/officeart/2005/8/layout/vProcess5"/>
    <dgm:cxn modelId="{4BE3BC03-4AAD-4AA8-8D68-C2CFB7F692C1}" type="presParOf" srcId="{10877F10-D28C-4296-81E8-C02953DF6E3E}" destId="{E0F7EEA6-F0E2-4CE7-98FC-6D7575DA73C0}" srcOrd="3" destOrd="0" presId="urn:microsoft.com/office/officeart/2005/8/layout/vProcess5"/>
    <dgm:cxn modelId="{43C1F68B-5260-4C13-BE07-69FF94706B89}" type="presParOf" srcId="{10877F10-D28C-4296-81E8-C02953DF6E3E}" destId="{80499B84-FD07-49AD-9594-B8E4940B0D49}" srcOrd="4" destOrd="0" presId="urn:microsoft.com/office/officeart/2005/8/layout/vProcess5"/>
    <dgm:cxn modelId="{35E6A9CD-9C71-4E55-8031-2BBDCC57722E}" type="presParOf" srcId="{10877F10-D28C-4296-81E8-C02953DF6E3E}" destId="{CA5E48E2-02FB-49C7-B70E-6E8C38F90867}" srcOrd="5" destOrd="0" presId="urn:microsoft.com/office/officeart/2005/8/layout/vProcess5"/>
    <dgm:cxn modelId="{DE65FA8B-EAC6-4B44-8524-841E94D0E0CB}" type="presParOf" srcId="{10877F10-D28C-4296-81E8-C02953DF6E3E}" destId="{4FFB9197-FDFC-492F-836C-9035C1B6EFEA}" srcOrd="6" destOrd="0" presId="urn:microsoft.com/office/officeart/2005/8/layout/vProcess5"/>
    <dgm:cxn modelId="{D9BB4A15-6D57-4785-9652-E6A6A406D118}" type="presParOf" srcId="{10877F10-D28C-4296-81E8-C02953DF6E3E}" destId="{DE2E7EB6-8378-4AA7-ABDF-C963C71CF95D}" srcOrd="7" destOrd="0" presId="urn:microsoft.com/office/officeart/2005/8/layout/vProcess5"/>
    <dgm:cxn modelId="{B4E73562-F42F-45ED-924E-73116E2ED05B}" type="presParOf" srcId="{10877F10-D28C-4296-81E8-C02953DF6E3E}" destId="{DCACB3E3-1A7D-48C0-B2D3-F5D51D0EBDC5}" srcOrd="8" destOrd="0" presId="urn:microsoft.com/office/officeart/2005/8/layout/vProcess5"/>
    <dgm:cxn modelId="{D510E0A7-AD5D-4F46-97FC-F7DB03B3B13B}" type="presParOf" srcId="{10877F10-D28C-4296-81E8-C02953DF6E3E}" destId="{8E06996E-C777-4D34-80BA-7CF97252313F}" srcOrd="9" destOrd="0" presId="urn:microsoft.com/office/officeart/2005/8/layout/vProcess5"/>
    <dgm:cxn modelId="{0CDDE607-EE1C-43B2-917A-01D87D3D043F}" type="presParOf" srcId="{10877F10-D28C-4296-81E8-C02953DF6E3E}" destId="{E99C32E6-1D53-433C-B6D2-AAB523F9DBDD}" srcOrd="10" destOrd="0" presId="urn:microsoft.com/office/officeart/2005/8/layout/vProcess5"/>
    <dgm:cxn modelId="{8A3C4B7A-A904-445D-A337-8690F8C6A3CE}" type="presParOf" srcId="{10877F10-D28C-4296-81E8-C02953DF6E3E}" destId="{E6C8AE28-9C2B-4AE0-8E79-061B00989BA4}" srcOrd="11" destOrd="0" presId="urn:microsoft.com/office/officeart/2005/8/layout/vProcess5"/>
    <dgm:cxn modelId="{2C1AE51E-A231-4571-B797-34972764B8C9}" type="presParOf" srcId="{10877F10-D28C-4296-81E8-C02953DF6E3E}" destId="{96F00043-8016-4EAA-8EF5-BC2720D990F5}" srcOrd="12" destOrd="0" presId="urn:microsoft.com/office/officeart/2005/8/layout/vProcess5"/>
    <dgm:cxn modelId="{D76BF3D4-51EA-4038-833C-1BC9E60DAA50}" type="presParOf" srcId="{10877F10-D28C-4296-81E8-C02953DF6E3E}" destId="{19962B0E-E592-429D-B33F-705D38A4CE4B}" srcOrd="13" destOrd="0" presId="urn:microsoft.com/office/officeart/2005/8/layout/vProcess5"/>
    <dgm:cxn modelId="{A321083D-04AD-46D7-935B-B9A2771FDEAA}" type="presParOf" srcId="{10877F10-D28C-4296-81E8-C02953DF6E3E}" destId="{2DEE1A27-24A7-4420-B4DD-52CE0F9AA6E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27E38-41D1-477A-A42D-BDF67E023BF3}">
      <dsp:nvSpPr>
        <dsp:cNvPr id="0" name=""/>
        <dsp:cNvSpPr/>
      </dsp:nvSpPr>
      <dsp:spPr>
        <a:xfrm>
          <a:off x="0" y="0"/>
          <a:ext cx="8890333" cy="790670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500" kern="1200" dirty="0" smtClean="0"/>
            <a:t>1. Meldung</a:t>
          </a:r>
          <a:endParaRPr lang="de-DE" sz="3500" kern="1200" dirty="0"/>
        </a:p>
      </dsp:txBody>
      <dsp:txXfrm>
        <a:off x="23158" y="23158"/>
        <a:ext cx="7944630" cy="744354"/>
      </dsp:txXfrm>
    </dsp:sp>
    <dsp:sp modelId="{D32C4831-7408-44D2-88BC-D5D1654154BB}">
      <dsp:nvSpPr>
        <dsp:cNvPr id="0" name=""/>
        <dsp:cNvSpPr/>
      </dsp:nvSpPr>
      <dsp:spPr>
        <a:xfrm>
          <a:off x="663888" y="900485"/>
          <a:ext cx="8890333" cy="790670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500" kern="1200" dirty="0" smtClean="0"/>
            <a:t>2. Planung</a:t>
          </a:r>
          <a:endParaRPr lang="de-DE" sz="3500" kern="1200" dirty="0"/>
        </a:p>
      </dsp:txBody>
      <dsp:txXfrm>
        <a:off x="687046" y="923643"/>
        <a:ext cx="7666193" cy="744354"/>
      </dsp:txXfrm>
    </dsp:sp>
    <dsp:sp modelId="{E0F7EEA6-F0E2-4CE7-98FC-6D7575DA73C0}">
      <dsp:nvSpPr>
        <dsp:cNvPr id="0" name=""/>
        <dsp:cNvSpPr/>
      </dsp:nvSpPr>
      <dsp:spPr>
        <a:xfrm>
          <a:off x="1327777" y="1800970"/>
          <a:ext cx="8890333" cy="790670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500" kern="1200" dirty="0" smtClean="0"/>
            <a:t>3. Steuerung</a:t>
          </a:r>
          <a:endParaRPr lang="de-DE" sz="3500" kern="1200" dirty="0"/>
        </a:p>
      </dsp:txBody>
      <dsp:txXfrm>
        <a:off x="1350935" y="1824128"/>
        <a:ext cx="7666193" cy="744354"/>
      </dsp:txXfrm>
    </dsp:sp>
    <dsp:sp modelId="{80499B84-FD07-49AD-9594-B8E4940B0D49}">
      <dsp:nvSpPr>
        <dsp:cNvPr id="0" name=""/>
        <dsp:cNvSpPr/>
      </dsp:nvSpPr>
      <dsp:spPr>
        <a:xfrm>
          <a:off x="1991665" y="2701456"/>
          <a:ext cx="8890333" cy="790670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500" kern="1200" dirty="0" smtClean="0"/>
            <a:t>4. Durchführung</a:t>
          </a:r>
          <a:endParaRPr lang="de-DE" sz="3500" kern="1200" dirty="0"/>
        </a:p>
      </dsp:txBody>
      <dsp:txXfrm>
        <a:off x="2014823" y="2724614"/>
        <a:ext cx="7666193" cy="744354"/>
      </dsp:txXfrm>
    </dsp:sp>
    <dsp:sp modelId="{CA5E48E2-02FB-49C7-B70E-6E8C38F90867}">
      <dsp:nvSpPr>
        <dsp:cNvPr id="0" name=""/>
        <dsp:cNvSpPr/>
      </dsp:nvSpPr>
      <dsp:spPr>
        <a:xfrm>
          <a:off x="2655554" y="3601941"/>
          <a:ext cx="8890333" cy="790670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500" kern="1200" dirty="0" smtClean="0"/>
            <a:t>5. Abschluss</a:t>
          </a:r>
          <a:endParaRPr lang="de-DE" sz="3500" kern="1200" dirty="0"/>
        </a:p>
      </dsp:txBody>
      <dsp:txXfrm>
        <a:off x="2678712" y="3625099"/>
        <a:ext cx="7666193" cy="744354"/>
      </dsp:txXfrm>
    </dsp:sp>
    <dsp:sp modelId="{4FFB9197-FDFC-492F-836C-9035C1B6EFEA}">
      <dsp:nvSpPr>
        <dsp:cNvPr id="0" name=""/>
        <dsp:cNvSpPr/>
      </dsp:nvSpPr>
      <dsp:spPr>
        <a:xfrm>
          <a:off x="8376398" y="577628"/>
          <a:ext cx="513935" cy="5139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/>
        </a:p>
      </dsp:txBody>
      <dsp:txXfrm>
        <a:off x="8492033" y="577628"/>
        <a:ext cx="282665" cy="386736"/>
      </dsp:txXfrm>
    </dsp:sp>
    <dsp:sp modelId="{DE2E7EB6-8378-4AA7-ABDF-C963C71CF95D}">
      <dsp:nvSpPr>
        <dsp:cNvPr id="0" name=""/>
        <dsp:cNvSpPr/>
      </dsp:nvSpPr>
      <dsp:spPr>
        <a:xfrm>
          <a:off x="9040286" y="1478113"/>
          <a:ext cx="513935" cy="5139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/>
        </a:p>
      </dsp:txBody>
      <dsp:txXfrm>
        <a:off x="9155921" y="1478113"/>
        <a:ext cx="282665" cy="386736"/>
      </dsp:txXfrm>
    </dsp:sp>
    <dsp:sp modelId="{DCACB3E3-1A7D-48C0-B2D3-F5D51D0EBDC5}">
      <dsp:nvSpPr>
        <dsp:cNvPr id="0" name=""/>
        <dsp:cNvSpPr/>
      </dsp:nvSpPr>
      <dsp:spPr>
        <a:xfrm>
          <a:off x="9704175" y="2365421"/>
          <a:ext cx="513935" cy="5139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/>
        </a:p>
      </dsp:txBody>
      <dsp:txXfrm>
        <a:off x="9819810" y="2365421"/>
        <a:ext cx="282665" cy="386736"/>
      </dsp:txXfrm>
    </dsp:sp>
    <dsp:sp modelId="{8E06996E-C777-4D34-80BA-7CF97252313F}">
      <dsp:nvSpPr>
        <dsp:cNvPr id="0" name=""/>
        <dsp:cNvSpPr/>
      </dsp:nvSpPr>
      <dsp:spPr>
        <a:xfrm>
          <a:off x="10368063" y="3274692"/>
          <a:ext cx="513935" cy="5139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/>
        </a:p>
      </dsp:txBody>
      <dsp:txXfrm>
        <a:off x="10483698" y="3274692"/>
        <a:ext cx="282665" cy="386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26008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/>
              <a:pPr algn="ctr"/>
              <a:t>‹Nr.›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5993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661988"/>
            <a:ext cx="5715000" cy="3214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4171" y="4548205"/>
            <a:ext cx="5709333" cy="4696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31497" y="9627396"/>
            <a:ext cx="934681" cy="2217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/>
            </a:lvl1pPr>
          </a:lstStyle>
          <a:p>
            <a:fld id="{7D8C2C35-2B8A-446E-BEC0-FD36716C29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3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80975" indent="-180975" algn="l" defTabSz="1088776" rtl="0" eaLnBrk="1" latinLnBrk="0" hangingPunct="1">
      <a:buClr>
        <a:schemeClr val="accent1"/>
      </a:buClr>
      <a:buSzPct val="100000"/>
      <a:buFont typeface="Wingdings" pitchFamily="2" charset="2"/>
      <a:buChar char="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57188" indent="-176213" algn="l" defTabSz="1088776" rtl="0" eaLnBrk="1" latinLnBrk="0" hangingPunct="1">
      <a:buClr>
        <a:schemeClr val="accent2"/>
      </a:buClr>
      <a:buSzPct val="80000"/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74815" indent="-158780" algn="l" defTabSz="1088776" rtl="0" eaLnBrk="1" latinLnBrk="0" hangingPunct="1">
      <a:buClr>
        <a:schemeClr val="accent2"/>
      </a:buClr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/>
              <a:t>Grau dargestellte Organisationseinheiten existieren noch nicht in </a:t>
            </a:r>
            <a:r>
              <a:rPr lang="de-DE" altLang="de-DE" smtClean="0"/>
              <a:t>Global Bike, </a:t>
            </a:r>
            <a:r>
              <a:rPr lang="de-DE" altLang="de-DE" dirty="0" smtClean="0"/>
              <a:t>sind aber bereits geplant.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947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- sh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gray">
          <a:xfrm>
            <a:off x="324000" y="0"/>
            <a:ext cx="11545200" cy="21600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9" y="324075"/>
            <a:ext cx="10620000" cy="923330"/>
          </a:xfr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999" y="1540520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&lt;Vorname&gt; &lt;Nachname&gt;, &lt;Organisation&gt; (löschen, falls nicht benötigt)</a:t>
            </a:r>
            <a:br>
              <a:rPr lang="de-DE" dirty="0" smtClean="0"/>
            </a:br>
            <a:r>
              <a:rPr lang="de-DE" dirty="0" smtClean="0"/>
              <a:t>&lt;Tag&gt;. &lt;Monat&gt; &lt;Jahr&gt;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10518759" y="6066338"/>
            <a:ext cx="1352566" cy="470987"/>
            <a:chOff x="10518759" y="6066338"/>
            <a:chExt cx="1352566" cy="470987"/>
          </a:xfrm>
        </p:grpSpPr>
        <p:sp>
          <p:nvSpPr>
            <p:cNvPr id="10" name="Rectangle 15"/>
            <p:cNvSpPr/>
            <p:nvPr/>
          </p:nvSpPr>
          <p:spPr bwMode="gray">
            <a:xfrm>
              <a:off x="10518759" y="6088062"/>
              <a:ext cx="1352566" cy="449263"/>
            </a:xfrm>
            <a:prstGeom prst="rect">
              <a:avLst/>
            </a:prstGeom>
            <a:solidFill>
              <a:schemeClr val="bg1"/>
            </a:solidFill>
            <a:ln w="12700" cmpd="sng" algn="ctr">
              <a:noFill/>
              <a:prstDash val="dash"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759" y="6066338"/>
              <a:ext cx="1288232" cy="470987"/>
            </a:xfrm>
            <a:prstGeom prst="rect">
              <a:avLst/>
            </a:prstGeom>
          </p:spPr>
        </p:pic>
      </p:grpSp>
      <p:pic>
        <p:nvPicPr>
          <p:cNvPr id="12" name="Picture 8" descr="M:\Dokumente\UCC_Partner\Logos\SAP UA Logo\SAP_University_Alliances_Logo_2013_Februar\RGB\SAP_UniversityAlliances_scrn_R_pos_stac3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6184900"/>
            <a:ext cx="647700" cy="35242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29330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2"/>
          </p:nvPr>
        </p:nvSpPr>
        <p:spPr bwMode="gray">
          <a:xfrm>
            <a:off x="6208016" y="1691079"/>
            <a:ext cx="5661184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08057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4"/>
          </p:nvPr>
        </p:nvSpPr>
        <p:spPr bwMode="gray">
          <a:xfrm>
            <a:off x="8133316" y="1691079"/>
            <a:ext cx="3735883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 bwMode="gray">
          <a:xfrm>
            <a:off x="4228658" y="1691079"/>
            <a:ext cx="37404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3740399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24075"/>
            <a:ext cx="11545200" cy="756175"/>
          </a:xfrm>
        </p:spPr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7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714995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7639050" y="1691079"/>
            <a:ext cx="4232275" cy="4392042"/>
          </a:xfrm>
          <a:solidFill>
            <a:schemeClr val="bg1">
              <a:lumMod val="95000"/>
            </a:schemeClr>
          </a:solidFill>
        </p:spPr>
        <p:txBody>
          <a:bodyPr tIns="1543147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9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6208016" y="1692392"/>
            <a:ext cx="5662800" cy="4393017"/>
          </a:xfrm>
          <a:solidFill>
            <a:schemeClr val="bg1">
              <a:lumMod val="95000"/>
            </a:schemeClr>
          </a:solidFill>
        </p:spPr>
        <p:txBody>
          <a:bodyPr vert="horz" lIns="0" tIns="1543147" rIns="0" bIns="0" rtlCol="0" anchor="t" anchorCtr="0">
            <a:noAutofit/>
          </a:bodyPr>
          <a:lstStyle>
            <a:lvl1pPr marL="0" indent="0" algn="ctr" defTabSz="1088776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7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4224188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4706938" y="1692392"/>
            <a:ext cx="7164387" cy="4393017"/>
          </a:xfrm>
          <a:solidFill>
            <a:schemeClr val="bg1">
              <a:lumMod val="95000"/>
            </a:schemeClr>
          </a:solidFill>
        </p:spPr>
        <p:txBody>
          <a:bodyPr vert="horz" lIns="0" tIns="1543147" rIns="0" bIns="0" rtlCol="0" anchor="t" anchorCtr="0">
            <a:noAutofit/>
          </a:bodyPr>
          <a:lstStyle>
            <a:lvl1pPr marL="0" indent="0" algn="ctr" defTabSz="1088776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8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7"/>
          </p:nvPr>
        </p:nvSpPr>
        <p:spPr bwMode="gray">
          <a:xfrm>
            <a:off x="6208016" y="1691079"/>
            <a:ext cx="5661184" cy="1721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1721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4000" y="3574318"/>
            <a:ext cx="5662800" cy="2508804"/>
          </a:xfrm>
          <a:solidFill>
            <a:schemeClr val="bg1">
              <a:lumMod val="95000"/>
            </a:schemeClr>
          </a:solidFill>
        </p:spPr>
        <p:txBody>
          <a:bodyPr tIns="600113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6208016" y="3574318"/>
            <a:ext cx="5662800" cy="2508804"/>
          </a:xfrm>
          <a:solidFill>
            <a:schemeClr val="bg1">
              <a:lumMod val="95000"/>
            </a:schemeClr>
          </a:solidFill>
        </p:spPr>
        <p:txBody>
          <a:bodyPr tIns="600113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9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/ Thank You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7" y="478741"/>
            <a:ext cx="1833518" cy="90720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324000" y="2061275"/>
            <a:ext cx="115452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6000" noProof="0" dirty="0" smtClean="0"/>
              <a:t>Vielen Dank!</a:t>
            </a:r>
            <a:endParaRPr lang="de-DE" sz="6000" kern="0" dirty="0" err="1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25792" y="3659939"/>
            <a:ext cx="4341615" cy="2141713"/>
          </a:xfrm>
          <a:noFill/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 marL="0" indent="0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buNone/>
              <a:defRPr sz="2400" b="1" baseline="0">
                <a:solidFill>
                  <a:schemeClr val="tx1"/>
                </a:solidFill>
              </a:defRPr>
            </a:lvl1pPr>
            <a:lvl2pPr marL="2016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361338" indent="0">
              <a:buNone/>
              <a:defRPr/>
            </a:lvl5pPr>
          </a:lstStyle>
          <a:p>
            <a:pPr lvl="0"/>
            <a:r>
              <a:rPr lang="de-DE" dirty="0" smtClean="0"/>
              <a:t>Kontakt</a:t>
            </a:r>
          </a:p>
          <a:p>
            <a:pPr lvl="0"/>
            <a:endParaRPr lang="de-DE" dirty="0" smtClean="0"/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dirty="0" smtClean="0">
                <a:ea typeface="Arial Unicode MS" pitchFamily="34" charset="-128"/>
                <a:cs typeface="Arial Unicode MS" pitchFamily="34" charset="-128"/>
              </a:rPr>
              <a:t> &lt;Vorname&gt; &lt;Nachname&gt;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baseline="0" dirty="0" smtClean="0">
                <a:ea typeface="Arial Unicode MS" pitchFamily="34" charset="-128"/>
                <a:cs typeface="Arial Unicode MS" pitchFamily="34" charset="-128"/>
              </a:rPr>
              <a:t> &lt;Position, Organisation&gt;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baseline="0" dirty="0" smtClean="0">
                <a:ea typeface="Arial Unicode MS" pitchFamily="34" charset="-128"/>
                <a:cs typeface="Arial Unicode MS" pitchFamily="34" charset="-128"/>
              </a:rPr>
              <a:t> &lt;Kontaktinformationen&gt;</a:t>
            </a:r>
            <a:endParaRPr lang="de-DE" sz="1800" kern="0" dirty="0" smtClean="0">
              <a:ea typeface="Arial Unicode MS" pitchFamily="34" charset="-128"/>
              <a:cs typeface="Arial Unicode MS" pitchFamily="34" charset="-128"/>
            </a:endParaRP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04744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Autoren</a:t>
            </a:r>
          </a:p>
        </p:txBody>
      </p:sp>
    </p:spTree>
    <p:extLst>
      <p:ext uri="{BB962C8B-B14F-4D97-AF65-F5344CB8AC3E}">
        <p14:creationId xmlns:p14="http://schemas.microsoft.com/office/powerpoint/2010/main" val="178725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>
                  <a:lumMod val="65000"/>
                </a:schemeClr>
              </a:buClr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&lt;level 1&gt;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3879883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rriculum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Lehrmaterial-I</a:t>
            </a:r>
            <a:r>
              <a:rPr lang="de-DE" sz="2400" b="1" kern="0" baseline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nformationen</a:t>
            </a:r>
            <a:endParaRPr lang="de-DE" sz="2400" b="1" kern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362391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3.1 (Juli 2017)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noProof="0" dirty="0" smtClean="0">
                  <a:solidFill>
                    <a:schemeClr val="tx1"/>
                  </a:solidFill>
                  <a:latin typeface="+mj-lt"/>
                </a:rPr>
                <a:t>Lehrmaterial-V</a:t>
              </a:r>
              <a:r>
                <a:rPr lang="de-DE" sz="1800" b="1" baseline="0" noProof="0" dirty="0" smtClean="0">
                  <a:solidFill>
                    <a:schemeClr val="tx1"/>
                  </a:solidFill>
                  <a:latin typeface="+mj-lt"/>
                </a:rPr>
                <a:t>ersion</a:t>
              </a:r>
              <a:endParaRPr lang="de-DE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 userDrawn="1"/>
        </p:nvGrpSpPr>
        <p:grpSpPr>
          <a:xfrm>
            <a:off x="324000" y="1499007"/>
            <a:ext cx="1299974" cy="1299976"/>
            <a:chOff x="352676" y="1326706"/>
            <a:chExt cx="765542" cy="765543"/>
          </a:xfrm>
        </p:grpSpPr>
        <p:sp>
          <p:nvSpPr>
            <p:cNvPr id="11" name="Donut 11"/>
            <p:cNvSpPr/>
            <p:nvPr userDrawn="1"/>
          </p:nvSpPr>
          <p:spPr bwMode="gray">
            <a:xfrm>
              <a:off x="352676" y="1326706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2" name="Gruppieren 11"/>
            <p:cNvGrpSpPr/>
            <p:nvPr userDrawn="1"/>
          </p:nvGrpSpPr>
          <p:grpSpPr>
            <a:xfrm>
              <a:off x="545702" y="1435466"/>
              <a:ext cx="403112" cy="511295"/>
              <a:chOff x="7057115" y="1361724"/>
              <a:chExt cx="403112" cy="511295"/>
            </a:xfrm>
          </p:grpSpPr>
          <p:sp>
            <p:nvSpPr>
              <p:cNvPr id="13" name="Gefaltete Ecke 12"/>
              <p:cNvSpPr/>
              <p:nvPr/>
            </p:nvSpPr>
            <p:spPr bwMode="gray">
              <a:xfrm rot="10800000" flipH="1">
                <a:off x="7150511" y="1361724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Gefaltete Ecke 13"/>
              <p:cNvSpPr/>
              <p:nvPr/>
            </p:nvSpPr>
            <p:spPr bwMode="gray">
              <a:xfrm rot="10800000" flipH="1">
                <a:off x="7103823" y="1410891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15" name="Gruppieren 33"/>
              <p:cNvGrpSpPr/>
              <p:nvPr/>
            </p:nvGrpSpPr>
            <p:grpSpPr>
              <a:xfrm>
                <a:off x="7057115" y="1452689"/>
                <a:ext cx="309716" cy="420330"/>
                <a:chOff x="589936" y="2809567"/>
                <a:chExt cx="309716" cy="420330"/>
              </a:xfrm>
            </p:grpSpPr>
            <p:sp>
              <p:nvSpPr>
                <p:cNvPr id="16" name="Gefaltete Ecke 15"/>
                <p:cNvSpPr/>
                <p:nvPr/>
              </p:nvSpPr>
              <p:spPr bwMode="gray">
                <a:xfrm rot="10800000" flipH="1">
                  <a:off x="589936" y="2809567"/>
                  <a:ext cx="309716" cy="420330"/>
                </a:xfrm>
                <a:prstGeom prst="foldedCorner">
                  <a:avLst>
                    <a:gd name="adj" fmla="val 3833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635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72000" rtlCol="0" anchor="ctr"/>
                <a:lstStyle/>
                <a:p>
                  <a:pPr marR="0" algn="ctr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tabLst/>
                  </a:pPr>
                  <a:endParaRPr kumimoji="0" lang="de-DE" b="0" i="0" u="none" strike="noStrike" kern="0" cap="none" spc="0" normalizeH="0" baseline="0" smtClean="0">
                    <a:ln>
                      <a:noFill/>
                    </a:ln>
                    <a:effectLst/>
                    <a:uLnTx/>
                    <a:uFillTx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697006" y="2861855"/>
                  <a:ext cx="94496" cy="326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de-DE" sz="3600" i="1" kern="0" dirty="0" smtClean="0">
                      <a:solidFill>
                        <a:schemeClr val="bg1"/>
                      </a:solidFill>
                      <a:latin typeface="Angsana New" pitchFamily="18" charset="-34"/>
                      <a:ea typeface="Arial Unicode MS" pitchFamily="34" charset="-128"/>
                      <a:cs typeface="Angsana New" pitchFamily="18" charset="-34"/>
                    </a:rPr>
                    <a:t>i</a:t>
                  </a:r>
                </a:p>
              </p:txBody>
            </p:sp>
          </p:grpSp>
        </p:grpSp>
      </p:grp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108" y="3552319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&lt;Server&gt;</a:t>
            </a:r>
          </a:p>
          <a:p>
            <a:pPr lvl="0"/>
            <a:r>
              <a:rPr lang="de-DE" noProof="0" dirty="0" smtClean="0"/>
              <a:t>&lt;Client&gt;</a:t>
            </a:r>
            <a:endParaRPr lang="de-DE" noProof="0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041112" y="3250331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Genutzte Software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043658" y="5176323"/>
            <a:ext cx="9825542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Voraussetzungen</a:t>
            </a:r>
          </a:p>
        </p:txBody>
      </p:sp>
      <p:sp>
        <p:nvSpPr>
          <p:cNvPr id="2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327107" y="5489073"/>
            <a:ext cx="9542093" cy="53099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&lt;Curricula&gt;</a:t>
            </a:r>
          </a:p>
          <a:p>
            <a:pPr lvl="0"/>
            <a:r>
              <a:rPr lang="de-DE" noProof="0" dirty="0" smtClean="0"/>
              <a:t>&lt;anderes&gt;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2046605" y="4184140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Genutztes Modell</a:t>
            </a: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7108" y="4583195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&lt;Server&gt;</a:t>
            </a:r>
          </a:p>
        </p:txBody>
      </p:sp>
    </p:spTree>
    <p:extLst>
      <p:ext uri="{BB962C8B-B14F-4D97-AF65-F5344CB8AC3E}">
        <p14:creationId xmlns:p14="http://schemas.microsoft.com/office/powerpoint/2010/main" val="308850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- two lines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324000" y="0"/>
            <a:ext cx="11545200" cy="21600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63" tIns="85730" rIns="107163" bIns="85730" rtlCol="0" anchor="b" anchorCtr="0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999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&lt;Vorname&gt; &lt;Nachname&gt;, &lt;Organisation&gt; (löschen, falls nicht benötigt)</a:t>
            </a:r>
            <a:br>
              <a:rPr lang="de-DE" dirty="0" smtClean="0"/>
            </a:br>
            <a:r>
              <a:rPr lang="de-DE" dirty="0" smtClean="0"/>
              <a:t>&lt;Tag&gt;. &lt;Monat&gt; &lt;Jahr&gt;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999" y="324075"/>
            <a:ext cx="10620000" cy="1107996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de-DE" sz="3600" noProof="0" dirty="0" smtClean="0"/>
              <a:t>Alternativer Titel</a:t>
            </a:r>
            <a:br>
              <a:rPr lang="de-DE" sz="3600" noProof="0" dirty="0" smtClean="0"/>
            </a:br>
            <a:r>
              <a:rPr lang="de-DE" sz="3600" noProof="0" dirty="0" smtClean="0"/>
              <a:t>Zwei Zeilen</a:t>
            </a:r>
            <a:endParaRPr lang="de-DE" noProof="0" dirty="0"/>
          </a:p>
        </p:txBody>
      </p:sp>
      <p:sp>
        <p:nvSpPr>
          <p:cNvPr id="12" name="TextBox 11"/>
          <p:cNvSpPr txBox="1"/>
          <p:nvPr/>
        </p:nvSpPr>
        <p:spPr>
          <a:xfrm rot="21360000">
            <a:off x="4212456" y="3628659"/>
            <a:ext cx="37702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Use this title slide only with an</a:t>
            </a:r>
            <a:r>
              <a:rPr lang="en-US" sz="1800" kern="0" baseline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image</a:t>
            </a:r>
            <a:endParaRPr lang="en-US" sz="1800" kern="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0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sho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99" y="324075"/>
            <a:ext cx="10620000" cy="923330"/>
          </a:xfr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4000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&lt;Vorname&gt; &lt;Nachname&gt;, &lt;Organisation&gt; (löschen, falls nicht benötigt)</a:t>
            </a:r>
            <a:br>
              <a:rPr lang="de-DE" dirty="0" smtClean="0"/>
            </a:br>
            <a:r>
              <a:rPr lang="de-DE" dirty="0" smtClean="0"/>
              <a:t>&lt;Tag&gt;. &lt;Monat&gt; &lt;Jahr&gt;</a:t>
            </a: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two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4000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&lt;Vorname&gt; &lt;Nachname&gt;, &lt;Organisation&gt; (löschen, falls nicht benötigt)</a:t>
            </a:r>
            <a:br>
              <a:rPr lang="de-DE" dirty="0" smtClean="0"/>
            </a:br>
            <a:r>
              <a:rPr lang="de-DE" dirty="0" smtClean="0"/>
              <a:t>&lt;Tag&gt;. &lt;Monat&gt; &lt;Jahr&gt;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999" y="324075"/>
            <a:ext cx="10620000" cy="1107996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de-DE" sz="3600" noProof="0" dirty="0" smtClean="0"/>
              <a:t>Alternativer Titel</a:t>
            </a:r>
            <a:br>
              <a:rPr lang="de-DE" sz="3600" noProof="0" dirty="0" smtClean="0"/>
            </a:br>
            <a:r>
              <a:rPr lang="de-DE" sz="3600" noProof="0" dirty="0" smtClean="0"/>
              <a:t>Zwei Zeilen</a:t>
            </a:r>
            <a:endParaRPr lang="de-DE" noProof="0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00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riculum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Curriculum-I</a:t>
            </a:r>
            <a:r>
              <a:rPr lang="de-DE" sz="2400" b="1" kern="0" baseline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nformationen</a:t>
            </a:r>
            <a:endParaRPr lang="de-DE" sz="2400" b="1" kern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362391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&lt;Curriculum-Version + letztes Update&gt;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noProof="0" dirty="0" smtClean="0">
                  <a:solidFill>
                    <a:schemeClr val="tx1"/>
                  </a:solidFill>
                  <a:latin typeface="+mj-lt"/>
                </a:rPr>
                <a:t>Curriculum-V</a:t>
              </a:r>
              <a:r>
                <a:rPr lang="de-DE" sz="1800" b="1" baseline="0" noProof="0" dirty="0" smtClean="0">
                  <a:solidFill>
                    <a:schemeClr val="tx1"/>
                  </a:solidFill>
                  <a:latin typeface="+mj-lt"/>
                </a:rPr>
                <a:t>ersion</a:t>
              </a:r>
              <a:endParaRPr lang="de-DE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 userDrawn="1"/>
        </p:nvGrpSpPr>
        <p:grpSpPr>
          <a:xfrm>
            <a:off x="324000" y="1499007"/>
            <a:ext cx="1299974" cy="1299976"/>
            <a:chOff x="352676" y="1326706"/>
            <a:chExt cx="765542" cy="765543"/>
          </a:xfrm>
        </p:grpSpPr>
        <p:sp>
          <p:nvSpPr>
            <p:cNvPr id="11" name="Donut 11"/>
            <p:cNvSpPr/>
            <p:nvPr userDrawn="1"/>
          </p:nvSpPr>
          <p:spPr bwMode="gray">
            <a:xfrm>
              <a:off x="352676" y="1326706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2" name="Gruppieren 11"/>
            <p:cNvGrpSpPr/>
            <p:nvPr userDrawn="1"/>
          </p:nvGrpSpPr>
          <p:grpSpPr>
            <a:xfrm>
              <a:off x="545702" y="1435466"/>
              <a:ext cx="403112" cy="511295"/>
              <a:chOff x="7057115" y="1361724"/>
              <a:chExt cx="403112" cy="511295"/>
            </a:xfrm>
          </p:grpSpPr>
          <p:sp>
            <p:nvSpPr>
              <p:cNvPr id="13" name="Gefaltete Ecke 12"/>
              <p:cNvSpPr/>
              <p:nvPr/>
            </p:nvSpPr>
            <p:spPr bwMode="gray">
              <a:xfrm rot="10800000" flipH="1">
                <a:off x="7150511" y="1361724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Gefaltete Ecke 13"/>
              <p:cNvSpPr/>
              <p:nvPr/>
            </p:nvSpPr>
            <p:spPr bwMode="gray">
              <a:xfrm rot="10800000" flipH="1">
                <a:off x="7103823" y="1410891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15" name="Gruppieren 33"/>
              <p:cNvGrpSpPr/>
              <p:nvPr/>
            </p:nvGrpSpPr>
            <p:grpSpPr>
              <a:xfrm>
                <a:off x="7057115" y="1452689"/>
                <a:ext cx="309716" cy="420330"/>
                <a:chOff x="589936" y="2809567"/>
                <a:chExt cx="309716" cy="420330"/>
              </a:xfrm>
            </p:grpSpPr>
            <p:sp>
              <p:nvSpPr>
                <p:cNvPr id="16" name="Gefaltete Ecke 15"/>
                <p:cNvSpPr/>
                <p:nvPr/>
              </p:nvSpPr>
              <p:spPr bwMode="gray">
                <a:xfrm rot="10800000" flipH="1">
                  <a:off x="589936" y="2809567"/>
                  <a:ext cx="309716" cy="420330"/>
                </a:xfrm>
                <a:prstGeom prst="foldedCorner">
                  <a:avLst>
                    <a:gd name="adj" fmla="val 3833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635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72000" rtlCol="0" anchor="ctr"/>
                <a:lstStyle/>
                <a:p>
                  <a:pPr marR="0" algn="ctr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tabLst/>
                  </a:pPr>
                  <a:endParaRPr kumimoji="0" lang="de-DE" b="0" i="0" u="none" strike="noStrike" kern="0" cap="none" spc="0" normalizeH="0" baseline="0" smtClean="0">
                    <a:ln>
                      <a:noFill/>
                    </a:ln>
                    <a:effectLst/>
                    <a:uLnTx/>
                    <a:uFillTx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697006" y="2861855"/>
                  <a:ext cx="94496" cy="326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de-DE" sz="3600" i="1" kern="0" dirty="0" smtClean="0">
                      <a:solidFill>
                        <a:schemeClr val="bg1"/>
                      </a:solidFill>
                      <a:latin typeface="Angsana New" pitchFamily="18" charset="-34"/>
                      <a:ea typeface="Arial Unicode MS" pitchFamily="34" charset="-128"/>
                      <a:cs typeface="Angsana New" pitchFamily="18" charset="-34"/>
                    </a:rPr>
                    <a:t>i</a:t>
                  </a:r>
                </a:p>
              </p:txBody>
            </p:sp>
          </p:grpSp>
        </p:grpSp>
      </p:grp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108" y="3552319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&lt;Server&gt;</a:t>
            </a:r>
          </a:p>
          <a:p>
            <a:pPr lvl="0"/>
            <a:r>
              <a:rPr lang="de-DE" noProof="0" dirty="0" smtClean="0"/>
              <a:t>&lt;Client&gt;</a:t>
            </a:r>
            <a:endParaRPr lang="de-DE" noProof="0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041112" y="3250331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Genutzte Software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043658" y="4533142"/>
            <a:ext cx="9825542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Voraussetzungen</a:t>
            </a:r>
          </a:p>
        </p:txBody>
      </p:sp>
      <p:sp>
        <p:nvSpPr>
          <p:cNvPr id="2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327107" y="4845892"/>
            <a:ext cx="9542093" cy="53099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&lt;Curricula&gt;</a:t>
            </a:r>
          </a:p>
          <a:p>
            <a:pPr lvl="0"/>
            <a:r>
              <a:rPr lang="de-DE" noProof="0" dirty="0" smtClean="0"/>
              <a:t>&lt;anderes&gt;</a:t>
            </a:r>
          </a:p>
        </p:txBody>
      </p:sp>
    </p:spTree>
    <p:extLst>
      <p:ext uri="{BB962C8B-B14F-4D97-AF65-F5344CB8AC3E}">
        <p14:creationId xmlns:p14="http://schemas.microsoft.com/office/powerpoint/2010/main" val="178408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information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Modul</a:t>
            </a:r>
            <a:r>
              <a:rPr lang="de-DE" sz="2400" b="1" kern="0" baseline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-Informationen</a:t>
            </a:r>
            <a:endParaRPr lang="de-DE" sz="2400" b="1" kern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324000" y="1499007"/>
            <a:ext cx="1299600" cy="1299600"/>
            <a:chOff x="214040" y="1152039"/>
            <a:chExt cx="765542" cy="765543"/>
          </a:xfrm>
        </p:grpSpPr>
        <p:grpSp>
          <p:nvGrpSpPr>
            <p:cNvPr id="23" name="Gruppieren 22"/>
            <p:cNvGrpSpPr/>
            <p:nvPr userDrawn="1"/>
          </p:nvGrpSpPr>
          <p:grpSpPr>
            <a:xfrm>
              <a:off x="361780" y="1456593"/>
              <a:ext cx="464587" cy="191753"/>
              <a:chOff x="1642324" y="4884196"/>
              <a:chExt cx="660745" cy="294992"/>
            </a:xfrm>
          </p:grpSpPr>
          <p:sp>
            <p:nvSpPr>
              <p:cNvPr id="25" name="Richtungspfeil 24"/>
              <p:cNvSpPr/>
              <p:nvPr userDrawn="1"/>
            </p:nvSpPr>
            <p:spPr bwMode="gray">
              <a:xfrm rot="8100000">
                <a:off x="1767471" y="4884196"/>
                <a:ext cx="535598" cy="221844"/>
              </a:xfrm>
              <a:prstGeom prst="homePlat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gray">
              <a:xfrm rot="8100000">
                <a:off x="1920613" y="4887121"/>
                <a:ext cx="305780" cy="129124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cxnSp>
            <p:nvCxnSpPr>
              <p:cNvPr id="27" name="Gerade Verbindung 25"/>
              <p:cNvCxnSpPr/>
              <p:nvPr userDrawn="1"/>
            </p:nvCxnSpPr>
            <p:spPr>
              <a:xfrm>
                <a:off x="1642324" y="5179188"/>
                <a:ext cx="140109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Donut 11"/>
            <p:cNvSpPr/>
            <p:nvPr userDrawn="1"/>
          </p:nvSpPr>
          <p:spPr bwMode="gray">
            <a:xfrm>
              <a:off x="214040" y="1152039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8" name="Gruppieren 27"/>
          <p:cNvGrpSpPr/>
          <p:nvPr userDrawn="1"/>
        </p:nvGrpSpPr>
        <p:grpSpPr>
          <a:xfrm>
            <a:off x="324000" y="3809388"/>
            <a:ext cx="1299600" cy="1299600"/>
            <a:chOff x="216000" y="2969382"/>
            <a:chExt cx="765542" cy="765543"/>
          </a:xfrm>
        </p:grpSpPr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14" y="3133080"/>
              <a:ext cx="361950" cy="43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Donut 11"/>
            <p:cNvSpPr/>
            <p:nvPr userDrawn="1"/>
          </p:nvSpPr>
          <p:spPr bwMode="gray">
            <a:xfrm>
              <a:off x="216000" y="2969382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1" name="Gruppieren 30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32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noProof="0" dirty="0" smtClean="0">
                  <a:solidFill>
                    <a:schemeClr val="tx1"/>
                  </a:solidFill>
                  <a:latin typeface="+mj-lt"/>
                </a:rPr>
                <a:t>Autoren</a:t>
              </a:r>
              <a:endParaRPr lang="de-DE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3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&lt;Autor&gt;</a:t>
            </a:r>
          </a:p>
          <a:p>
            <a:pPr lvl="0"/>
            <a:r>
              <a:rPr lang="de-DE" noProof="0" dirty="0" smtClean="0"/>
              <a:t>&lt;Autor&gt;</a:t>
            </a:r>
          </a:p>
          <a:p>
            <a:pPr lvl="0"/>
            <a:r>
              <a:rPr lang="de-DE" noProof="0" dirty="0" smtClean="0"/>
              <a:t>&lt;Autor&gt;</a:t>
            </a:r>
          </a:p>
        </p:txBody>
      </p:sp>
      <p:grpSp>
        <p:nvGrpSpPr>
          <p:cNvPr id="35" name="Gruppieren 34"/>
          <p:cNvGrpSpPr/>
          <p:nvPr userDrawn="1"/>
        </p:nvGrpSpPr>
        <p:grpSpPr>
          <a:xfrm>
            <a:off x="1957853" y="4230977"/>
            <a:ext cx="9911347" cy="500901"/>
            <a:chOff x="1108399" y="1396713"/>
            <a:chExt cx="7030682" cy="404566"/>
          </a:xfrm>
        </p:grpSpPr>
        <p:sp>
          <p:nvSpPr>
            <p:cNvPr id="36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noProof="0" dirty="0" smtClean="0">
                  <a:solidFill>
                    <a:schemeClr val="tx1"/>
                  </a:solidFill>
                  <a:latin typeface="+mj-lt"/>
                </a:rPr>
                <a:t>Zielgruppen</a:t>
              </a:r>
              <a:endParaRPr lang="de-DE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7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044953" y="4927509"/>
            <a:ext cx="9824247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&lt;Zielgruppe&gt;</a:t>
            </a:r>
          </a:p>
          <a:p>
            <a:pPr lvl="0"/>
            <a:r>
              <a:rPr lang="de-DE" noProof="0" dirty="0" smtClean="0"/>
              <a:t>&lt;Zielgruppe&gt;</a:t>
            </a:r>
          </a:p>
          <a:p>
            <a:pPr lvl="0"/>
            <a:r>
              <a:rPr lang="de-DE" noProof="0" dirty="0" smtClean="0"/>
              <a:t>&lt;Zielgruppe&gt;</a:t>
            </a:r>
          </a:p>
        </p:txBody>
      </p:sp>
    </p:spTree>
    <p:extLst>
      <p:ext uri="{BB962C8B-B14F-4D97-AF65-F5344CB8AC3E}">
        <p14:creationId xmlns:p14="http://schemas.microsoft.com/office/powerpoint/2010/main" val="273884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information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Modul</a:t>
            </a:r>
            <a:r>
              <a:rPr lang="de-DE" sz="2400" b="1" kern="0" baseline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-Informationen</a:t>
            </a:r>
            <a:endParaRPr lang="de-DE" sz="2400" b="1" kern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324000" y="1503256"/>
            <a:ext cx="1299600" cy="1299600"/>
            <a:chOff x="214040" y="1152039"/>
            <a:chExt cx="765542" cy="765543"/>
          </a:xfrm>
        </p:grpSpPr>
        <p:sp>
          <p:nvSpPr>
            <p:cNvPr id="4" name="Donut 11"/>
            <p:cNvSpPr/>
            <p:nvPr userDrawn="1"/>
          </p:nvSpPr>
          <p:spPr bwMode="gray">
            <a:xfrm>
              <a:off x="214040" y="1152039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87" y="1313261"/>
              <a:ext cx="3524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4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kern="1200" noProof="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Lernziele</a:t>
              </a:r>
              <a:endParaRPr lang="de-DE" sz="1800" b="1" kern="1200" noProof="0" dirty="0">
                <a:solidFill>
                  <a:schemeClr val="tx1"/>
                </a:solidFill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&lt;Lernziel&gt;</a:t>
            </a:r>
          </a:p>
          <a:p>
            <a:pPr lvl="0"/>
            <a:r>
              <a:rPr lang="de-DE" noProof="0" dirty="0" smtClean="0"/>
              <a:t>&lt;Lernziel&gt;</a:t>
            </a:r>
          </a:p>
          <a:p>
            <a:pPr lvl="0"/>
            <a:r>
              <a:rPr lang="de-DE" noProof="0" dirty="0" smtClean="0"/>
              <a:t>&lt;Lernziel&gt;</a:t>
            </a:r>
          </a:p>
        </p:txBody>
      </p:sp>
    </p:spTree>
    <p:extLst>
      <p:ext uri="{BB962C8B-B14F-4D97-AF65-F5344CB8AC3E}">
        <p14:creationId xmlns:p14="http://schemas.microsoft.com/office/powerpoint/2010/main" val="101486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&lt;Agenda&gt;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68060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87103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4000" y="324075"/>
            <a:ext cx="11545200" cy="7561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Insert page title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&lt;level 1&gt;</a:t>
            </a:r>
          </a:p>
          <a:p>
            <a:pPr lvl="1"/>
            <a:r>
              <a:rPr lang="en-US" noProof="0" dirty="0" smtClean="0"/>
              <a:t>&lt;level 2&gt;</a:t>
            </a:r>
          </a:p>
          <a:p>
            <a:pPr lvl="2"/>
            <a:r>
              <a:rPr lang="en-US" noProof="0" dirty="0" smtClean="0"/>
              <a:t>&lt;level 3&gt;</a:t>
            </a:r>
          </a:p>
          <a:p>
            <a:pPr lvl="3"/>
            <a:r>
              <a:rPr lang="en-US" noProof="0" dirty="0" smtClean="0"/>
              <a:t>&lt;level 4&gt;</a:t>
            </a:r>
          </a:p>
        </p:txBody>
      </p:sp>
      <p:sp>
        <p:nvSpPr>
          <p:cNvPr id="33" name="Rectangle 32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4000" y="1231485"/>
            <a:ext cx="115452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 userDrawn="1"/>
        </p:nvSpPr>
        <p:spPr bwMode="white">
          <a:xfrm>
            <a:off x="324000" y="6537251"/>
            <a:ext cx="11545200" cy="324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 userDrawn="1"/>
        </p:nvSpPr>
        <p:spPr bwMode="black">
          <a:xfrm>
            <a:off x="324000" y="6630039"/>
            <a:ext cx="3521803" cy="138499"/>
          </a:xfrm>
          <a:prstGeom prst="rect">
            <a:avLst/>
          </a:prstGeom>
          <a:noFill/>
        </p:spPr>
        <p:txBody>
          <a:bodyPr wrap="none" lIns="85730" tIns="0" rIns="0" bIns="0" rtlCol="0">
            <a:spAutoFit/>
          </a:bodyPr>
          <a:lstStyle/>
          <a:p>
            <a:pPr marL="0" indent="0" algn="l" defTabSz="816226">
              <a:buClr>
                <a:srgbClr val="000000"/>
              </a:buClr>
              <a:buFont typeface="Arial" pitchFamily="34" charset="0"/>
              <a:buNone/>
            </a:pPr>
            <a:r>
              <a:rPr lang="de-DE" sz="900" noProof="0" dirty="0" smtClean="0">
                <a:solidFill>
                  <a:srgbClr val="FFFFFF"/>
                </a:solidFill>
              </a:rPr>
              <a:t>© </a:t>
            </a:r>
            <a:r>
              <a:rPr lang="de-DE" sz="900" noProof="0" dirty="0" smtClean="0">
                <a:solidFill>
                  <a:srgbClr val="FFFFFF"/>
                </a:solidFill>
              </a:rPr>
              <a:t>2022 </a:t>
            </a:r>
            <a:r>
              <a:rPr lang="de-DE" sz="900" noProof="0" dirty="0" smtClean="0">
                <a:solidFill>
                  <a:srgbClr val="FFFFFF"/>
                </a:solidFill>
              </a:rPr>
              <a:t>SAP</a:t>
            </a:r>
            <a:r>
              <a:rPr lang="de-DE" sz="900" baseline="0" noProof="0" dirty="0" smtClean="0">
                <a:solidFill>
                  <a:srgbClr val="FFFFFF"/>
                </a:solidFill>
              </a:rPr>
              <a:t> SE / SAP UCC Magdeburg</a:t>
            </a:r>
            <a:r>
              <a:rPr lang="de-DE" sz="900" noProof="0" dirty="0" smtClean="0">
                <a:solidFill>
                  <a:srgbClr val="FFFFFF"/>
                </a:solidFill>
              </a:rPr>
              <a:t>. Alle Rechte vorbehalten.</a:t>
            </a:r>
          </a:p>
        </p:txBody>
      </p:sp>
      <p:sp>
        <p:nvSpPr>
          <p:cNvPr id="34" name="TextBox 33"/>
          <p:cNvSpPr txBox="1"/>
          <p:nvPr userDrawn="1"/>
        </p:nvSpPr>
        <p:spPr bwMode="black">
          <a:xfrm>
            <a:off x="11640519" y="6630039"/>
            <a:ext cx="227631" cy="138499"/>
          </a:xfrm>
          <a:prstGeom prst="rect">
            <a:avLst/>
          </a:prstGeom>
          <a:noFill/>
        </p:spPr>
        <p:txBody>
          <a:bodyPr wrap="none" lIns="0" tIns="0" rIns="85730" bIns="0" rtlCol="0">
            <a:spAutoFit/>
          </a:bodyPr>
          <a:lstStyle/>
          <a:p>
            <a:pPr marL="111525" indent="-111525" algn="r">
              <a:buClr>
                <a:schemeClr val="accent2"/>
              </a:buClr>
              <a:buFont typeface="Arial" pitchFamily="34" charset="0"/>
              <a:buNone/>
            </a:pPr>
            <a:fld id="{0BDC132A-5C91-4078-9777-31DA19A62E0A}" type="slidenum">
              <a:rPr lang="en-US" sz="900" baseline="0" noProof="0" smtClean="0">
                <a:solidFill>
                  <a:schemeClr val="bg1"/>
                </a:solidFill>
              </a:rPr>
              <a:pPr marL="111525" indent="-111525" algn="r">
                <a:buClr>
                  <a:schemeClr val="accent2"/>
                </a:buClr>
                <a:buFont typeface="Arial" pitchFamily="34" charset="0"/>
                <a:buNone/>
              </a:pPr>
              <a:t>‹Nr.›</a:t>
            </a:fld>
            <a:endParaRPr lang="en-US" sz="900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0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56" r:id="rId5"/>
    <p:sldLayoutId id="2147483759" r:id="rId6"/>
    <p:sldLayoutId id="2147483760" r:id="rId7"/>
    <p:sldLayoutId id="2147483746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45" r:id="rId16"/>
    <p:sldLayoutId id="2147483757" r:id="rId17"/>
    <p:sldLayoutId id="2147483758" r:id="rId18"/>
    <p:sldLayoutId id="2147483762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88776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01600" indent="-216000" algn="l" defTabSz="1088776" rtl="0" eaLnBrk="1" latinLnBrk="0" hangingPunct="1">
        <a:spcBef>
          <a:spcPts val="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17600" indent="-216000" algn="l" defTabSz="1088776" rtl="0" eaLnBrk="1" latinLnBrk="0" hangingPunct="1">
        <a:spcBef>
          <a:spcPts val="338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16000" algn="l" defTabSz="1088776" rtl="0" eaLnBrk="1" latinLnBrk="0" hangingPunct="1">
        <a:spcBef>
          <a:spcPts val="225"/>
        </a:spcBef>
        <a:buClr>
          <a:schemeClr val="accent1"/>
        </a:buClr>
        <a:buSzPct val="75000"/>
        <a:buFont typeface="Symbol" panose="05050102010706020507" pitchFamily="18" charset="2"/>
        <a:buChar char="-"/>
        <a:defRPr sz="145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216000" algn="l" defTabSz="1088776" rtl="0" eaLnBrk="1" latinLnBrk="0" hangingPunct="1">
        <a:spcBef>
          <a:spcPts val="140"/>
        </a:spcBef>
        <a:buClr>
          <a:schemeClr val="accent1"/>
        </a:buClr>
        <a:buSzPct val="75000"/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1088776" rtl="0" eaLnBrk="1" latinLnBrk="0" hangingPunct="1">
        <a:spcBef>
          <a:spcPts val="250"/>
        </a:spcBef>
        <a:buClr>
          <a:schemeClr val="tx1"/>
        </a:buClr>
        <a:buSzPct val="100000"/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>
                <a:latin typeface="Arial" panose="020B0604020202020204" pitchFamily="34" charset="0"/>
              </a:rPr>
              <a:t>Enterprise Asset Management (EAM)</a:t>
            </a:r>
            <a:endParaRPr lang="de-DE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Curriculum: Einführung </a:t>
            </a:r>
            <a:r>
              <a:rPr lang="de-DE"/>
              <a:t>in </a:t>
            </a:r>
            <a:r>
              <a:rPr lang="de-DE" smtClean="0"/>
              <a:t>S/4HANA </a:t>
            </a:r>
            <a:r>
              <a:rPr lang="de-DE" dirty="0"/>
              <a:t>mit Global Bike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69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Global Bike Group Organisationsstruktur </a:t>
            </a:r>
            <a:r>
              <a:rPr lang="de-DE" altLang="de-DE" dirty="0">
                <a:latin typeface="Arial" panose="020B0604020202020204" pitchFamily="34" charset="0"/>
              </a:rPr>
              <a:t>in SAP ERP (</a:t>
            </a:r>
            <a:r>
              <a:rPr lang="de-DE" altLang="de-DE" dirty="0" err="1">
                <a:latin typeface="Arial" panose="020B0604020202020204" pitchFamily="34" charset="0"/>
              </a:rPr>
              <a:t>Instandh</a:t>
            </a:r>
            <a:r>
              <a:rPr lang="de-DE" altLang="de-DE" dirty="0">
                <a:latin typeface="Arial" panose="020B0604020202020204" pitchFamily="34" charset="0"/>
              </a:rPr>
              <a:t>.)</a:t>
            </a:r>
            <a:endParaRPr lang="de-DE" dirty="0"/>
          </a:p>
        </p:txBody>
      </p:sp>
      <p:grpSp>
        <p:nvGrpSpPr>
          <p:cNvPr id="4" name="Gruppieren 76"/>
          <p:cNvGrpSpPr>
            <a:grpSpLocks/>
          </p:cNvGrpSpPr>
          <p:nvPr/>
        </p:nvGrpSpPr>
        <p:grpSpPr bwMode="auto">
          <a:xfrm>
            <a:off x="1267040" y="1325525"/>
            <a:ext cx="8915400" cy="4979410"/>
            <a:chOff x="76200" y="1219200"/>
            <a:chExt cx="8915400" cy="4979410"/>
          </a:xfrm>
        </p:grpSpPr>
        <p:sp>
          <p:nvSpPr>
            <p:cNvPr id="5" name="AutoShape 16"/>
            <p:cNvSpPr>
              <a:spLocks noChangeArrowheads="1"/>
            </p:cNvSpPr>
            <p:nvPr/>
          </p:nvSpPr>
          <p:spPr bwMode="auto">
            <a:xfrm>
              <a:off x="76200" y="1219200"/>
              <a:ext cx="8915400" cy="4953000"/>
            </a:xfrm>
            <a:prstGeom prst="parallelogram">
              <a:avLst>
                <a:gd name="adj" fmla="val 45000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0050A8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179388" y="5857875"/>
              <a:ext cx="3429001" cy="34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600" dirty="0"/>
                <a:t>Mandant </a:t>
              </a:r>
              <a:r>
                <a:rPr lang="de-DE" altLang="de-DE" sz="1600" dirty="0" smtClean="0"/>
                <a:t>Global Bike Group</a:t>
              </a:r>
              <a:endParaRPr lang="de-DE" altLang="de-DE" sz="1600" dirty="0"/>
            </a:p>
          </p:txBody>
        </p:sp>
        <p:sp>
          <p:nvSpPr>
            <p:cNvPr id="7" name="AutoShape 19"/>
            <p:cNvSpPr>
              <a:spLocks noChangeArrowheads="1"/>
            </p:cNvSpPr>
            <p:nvPr/>
          </p:nvSpPr>
          <p:spPr bwMode="auto">
            <a:xfrm>
              <a:off x="304800" y="1268413"/>
              <a:ext cx="4267200" cy="4572000"/>
            </a:xfrm>
            <a:prstGeom prst="parallelogram">
              <a:avLst>
                <a:gd name="adj" fmla="val 47731"/>
              </a:avLst>
            </a:prstGeom>
            <a:gradFill rotWithShape="1">
              <a:gsLst>
                <a:gs pos="0">
                  <a:srgbClr val="99FF66">
                    <a:alpha val="89998"/>
                  </a:srgbClr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FF66"/>
              </a:extrusionClr>
              <a:contourClr>
                <a:srgbClr val="99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>
                <a:solidFill>
                  <a:srgbClr val="F8F8F8"/>
                </a:solidFill>
              </a:endParaRP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293688" y="5557838"/>
              <a:ext cx="1254125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600">
                  <a:cs typeface="Times New Roman" panose="02020603050405020304" pitchFamily="18" charset="0"/>
                </a:rPr>
                <a:t> BUK US00</a:t>
              </a:r>
            </a:p>
          </p:txBody>
        </p:sp>
        <p:sp>
          <p:nvSpPr>
            <p:cNvPr id="9" name="AutoShape 21"/>
            <p:cNvSpPr>
              <a:spLocks noChangeArrowheads="1"/>
            </p:cNvSpPr>
            <p:nvPr/>
          </p:nvSpPr>
          <p:spPr bwMode="auto">
            <a:xfrm>
              <a:off x="523875" y="1341438"/>
              <a:ext cx="2454275" cy="4206875"/>
            </a:xfrm>
            <a:prstGeom prst="parallelogram">
              <a:avLst>
                <a:gd name="adj" fmla="val 7568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0" name="AutoShape 22"/>
            <p:cNvSpPr>
              <a:spLocks noChangeArrowheads="1"/>
            </p:cNvSpPr>
            <p:nvPr/>
          </p:nvSpPr>
          <p:spPr bwMode="auto">
            <a:xfrm>
              <a:off x="2700338" y="1268413"/>
              <a:ext cx="2808288" cy="4572000"/>
            </a:xfrm>
            <a:prstGeom prst="parallelogram">
              <a:avLst>
                <a:gd name="adj" fmla="val 71847"/>
              </a:avLst>
            </a:prstGeom>
            <a:gradFill rotWithShape="1">
              <a:gsLst>
                <a:gs pos="0">
                  <a:srgbClr val="969696">
                    <a:alpha val="89998"/>
                  </a:srgbClr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>
                <a:solidFill>
                  <a:srgbClr val="F8F8F8"/>
                </a:solidFill>
              </a:endParaRPr>
            </a:p>
          </p:txBody>
        </p:sp>
        <p:sp>
          <p:nvSpPr>
            <p:cNvPr id="11" name="AutoShape 23"/>
            <p:cNvSpPr>
              <a:spLocks noChangeArrowheads="1"/>
            </p:cNvSpPr>
            <p:nvPr/>
          </p:nvSpPr>
          <p:spPr bwMode="auto">
            <a:xfrm>
              <a:off x="3995738" y="1296988"/>
              <a:ext cx="3600450" cy="4572000"/>
            </a:xfrm>
            <a:prstGeom prst="parallelogram">
              <a:avLst>
                <a:gd name="adj" fmla="val 57056"/>
              </a:avLst>
            </a:prstGeom>
            <a:gradFill rotWithShape="1">
              <a:gsLst>
                <a:gs pos="0">
                  <a:srgbClr val="99FF66">
                    <a:alpha val="89998"/>
                  </a:srgbClr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FF66"/>
              </a:extrusionClr>
              <a:contourClr>
                <a:srgbClr val="99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>
                <a:solidFill>
                  <a:srgbClr val="F8F8F8"/>
                </a:solidFill>
              </a:endParaRPr>
            </a:p>
          </p:txBody>
        </p:sp>
        <p:sp>
          <p:nvSpPr>
            <p:cNvPr id="12" name="AutoShape 24"/>
            <p:cNvSpPr>
              <a:spLocks noChangeArrowheads="1"/>
            </p:cNvSpPr>
            <p:nvPr/>
          </p:nvSpPr>
          <p:spPr bwMode="auto">
            <a:xfrm>
              <a:off x="4233863" y="1341438"/>
              <a:ext cx="2454275" cy="4206875"/>
            </a:xfrm>
            <a:prstGeom prst="parallelogram">
              <a:avLst>
                <a:gd name="adj" fmla="val 75292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3" name="AutoShape 25"/>
            <p:cNvSpPr>
              <a:spLocks noChangeArrowheads="1"/>
            </p:cNvSpPr>
            <p:nvPr/>
          </p:nvSpPr>
          <p:spPr bwMode="auto">
            <a:xfrm>
              <a:off x="4945063" y="1341438"/>
              <a:ext cx="2454275" cy="4206875"/>
            </a:xfrm>
            <a:prstGeom prst="parallelogram">
              <a:avLst>
                <a:gd name="adj" fmla="val 75292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4" name="AutoShape 26"/>
            <p:cNvSpPr>
              <a:spLocks noChangeArrowheads="1"/>
            </p:cNvSpPr>
            <p:nvPr/>
          </p:nvSpPr>
          <p:spPr bwMode="auto">
            <a:xfrm>
              <a:off x="1258888" y="1341438"/>
              <a:ext cx="2454275" cy="4206875"/>
            </a:xfrm>
            <a:prstGeom prst="parallelogram">
              <a:avLst>
                <a:gd name="adj" fmla="val 7568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5" name="AutoShape 27"/>
            <p:cNvSpPr>
              <a:spLocks noChangeArrowheads="1"/>
            </p:cNvSpPr>
            <p:nvPr/>
          </p:nvSpPr>
          <p:spPr bwMode="auto">
            <a:xfrm>
              <a:off x="1979613" y="1341438"/>
              <a:ext cx="2454275" cy="4206875"/>
            </a:xfrm>
            <a:prstGeom prst="parallelogram">
              <a:avLst>
                <a:gd name="adj" fmla="val 7568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538163" y="5084763"/>
              <a:ext cx="865188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>
                  <a:cs typeface="Times New Roman" panose="02020603050405020304" pitchFamily="18" charset="0"/>
                </a:rPr>
                <a:t>   </a:t>
              </a:r>
              <a:r>
                <a:rPr lang="de-DE" altLang="de-DE">
                  <a:cs typeface="Times New Roman" panose="02020603050405020304" pitchFamily="18" charset="0"/>
                </a:rPr>
                <a:t>Dallas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>
                  <a:cs typeface="Times New Roman" panose="02020603050405020304" pitchFamily="18" charset="0"/>
                </a:rPr>
                <a:t> DL00</a:t>
              </a:r>
            </a:p>
          </p:txBody>
        </p: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1258888" y="5084763"/>
              <a:ext cx="865188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>
                  <a:cs typeface="Times New Roman" panose="02020603050405020304" pitchFamily="18" charset="0"/>
                </a:rPr>
                <a:t>   </a:t>
              </a:r>
              <a:r>
                <a:rPr lang="de-DE" altLang="de-DE">
                  <a:cs typeface="Times New Roman" panose="02020603050405020304" pitchFamily="18" charset="0"/>
                </a:rPr>
                <a:t>Miami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>
                  <a:cs typeface="Times New Roman" panose="02020603050405020304" pitchFamily="18" charset="0"/>
                </a:rPr>
                <a:t> MI00</a:t>
              </a: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1978025" y="5084763"/>
              <a:ext cx="865188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>
                  <a:cs typeface="Times New Roman" panose="02020603050405020304" pitchFamily="18" charset="0"/>
                </a:rPr>
                <a:t> </a:t>
              </a:r>
              <a:r>
                <a:rPr lang="de-DE" altLang="de-DE">
                  <a:cs typeface="Times New Roman" panose="02020603050405020304" pitchFamily="18" charset="0"/>
                </a:rPr>
                <a:t>S. Diego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>
                  <a:cs typeface="Times New Roman" panose="02020603050405020304" pitchFamily="18" charset="0"/>
                </a:rPr>
                <a:t>SD00</a:t>
              </a: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2670175" y="5557838"/>
              <a:ext cx="1254125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600">
                  <a:solidFill>
                    <a:srgbClr val="EAEAEA"/>
                  </a:solidFill>
                  <a:cs typeface="Times New Roman" panose="02020603050405020304" pitchFamily="18" charset="0"/>
                </a:rPr>
                <a:t> CA00</a:t>
              </a:r>
            </a:p>
          </p:txBody>
        </p:sp>
        <p:sp>
          <p:nvSpPr>
            <p:cNvPr id="20" name="AutoShape 32"/>
            <p:cNvSpPr>
              <a:spLocks noChangeArrowheads="1"/>
            </p:cNvSpPr>
            <p:nvPr/>
          </p:nvSpPr>
          <p:spPr bwMode="auto">
            <a:xfrm>
              <a:off x="2916238" y="1341438"/>
              <a:ext cx="2454275" cy="4206875"/>
            </a:xfrm>
            <a:prstGeom prst="parallelogram">
              <a:avLst>
                <a:gd name="adj" fmla="val 7529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2930525" y="5084763"/>
              <a:ext cx="865188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>
                  <a:solidFill>
                    <a:srgbClr val="EAEAEA"/>
                  </a:solidFill>
                  <a:cs typeface="Times New Roman" panose="02020603050405020304" pitchFamily="18" charset="0"/>
                </a:rPr>
                <a:t> </a:t>
              </a:r>
              <a:r>
                <a:rPr lang="de-DE" altLang="de-DE">
                  <a:solidFill>
                    <a:srgbClr val="EAEAEA"/>
                  </a:solidFill>
                  <a:cs typeface="Times New Roman" panose="02020603050405020304" pitchFamily="18" charset="0"/>
                </a:rPr>
                <a:t>Toronto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>
                  <a:solidFill>
                    <a:srgbClr val="EAEAEA"/>
                  </a:solidFill>
                  <a:cs typeface="Times New Roman" panose="02020603050405020304" pitchFamily="18" charset="0"/>
                </a:rPr>
                <a:t>TO00</a:t>
              </a:r>
            </a:p>
          </p:txBody>
        </p:sp>
        <p:sp>
          <p:nvSpPr>
            <p:cNvPr id="22" name="Text Box 36"/>
            <p:cNvSpPr txBox="1">
              <a:spLocks noChangeArrowheads="1"/>
            </p:cNvSpPr>
            <p:nvPr/>
          </p:nvSpPr>
          <p:spPr bwMode="auto">
            <a:xfrm>
              <a:off x="539750" y="2066925"/>
              <a:ext cx="7985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Lagerort</a:t>
              </a:r>
            </a:p>
          </p:txBody>
        </p:sp>
        <p:sp>
          <p:nvSpPr>
            <p:cNvPr id="23" name="AutoShape 42"/>
            <p:cNvSpPr>
              <a:spLocks noChangeArrowheads="1"/>
            </p:cNvSpPr>
            <p:nvPr/>
          </p:nvSpPr>
          <p:spPr bwMode="auto">
            <a:xfrm>
              <a:off x="6042025" y="1271588"/>
              <a:ext cx="2808288" cy="4572000"/>
            </a:xfrm>
            <a:prstGeom prst="parallelogram">
              <a:avLst>
                <a:gd name="adj" fmla="val 71847"/>
              </a:avLst>
            </a:prstGeom>
            <a:gradFill rotWithShape="1">
              <a:gsLst>
                <a:gs pos="0">
                  <a:srgbClr val="969696">
                    <a:alpha val="89998"/>
                  </a:srgbClr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>
                <a:solidFill>
                  <a:srgbClr val="F8F8F8"/>
                </a:solidFill>
              </a:endParaRPr>
            </a:p>
          </p:txBody>
        </p:sp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6011863" y="5589588"/>
              <a:ext cx="1254125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600">
                  <a:solidFill>
                    <a:srgbClr val="EAEAEA"/>
                  </a:solidFill>
                  <a:cs typeface="Times New Roman" panose="02020603050405020304" pitchFamily="18" charset="0"/>
                </a:rPr>
                <a:t> AU00</a:t>
              </a:r>
            </a:p>
          </p:txBody>
        </p:sp>
        <p:sp>
          <p:nvSpPr>
            <p:cNvPr id="25" name="AutoShape 44"/>
            <p:cNvSpPr>
              <a:spLocks noChangeArrowheads="1"/>
            </p:cNvSpPr>
            <p:nvPr/>
          </p:nvSpPr>
          <p:spPr bwMode="auto">
            <a:xfrm>
              <a:off x="6257925" y="1344613"/>
              <a:ext cx="2454275" cy="4206875"/>
            </a:xfrm>
            <a:prstGeom prst="parallelogram">
              <a:avLst>
                <a:gd name="adj" fmla="val 7529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6272213" y="5087938"/>
              <a:ext cx="865188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 dirty="0">
                  <a:solidFill>
                    <a:srgbClr val="EAEAEA"/>
                  </a:solidFill>
                  <a:cs typeface="Times New Roman" panose="02020603050405020304" pitchFamily="18" charset="0"/>
                </a:rPr>
                <a:t>  </a:t>
              </a:r>
              <a:r>
                <a:rPr lang="de-DE" altLang="de-DE" dirty="0">
                  <a:solidFill>
                    <a:srgbClr val="EAEAEA"/>
                  </a:solidFill>
                  <a:cs typeface="Times New Roman" panose="02020603050405020304" pitchFamily="18" charset="0"/>
                </a:rPr>
                <a:t>Perth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 dirty="0">
                  <a:solidFill>
                    <a:srgbClr val="EAEAEA"/>
                  </a:solidFill>
                  <a:cs typeface="Times New Roman" panose="02020603050405020304" pitchFamily="18" charset="0"/>
                </a:rPr>
                <a:t>PE00</a:t>
              </a:r>
            </a:p>
          </p:txBody>
        </p:sp>
        <p:sp>
          <p:nvSpPr>
            <p:cNvPr id="27" name="AutoShape 46"/>
            <p:cNvSpPr>
              <a:spLocks noChangeArrowheads="1"/>
            </p:cNvSpPr>
            <p:nvPr/>
          </p:nvSpPr>
          <p:spPr bwMode="auto">
            <a:xfrm>
              <a:off x="495300" y="3068638"/>
              <a:ext cx="7964488" cy="1579563"/>
            </a:xfrm>
            <a:prstGeom prst="parallelogram">
              <a:avLst>
                <a:gd name="adj" fmla="val 46524"/>
              </a:avLst>
            </a:prstGeom>
            <a:gradFill rotWithShape="0">
              <a:gsLst>
                <a:gs pos="0">
                  <a:srgbClr val="1F8AFF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1F8AFF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28" name="AutoShape 48"/>
            <p:cNvSpPr>
              <a:spLocks noChangeArrowheads="1"/>
            </p:cNvSpPr>
            <p:nvPr/>
          </p:nvSpPr>
          <p:spPr bwMode="auto">
            <a:xfrm>
              <a:off x="900113" y="3429000"/>
              <a:ext cx="2663825" cy="1143000"/>
            </a:xfrm>
            <a:prstGeom prst="parallelogram">
              <a:avLst>
                <a:gd name="adj" fmla="val 46665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0050A8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29" name="Text Box 51"/>
            <p:cNvSpPr txBox="1">
              <a:spLocks noChangeArrowheads="1"/>
            </p:cNvSpPr>
            <p:nvPr/>
          </p:nvSpPr>
          <p:spPr bwMode="auto">
            <a:xfrm>
              <a:off x="3995738" y="5589588"/>
              <a:ext cx="1254125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600">
                  <a:cs typeface="Times New Roman" panose="02020603050405020304" pitchFamily="18" charset="0"/>
                </a:rPr>
                <a:t> BUK DE00</a:t>
              </a:r>
            </a:p>
          </p:txBody>
        </p:sp>
        <p:sp>
          <p:nvSpPr>
            <p:cNvPr id="30" name="Text Box 52"/>
            <p:cNvSpPr txBox="1">
              <a:spLocks noChangeArrowheads="1"/>
            </p:cNvSpPr>
            <p:nvPr/>
          </p:nvSpPr>
          <p:spPr bwMode="auto">
            <a:xfrm>
              <a:off x="4211638" y="5084763"/>
              <a:ext cx="865188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>
                  <a:cs typeface="Times New Roman" panose="02020603050405020304" pitchFamily="18" charset="0"/>
                </a:rPr>
                <a:t>   </a:t>
              </a:r>
              <a:r>
                <a:rPr lang="de-DE" altLang="de-DE" sz="1100">
                  <a:cs typeface="Times New Roman" panose="02020603050405020304" pitchFamily="18" charset="0"/>
                </a:rPr>
                <a:t>Heidelb.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>
                  <a:cs typeface="Times New Roman" panose="02020603050405020304" pitchFamily="18" charset="0"/>
                </a:rPr>
                <a:t> HD00</a:t>
              </a:r>
            </a:p>
          </p:txBody>
        </p:sp>
        <p:sp>
          <p:nvSpPr>
            <p:cNvPr id="31" name="Text Box 53"/>
            <p:cNvSpPr txBox="1">
              <a:spLocks noChangeArrowheads="1"/>
            </p:cNvSpPr>
            <p:nvPr/>
          </p:nvSpPr>
          <p:spPr bwMode="auto">
            <a:xfrm>
              <a:off x="4932363" y="5084763"/>
              <a:ext cx="865188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>
                  <a:cs typeface="Times New Roman" panose="02020603050405020304" pitchFamily="18" charset="0"/>
                </a:rPr>
                <a:t>  </a:t>
              </a:r>
              <a:r>
                <a:rPr lang="de-DE" altLang="de-DE" sz="1100">
                  <a:cs typeface="Times New Roman" panose="02020603050405020304" pitchFamily="18" charset="0"/>
                </a:rPr>
                <a:t>Hamburg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>
                  <a:cs typeface="Times New Roman" panose="02020603050405020304" pitchFamily="18" charset="0"/>
                </a:rPr>
                <a:t> HH00</a:t>
              </a:r>
            </a:p>
          </p:txBody>
        </p:sp>
        <p:sp>
          <p:nvSpPr>
            <p:cNvPr id="32" name="AutoShape 56"/>
            <p:cNvSpPr>
              <a:spLocks noChangeArrowheads="1"/>
            </p:cNvSpPr>
            <p:nvPr/>
          </p:nvSpPr>
          <p:spPr bwMode="auto">
            <a:xfrm>
              <a:off x="1846263" y="2408238"/>
              <a:ext cx="565150" cy="228600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MI00</a:t>
              </a:r>
            </a:p>
          </p:txBody>
        </p:sp>
        <p:sp>
          <p:nvSpPr>
            <p:cNvPr id="33" name="AutoShape 59"/>
            <p:cNvSpPr>
              <a:spLocks noChangeArrowheads="1"/>
            </p:cNvSpPr>
            <p:nvPr/>
          </p:nvSpPr>
          <p:spPr bwMode="auto">
            <a:xfrm>
              <a:off x="2579688" y="2420938"/>
              <a:ext cx="565150" cy="228600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MI00</a:t>
              </a:r>
            </a:p>
          </p:txBody>
        </p:sp>
        <p:sp>
          <p:nvSpPr>
            <p:cNvPr id="34" name="AutoShape 62"/>
            <p:cNvSpPr>
              <a:spLocks noChangeArrowheads="1"/>
            </p:cNvSpPr>
            <p:nvPr/>
          </p:nvSpPr>
          <p:spPr bwMode="auto">
            <a:xfrm>
              <a:off x="3298825" y="2419350"/>
              <a:ext cx="565150" cy="228600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MI00</a:t>
              </a:r>
            </a:p>
          </p:txBody>
        </p:sp>
        <p:sp>
          <p:nvSpPr>
            <p:cNvPr id="35" name="AutoShape 63"/>
            <p:cNvSpPr>
              <a:spLocks noChangeArrowheads="1"/>
            </p:cNvSpPr>
            <p:nvPr/>
          </p:nvSpPr>
          <p:spPr bwMode="auto">
            <a:xfrm>
              <a:off x="4495800" y="1844675"/>
              <a:ext cx="565150" cy="228600"/>
            </a:xfrm>
            <a:prstGeom prst="parallelogram">
              <a:avLst>
                <a:gd name="adj" fmla="val 4166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TG00</a:t>
              </a:r>
            </a:p>
          </p:txBody>
        </p:sp>
        <p:sp>
          <p:nvSpPr>
            <p:cNvPr id="36" name="AutoShape 64"/>
            <p:cNvSpPr>
              <a:spLocks noChangeArrowheads="1"/>
            </p:cNvSpPr>
            <p:nvPr/>
          </p:nvSpPr>
          <p:spPr bwMode="auto">
            <a:xfrm>
              <a:off x="4368800" y="2132013"/>
              <a:ext cx="565150" cy="228600"/>
            </a:xfrm>
            <a:prstGeom prst="parallelogram">
              <a:avLst>
                <a:gd name="adj" fmla="val 4166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FG00</a:t>
              </a:r>
            </a:p>
          </p:txBody>
        </p:sp>
        <p:sp>
          <p:nvSpPr>
            <p:cNvPr id="37" name="AutoShape 65"/>
            <p:cNvSpPr>
              <a:spLocks noChangeArrowheads="1"/>
            </p:cNvSpPr>
            <p:nvPr/>
          </p:nvSpPr>
          <p:spPr bwMode="auto">
            <a:xfrm>
              <a:off x="4240213" y="2419350"/>
              <a:ext cx="565150" cy="228600"/>
            </a:xfrm>
            <a:prstGeom prst="parallelogram">
              <a:avLst>
                <a:gd name="adj" fmla="val 4166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MI00</a:t>
              </a:r>
            </a:p>
          </p:txBody>
        </p:sp>
        <p:sp>
          <p:nvSpPr>
            <p:cNvPr id="38" name="AutoShape 69"/>
            <p:cNvSpPr>
              <a:spLocks noChangeArrowheads="1"/>
            </p:cNvSpPr>
            <p:nvPr/>
          </p:nvSpPr>
          <p:spPr bwMode="auto">
            <a:xfrm>
              <a:off x="5519738" y="2420938"/>
              <a:ext cx="565150" cy="228600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MI00</a:t>
              </a:r>
            </a:p>
          </p:txBody>
        </p:sp>
        <p:sp>
          <p:nvSpPr>
            <p:cNvPr id="39" name="AutoShape 72"/>
            <p:cNvSpPr>
              <a:spLocks noChangeArrowheads="1"/>
            </p:cNvSpPr>
            <p:nvPr/>
          </p:nvSpPr>
          <p:spPr bwMode="auto">
            <a:xfrm>
              <a:off x="6261100" y="2419350"/>
              <a:ext cx="565150" cy="228600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MI00</a:t>
              </a:r>
            </a:p>
          </p:txBody>
        </p:sp>
        <p:sp>
          <p:nvSpPr>
            <p:cNvPr id="40" name="AutoShape 74"/>
            <p:cNvSpPr>
              <a:spLocks noChangeArrowheads="1"/>
            </p:cNvSpPr>
            <p:nvPr/>
          </p:nvSpPr>
          <p:spPr bwMode="auto">
            <a:xfrm>
              <a:off x="7832725" y="1846263"/>
              <a:ext cx="565150" cy="228600"/>
            </a:xfrm>
            <a:prstGeom prst="parallelogram">
              <a:avLst>
                <a:gd name="adj" fmla="val 4166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TG00</a:t>
              </a:r>
            </a:p>
          </p:txBody>
        </p:sp>
        <p:sp>
          <p:nvSpPr>
            <p:cNvPr id="41" name="AutoShape 75"/>
            <p:cNvSpPr>
              <a:spLocks noChangeArrowheads="1"/>
            </p:cNvSpPr>
            <p:nvPr/>
          </p:nvSpPr>
          <p:spPr bwMode="auto">
            <a:xfrm>
              <a:off x="7705725" y="2133600"/>
              <a:ext cx="565150" cy="228600"/>
            </a:xfrm>
            <a:prstGeom prst="parallelogram">
              <a:avLst>
                <a:gd name="adj" fmla="val 4166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FG00</a:t>
              </a:r>
            </a:p>
          </p:txBody>
        </p:sp>
        <p:sp>
          <p:nvSpPr>
            <p:cNvPr id="42" name="AutoShape 76"/>
            <p:cNvSpPr>
              <a:spLocks noChangeArrowheads="1"/>
            </p:cNvSpPr>
            <p:nvPr/>
          </p:nvSpPr>
          <p:spPr bwMode="auto">
            <a:xfrm>
              <a:off x="7577138" y="2420938"/>
              <a:ext cx="565150" cy="228600"/>
            </a:xfrm>
            <a:prstGeom prst="parallelogram">
              <a:avLst>
                <a:gd name="adj" fmla="val 4166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MI00</a:t>
              </a:r>
            </a:p>
          </p:txBody>
        </p:sp>
        <p:sp>
          <p:nvSpPr>
            <p:cNvPr id="43" name="Text Box 79"/>
            <p:cNvSpPr txBox="1">
              <a:spLocks noChangeArrowheads="1"/>
            </p:cNvSpPr>
            <p:nvPr/>
          </p:nvSpPr>
          <p:spPr bwMode="auto">
            <a:xfrm>
              <a:off x="3708400" y="3429000"/>
              <a:ext cx="86360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EAEAEA"/>
                  </a:solidFill>
                </a:rPr>
                <a:t>CA00</a:t>
              </a:r>
              <a:endParaRPr lang="de-DE" altLang="de-DE" sz="1400">
                <a:solidFill>
                  <a:srgbClr val="EAEAEA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" name="AutoShape 85"/>
            <p:cNvSpPr>
              <a:spLocks noChangeArrowheads="1"/>
            </p:cNvSpPr>
            <p:nvPr/>
          </p:nvSpPr>
          <p:spPr bwMode="auto">
            <a:xfrm>
              <a:off x="6588125" y="3429000"/>
              <a:ext cx="1223963" cy="1143000"/>
            </a:xfrm>
            <a:prstGeom prst="parallelogram">
              <a:avLst>
                <a:gd name="adj" fmla="val 46527"/>
              </a:avLst>
            </a:prstGeom>
            <a:gradFill rotWithShape="0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45" name="Text Box 86"/>
            <p:cNvSpPr txBox="1">
              <a:spLocks noChangeArrowheads="1"/>
            </p:cNvSpPr>
            <p:nvPr/>
          </p:nvSpPr>
          <p:spPr bwMode="auto">
            <a:xfrm>
              <a:off x="7019925" y="3429000"/>
              <a:ext cx="8636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EAEAEA"/>
                  </a:solidFill>
                </a:rPr>
                <a:t> AU00</a:t>
              </a:r>
              <a:endParaRPr lang="de-DE" altLang="de-DE" sz="1400">
                <a:solidFill>
                  <a:srgbClr val="EAEAEA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6" name="AutoShape 78"/>
            <p:cNvSpPr>
              <a:spLocks noChangeArrowheads="1"/>
            </p:cNvSpPr>
            <p:nvPr/>
          </p:nvSpPr>
          <p:spPr bwMode="auto">
            <a:xfrm>
              <a:off x="3276600" y="3429000"/>
              <a:ext cx="1223963" cy="1143000"/>
            </a:xfrm>
            <a:prstGeom prst="parallelogram">
              <a:avLst>
                <a:gd name="adj" fmla="val 46527"/>
              </a:avLst>
            </a:prstGeom>
            <a:gradFill rotWithShape="0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47" name="AutoShape 87"/>
            <p:cNvSpPr>
              <a:spLocks noChangeArrowheads="1"/>
            </p:cNvSpPr>
            <p:nvPr/>
          </p:nvSpPr>
          <p:spPr bwMode="auto">
            <a:xfrm>
              <a:off x="6732588" y="3860800"/>
              <a:ext cx="792163" cy="609600"/>
            </a:xfrm>
            <a:prstGeom prst="parallelogram">
              <a:avLst>
                <a:gd name="adj" fmla="val 45313"/>
              </a:avLst>
            </a:prstGeom>
            <a:gradFill rotWithShape="0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48" name="Text Box 89"/>
            <p:cNvSpPr txBox="1">
              <a:spLocks noChangeArrowheads="1"/>
            </p:cNvSpPr>
            <p:nvPr/>
          </p:nvSpPr>
          <p:spPr bwMode="auto">
            <a:xfrm>
              <a:off x="8051800" y="5084763"/>
              <a:ext cx="5524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Werk</a:t>
              </a:r>
            </a:p>
          </p:txBody>
        </p:sp>
        <p:sp>
          <p:nvSpPr>
            <p:cNvPr id="49" name="Text Box 90"/>
            <p:cNvSpPr txBox="1">
              <a:spLocks noChangeArrowheads="1"/>
            </p:cNvSpPr>
            <p:nvPr/>
          </p:nvSpPr>
          <p:spPr bwMode="auto">
            <a:xfrm>
              <a:off x="7323138" y="5589588"/>
              <a:ext cx="12811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Buchungskreis</a:t>
              </a:r>
            </a:p>
          </p:txBody>
        </p:sp>
        <p:sp>
          <p:nvSpPr>
            <p:cNvPr id="50" name="AutoShape 80"/>
            <p:cNvSpPr>
              <a:spLocks noChangeArrowheads="1"/>
            </p:cNvSpPr>
            <p:nvPr/>
          </p:nvSpPr>
          <p:spPr bwMode="auto">
            <a:xfrm>
              <a:off x="1096963" y="3789363"/>
              <a:ext cx="3095625" cy="609600"/>
            </a:xfrm>
            <a:prstGeom prst="parallelogram">
              <a:avLst>
                <a:gd name="adj" fmla="val 45303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51" name="Text Box 81"/>
            <p:cNvSpPr txBox="1">
              <a:spLocks noChangeArrowheads="1"/>
            </p:cNvSpPr>
            <p:nvPr/>
          </p:nvSpPr>
          <p:spPr bwMode="auto">
            <a:xfrm>
              <a:off x="1187450" y="3860800"/>
              <a:ext cx="30972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Einkäufergruppe Nord-Amerika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                       N00</a:t>
              </a:r>
              <a:endParaRPr lang="de-DE" altLang="de-DE" sz="1400">
                <a:cs typeface="Times New Roman" panose="02020603050405020304" pitchFamily="18" charset="0"/>
              </a:endParaRPr>
            </a:p>
          </p:txBody>
        </p:sp>
        <p:sp>
          <p:nvSpPr>
            <p:cNvPr id="52" name="Text Box 49"/>
            <p:cNvSpPr txBox="1">
              <a:spLocks noChangeArrowheads="1"/>
            </p:cNvSpPr>
            <p:nvPr/>
          </p:nvSpPr>
          <p:spPr bwMode="auto">
            <a:xfrm>
              <a:off x="1392238" y="3429000"/>
              <a:ext cx="281940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Einkaufsorg. US00</a:t>
              </a:r>
              <a:endParaRPr lang="de-DE" altLang="de-DE" sz="1400">
                <a:cs typeface="Times New Roman" panose="02020603050405020304" pitchFamily="18" charset="0"/>
              </a:endParaRPr>
            </a:p>
          </p:txBody>
        </p:sp>
        <p:sp>
          <p:nvSpPr>
            <p:cNvPr id="53" name="Text Box 79"/>
            <p:cNvSpPr txBox="1">
              <a:spLocks noChangeArrowheads="1"/>
            </p:cNvSpPr>
            <p:nvPr/>
          </p:nvSpPr>
          <p:spPr bwMode="auto">
            <a:xfrm>
              <a:off x="3760480" y="3413760"/>
              <a:ext cx="86360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EAEAEA"/>
                  </a:solidFill>
                </a:rPr>
                <a:t>CA00</a:t>
              </a:r>
              <a:endParaRPr lang="de-DE" altLang="de-DE" sz="1400">
                <a:solidFill>
                  <a:srgbClr val="EAEAEA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4" name="AutoShape 50"/>
            <p:cNvSpPr>
              <a:spLocks noChangeArrowheads="1"/>
            </p:cNvSpPr>
            <p:nvPr/>
          </p:nvSpPr>
          <p:spPr bwMode="auto">
            <a:xfrm>
              <a:off x="4572000" y="3429000"/>
              <a:ext cx="2016125" cy="1143000"/>
            </a:xfrm>
            <a:prstGeom prst="parallelogram">
              <a:avLst>
                <a:gd name="adj" fmla="val 45975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0050A8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55" name="Text Box 82"/>
            <p:cNvSpPr txBox="1">
              <a:spLocks noChangeArrowheads="1"/>
            </p:cNvSpPr>
            <p:nvPr/>
          </p:nvSpPr>
          <p:spPr bwMode="auto">
            <a:xfrm>
              <a:off x="5148263" y="3429000"/>
              <a:ext cx="115252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EKO DE00</a:t>
              </a:r>
              <a:endParaRPr lang="de-DE" altLang="de-DE" sz="1400">
                <a:cs typeface="Times New Roman" panose="02020603050405020304" pitchFamily="18" charset="0"/>
              </a:endParaRPr>
            </a:p>
          </p:txBody>
        </p:sp>
        <p:sp>
          <p:nvSpPr>
            <p:cNvPr id="56" name="AutoShape 83"/>
            <p:cNvSpPr>
              <a:spLocks noChangeArrowheads="1"/>
            </p:cNvSpPr>
            <p:nvPr/>
          </p:nvSpPr>
          <p:spPr bwMode="auto">
            <a:xfrm>
              <a:off x="4716463" y="3789363"/>
              <a:ext cx="1584325" cy="609600"/>
            </a:xfrm>
            <a:prstGeom prst="parallelogram">
              <a:avLst>
                <a:gd name="adj" fmla="val 47094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57" name="Text Box 84"/>
            <p:cNvSpPr txBox="1">
              <a:spLocks noChangeArrowheads="1"/>
            </p:cNvSpPr>
            <p:nvPr/>
          </p:nvSpPr>
          <p:spPr bwMode="auto">
            <a:xfrm>
              <a:off x="4716463" y="3860800"/>
              <a:ext cx="1511300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     EKG Europa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        E00</a:t>
              </a:r>
              <a:endParaRPr lang="de-DE" altLang="de-DE" sz="1400">
                <a:cs typeface="Times New Roman" panose="02020603050405020304" pitchFamily="18" charset="0"/>
              </a:endParaRPr>
            </a:p>
          </p:txBody>
        </p:sp>
        <p:sp>
          <p:nvSpPr>
            <p:cNvPr id="58" name="Text Box 47"/>
            <p:cNvSpPr txBox="1">
              <a:spLocks noChangeArrowheads="1"/>
            </p:cNvSpPr>
            <p:nvPr/>
          </p:nvSpPr>
          <p:spPr bwMode="auto">
            <a:xfrm>
              <a:off x="2411413" y="3068638"/>
              <a:ext cx="488315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600"/>
                <a:t>Zentrale Einkaufsorganisation (global) GL00</a:t>
              </a:r>
              <a:endParaRPr lang="de-DE" altLang="de-DE" sz="1600">
                <a:cs typeface="Times New Roman" panose="02020603050405020304" pitchFamily="18" charset="0"/>
              </a:endParaRPr>
            </a:p>
          </p:txBody>
        </p:sp>
        <p:sp>
          <p:nvSpPr>
            <p:cNvPr id="59" name="Text Box 88"/>
            <p:cNvSpPr txBox="1">
              <a:spLocks noChangeArrowheads="1"/>
            </p:cNvSpPr>
            <p:nvPr/>
          </p:nvSpPr>
          <p:spPr bwMode="auto">
            <a:xfrm>
              <a:off x="6805613" y="3860800"/>
              <a:ext cx="8620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EAEAEA"/>
                  </a:solidFill>
                </a:rPr>
                <a:t>  Asien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EAEAEA"/>
                  </a:solidFill>
                </a:rPr>
                <a:t>A00</a:t>
              </a:r>
              <a:endParaRPr lang="de-DE" altLang="de-DE" sz="1400">
                <a:solidFill>
                  <a:srgbClr val="EAEAEA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4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1078"/>
            <a:ext cx="11545200" cy="4392043"/>
          </a:xfrm>
        </p:spPr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EAM Organisationsstrukturen</a:t>
            </a:r>
          </a:p>
          <a:p>
            <a:pPr>
              <a:tabLst>
                <a:tab pos="1971675" algn="l"/>
              </a:tabLst>
            </a:pPr>
            <a:endParaRPr lang="de-DE" altLang="de-DE" dirty="0" smtClean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 smtClean="0">
                <a:latin typeface="Arial" panose="020B0604020202020204" pitchFamily="34" charset="0"/>
              </a:rPr>
              <a:t>EAM Stammdaten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solidFill>
                <a:srgbClr val="B2B2B2"/>
              </a:solidFill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EAM </a:t>
            </a:r>
            <a:r>
              <a:rPr lang="de-DE" altLang="de-DE" dirty="0" smtClean="0">
                <a:solidFill>
                  <a:srgbClr val="B2B2B2"/>
                </a:solidFill>
                <a:latin typeface="Arial" panose="020B0604020202020204" pitchFamily="34" charset="0"/>
              </a:rPr>
              <a:t>Prozesse</a:t>
            </a:r>
          </a:p>
          <a:p>
            <a:pPr>
              <a:tabLst>
                <a:tab pos="1971675" algn="l"/>
              </a:tabLst>
            </a:pPr>
            <a:endParaRPr lang="de-DE" altLang="de-DE" dirty="0" smtClean="0">
              <a:solidFill>
                <a:srgbClr val="B2B2B2"/>
              </a:solidFill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endParaRPr lang="de-DE" altLang="de-DE" dirty="0">
              <a:solidFill>
                <a:srgbClr val="B2B2B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EAM Stammdaten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Technischer Platz – Stammdaten</a:t>
            </a:r>
          </a:p>
          <a:p>
            <a:r>
              <a:rPr lang="de-DE" altLang="de-DE" dirty="0" err="1">
                <a:latin typeface="Arial" panose="020B0604020202020204" pitchFamily="34" charset="0"/>
              </a:rPr>
              <a:t>Equipmentstamm</a:t>
            </a:r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Stücklisten</a:t>
            </a:r>
          </a:p>
        </p:txBody>
      </p:sp>
      <p:grpSp>
        <p:nvGrpSpPr>
          <p:cNvPr id="4" name="Gruppieren 30"/>
          <p:cNvGrpSpPr>
            <a:grpSpLocks/>
          </p:cNvGrpSpPr>
          <p:nvPr/>
        </p:nvGrpSpPr>
        <p:grpSpPr bwMode="auto">
          <a:xfrm>
            <a:off x="3047888" y="2874003"/>
            <a:ext cx="7200900" cy="3024187"/>
            <a:chOff x="971600" y="2996952"/>
            <a:chExt cx="7200800" cy="3024336"/>
          </a:xfrm>
        </p:grpSpPr>
        <p:cxnSp>
          <p:nvCxnSpPr>
            <p:cNvPr id="5" name="Form 7"/>
            <p:cNvCxnSpPr>
              <a:cxnSpLocks noChangeShapeType="1"/>
              <a:endCxn id="8" idx="1"/>
            </p:cNvCxnSpPr>
            <p:nvPr/>
          </p:nvCxnSpPr>
          <p:spPr bwMode="auto">
            <a:xfrm>
              <a:off x="1979712" y="3645024"/>
              <a:ext cx="1656184" cy="900100"/>
            </a:xfrm>
            <a:prstGeom prst="bentConnector3">
              <a:avLst>
                <a:gd name="adj1" fmla="val -611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Form 9"/>
            <p:cNvCxnSpPr>
              <a:cxnSpLocks noChangeShapeType="1"/>
            </p:cNvCxnSpPr>
            <p:nvPr/>
          </p:nvCxnSpPr>
          <p:spPr bwMode="auto">
            <a:xfrm>
              <a:off x="1835696" y="3861048"/>
              <a:ext cx="4536504" cy="1728192"/>
            </a:xfrm>
            <a:prstGeom prst="bentConnector3">
              <a:avLst>
                <a:gd name="adj1" fmla="val -222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Form 11"/>
            <p:cNvCxnSpPr>
              <a:cxnSpLocks noChangeShapeType="1"/>
              <a:stCxn id="8" idx="2"/>
            </p:cNvCxnSpPr>
            <p:nvPr/>
          </p:nvCxnSpPr>
          <p:spPr bwMode="auto">
            <a:xfrm rot="16200000" flipH="1">
              <a:off x="5238075" y="4311096"/>
              <a:ext cx="432047" cy="1836205"/>
            </a:xfrm>
            <a:prstGeom prst="bentConnector2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Abgerundetes Rechteck 4"/>
            <p:cNvSpPr>
              <a:spLocks noChangeArrowheads="1"/>
            </p:cNvSpPr>
            <p:nvPr/>
          </p:nvSpPr>
          <p:spPr bwMode="auto">
            <a:xfrm>
              <a:off x="3635896" y="4077072"/>
              <a:ext cx="1800200" cy="936104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2000" b="0">
                  <a:solidFill>
                    <a:schemeClr val="bg1"/>
                  </a:solidFill>
                </a:rPr>
                <a:t>Equipment</a:t>
              </a:r>
            </a:p>
          </p:txBody>
        </p:sp>
        <p:sp>
          <p:nvSpPr>
            <p:cNvPr id="9" name="Abgerundetes Rechteck 5"/>
            <p:cNvSpPr>
              <a:spLocks noChangeArrowheads="1"/>
            </p:cNvSpPr>
            <p:nvPr/>
          </p:nvSpPr>
          <p:spPr bwMode="auto">
            <a:xfrm>
              <a:off x="6372200" y="5085184"/>
              <a:ext cx="1800200" cy="936104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2000" b="0">
                  <a:solidFill>
                    <a:schemeClr val="bg1"/>
                  </a:solidFill>
                </a:rPr>
                <a:t>Stücklisten</a:t>
              </a:r>
            </a:p>
          </p:txBody>
        </p:sp>
        <p:sp>
          <p:nvSpPr>
            <p:cNvPr id="10" name="Abgerundetes Rechteck 3"/>
            <p:cNvSpPr>
              <a:spLocks noChangeArrowheads="1"/>
            </p:cNvSpPr>
            <p:nvPr/>
          </p:nvSpPr>
          <p:spPr bwMode="auto">
            <a:xfrm>
              <a:off x="971600" y="2996952"/>
              <a:ext cx="1800200" cy="936104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2000" b="0">
                  <a:solidFill>
                    <a:schemeClr val="bg1"/>
                  </a:solidFill>
                </a:rPr>
                <a:t>Technischer </a:t>
              </a:r>
              <a:br>
                <a:rPr lang="de-DE" altLang="de-DE" sz="2000" b="0">
                  <a:solidFill>
                    <a:schemeClr val="bg1"/>
                  </a:solidFill>
                </a:rPr>
              </a:br>
              <a:r>
                <a:rPr lang="de-DE" altLang="de-DE" sz="2000" b="0">
                  <a:solidFill>
                    <a:schemeClr val="bg1"/>
                  </a:solidFill>
                </a:rPr>
                <a:t>Platz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09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Technischer Platz – Definition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Hierarchisch geordnete Struktur, die z.B. ein technisches System, ein Gebäude oder ein Teil davon abbilden </a:t>
            </a:r>
            <a:r>
              <a:rPr lang="de-DE" altLang="de-DE" dirty="0" smtClean="0">
                <a:latin typeface="Arial" panose="020B0604020202020204" pitchFamily="34" charset="0"/>
              </a:rPr>
              <a:t>können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Besitzen immobilen </a:t>
            </a:r>
            <a:r>
              <a:rPr lang="de-DE" altLang="de-DE" dirty="0" smtClean="0">
                <a:latin typeface="Arial" panose="020B0604020202020204" pitchFamily="34" charset="0"/>
              </a:rPr>
              <a:t>Charakter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Struktur nach folgenden Kriterien: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Räumlich (z.B. Gebäude)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Technisch (z.B. Pumpenanlage)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Funktional (z.B. Rahmenherstellung</a:t>
            </a:r>
            <a:r>
              <a:rPr lang="de-DE" altLang="de-DE" dirty="0" smtClean="0">
                <a:latin typeface="Arial" panose="020B0604020202020204" pitchFamily="34" charset="0"/>
              </a:rPr>
              <a:t>)</a:t>
            </a:r>
          </a:p>
          <a:p>
            <a:pPr lvl="1"/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Unterteilung in instandhaltungsrelevante </a:t>
            </a:r>
            <a:r>
              <a:rPr lang="de-DE" altLang="de-DE" dirty="0" smtClean="0">
                <a:latin typeface="Arial" panose="020B0604020202020204" pitchFamily="34" charset="0"/>
              </a:rPr>
              <a:t>Einheiten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Oft auch Platz, an dem ein Objekt eingebaut werden kann</a:t>
            </a:r>
          </a:p>
        </p:txBody>
      </p:sp>
    </p:spTree>
    <p:extLst>
      <p:ext uri="{BB962C8B-B14F-4D97-AF65-F5344CB8AC3E}">
        <p14:creationId xmlns:p14="http://schemas.microsoft.com/office/powerpoint/2010/main" val="26254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Technischer Platz – Möglichkeiten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Abbildung der Struktur einer technischen Anlage</a:t>
            </a:r>
          </a:p>
          <a:p>
            <a:pPr lvl="1"/>
            <a:r>
              <a:rPr lang="de-DE" altLang="de-DE" dirty="0" err="1">
                <a:latin typeface="Arial" panose="020B0604020202020204" pitchFamily="34" charset="0"/>
              </a:rPr>
              <a:t>Strukurkennzeichen</a:t>
            </a:r>
            <a:r>
              <a:rPr lang="de-DE" altLang="de-DE" dirty="0">
                <a:latin typeface="Arial" panose="020B0604020202020204" pitchFamily="34" charset="0"/>
              </a:rPr>
              <a:t> ermöglichen </a:t>
            </a:r>
            <a:r>
              <a:rPr lang="de-DE" altLang="de-DE" dirty="0" smtClean="0">
                <a:latin typeface="Arial" panose="020B0604020202020204" pitchFamily="34" charset="0"/>
              </a:rPr>
              <a:t>Hierarchisierung</a:t>
            </a:r>
          </a:p>
          <a:p>
            <a:pPr lvl="1"/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Planung Instandhaltungsmaßnahmen und deren </a:t>
            </a:r>
            <a:r>
              <a:rPr lang="de-DE" altLang="de-DE" dirty="0" smtClean="0">
                <a:latin typeface="Arial" panose="020B0604020202020204" pitchFamily="34" charset="0"/>
              </a:rPr>
              <a:t>Durchführung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Nachweis dieser </a:t>
            </a:r>
            <a:r>
              <a:rPr lang="de-DE" altLang="de-DE" dirty="0" smtClean="0">
                <a:latin typeface="Arial" panose="020B0604020202020204" pitchFamily="34" charset="0"/>
              </a:rPr>
              <a:t>IH-Maßnahmen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Datensammlung über längere </a:t>
            </a:r>
            <a:r>
              <a:rPr lang="de-DE" altLang="de-DE" dirty="0" smtClean="0">
                <a:latin typeface="Arial" panose="020B0604020202020204" pitchFamily="34" charset="0"/>
              </a:rPr>
              <a:t>Zeiträume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 smtClean="0">
                <a:latin typeface="Arial" panose="020B0604020202020204" pitchFamily="34" charset="0"/>
              </a:rPr>
              <a:t>Kostenverfolgung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Analyse des Verhaltens einzelner Bereiche unter verschiedenen Bedingungen</a:t>
            </a:r>
          </a:p>
        </p:txBody>
      </p:sp>
    </p:spTree>
    <p:extLst>
      <p:ext uri="{BB962C8B-B14F-4D97-AF65-F5344CB8AC3E}">
        <p14:creationId xmlns:p14="http://schemas.microsoft.com/office/powerpoint/2010/main" val="201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Technischer Platz – Stammsatz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Stammdaten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Enthält alle Informationen rund um</a:t>
            </a:r>
            <a:br>
              <a:rPr lang="de-DE" altLang="de-DE" dirty="0">
                <a:latin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</a:rPr>
              <a:t>einen Techn. Platz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Um IH-Aktivitäten auszuführen, muss</a:t>
            </a:r>
            <a:br>
              <a:rPr lang="de-DE" altLang="de-DE" dirty="0">
                <a:latin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</a:rPr>
              <a:t>ein Techn. Platz angelegt sein</a:t>
            </a:r>
            <a:br>
              <a:rPr lang="de-DE" altLang="de-DE" dirty="0">
                <a:latin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</a:rPr>
              <a:t/>
            </a:r>
            <a:br>
              <a:rPr lang="de-DE" altLang="de-DE" dirty="0">
                <a:latin typeface="Arial" panose="020B0604020202020204" pitchFamily="34" charset="0"/>
              </a:rPr>
            </a:br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Informationen in vier Sichten unterteilt: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Allgemein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Standort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Organisation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Struktur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237" y="1464056"/>
            <a:ext cx="4617870" cy="41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Equipment – Definition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Eigenständiges </a:t>
            </a:r>
            <a:r>
              <a:rPr lang="de-DE" altLang="de-DE" dirty="0" err="1">
                <a:latin typeface="Arial" panose="020B0604020202020204" pitchFamily="34" charset="0"/>
              </a:rPr>
              <a:t>instandzuhaltendes</a:t>
            </a:r>
            <a:r>
              <a:rPr lang="de-DE" altLang="de-DE" dirty="0">
                <a:latin typeface="Arial" panose="020B0604020202020204" pitchFamily="34" charset="0"/>
              </a:rPr>
              <a:t> technisches </a:t>
            </a:r>
            <a:r>
              <a:rPr lang="de-DE" altLang="de-DE" dirty="0" smtClean="0">
                <a:latin typeface="Arial" panose="020B0604020202020204" pitchFamily="34" charset="0"/>
              </a:rPr>
              <a:t>Wirtschaftsgut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Einzelnes physikalisches Objekt, für welches IH-Maßnahmen durchgeführt und festgehalten </a:t>
            </a:r>
            <a:r>
              <a:rPr lang="de-DE" altLang="de-DE" dirty="0" smtClean="0">
                <a:latin typeface="Arial" panose="020B0604020202020204" pitchFamily="34" charset="0"/>
              </a:rPr>
              <a:t>werden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Gilt als eigenständige Einheit und besitzt mobilen </a:t>
            </a:r>
            <a:r>
              <a:rPr lang="de-DE" altLang="de-DE" dirty="0" smtClean="0">
                <a:latin typeface="Arial" panose="020B0604020202020204" pitchFamily="34" charset="0"/>
              </a:rPr>
              <a:t>Charakter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Bsp.: Pumpe, PC, Ventilator, </a:t>
            </a:r>
            <a:r>
              <a:rPr lang="de-DE" altLang="de-DE" dirty="0" smtClean="0">
                <a:latin typeface="Arial" panose="020B0604020202020204" pitchFamily="34" charset="0"/>
              </a:rPr>
              <a:t>Motor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Equipments können an Techn. Plätzen eingebaut werden</a:t>
            </a:r>
          </a:p>
        </p:txBody>
      </p:sp>
    </p:spTree>
    <p:extLst>
      <p:ext uri="{BB962C8B-B14F-4D97-AF65-F5344CB8AC3E}">
        <p14:creationId xmlns:p14="http://schemas.microsoft.com/office/powerpoint/2010/main" val="9599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Equipment – Möglichkeiten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Verwaltung individueller Objekte und </a:t>
            </a:r>
            <a:r>
              <a:rPr lang="de-DE" altLang="de-DE" dirty="0" smtClean="0">
                <a:latin typeface="Arial" panose="020B0604020202020204" pitchFamily="34" charset="0"/>
              </a:rPr>
              <a:t>Daten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Nachweis von </a:t>
            </a:r>
            <a:r>
              <a:rPr lang="de-DE" altLang="de-DE" dirty="0" smtClean="0">
                <a:latin typeface="Arial" panose="020B0604020202020204" pitchFamily="34" charset="0"/>
              </a:rPr>
              <a:t>IH-Maßnahmen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Objektbezogener </a:t>
            </a:r>
            <a:r>
              <a:rPr lang="de-DE" altLang="de-DE" dirty="0" smtClean="0">
                <a:latin typeface="Arial" panose="020B0604020202020204" pitchFamily="34" charset="0"/>
              </a:rPr>
              <a:t>Kostennachweis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Datensammlung und Analyse über längere Zeiträume</a:t>
            </a:r>
          </a:p>
        </p:txBody>
      </p:sp>
    </p:spTree>
    <p:extLst>
      <p:ext uri="{BB962C8B-B14F-4D97-AF65-F5344CB8AC3E}">
        <p14:creationId xmlns:p14="http://schemas.microsoft.com/office/powerpoint/2010/main" val="6996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>
                <a:latin typeface="Arial" panose="020B0604020202020204" pitchFamily="34" charset="0"/>
              </a:rPr>
              <a:t>Equipmentstammsatz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err="1">
                <a:latin typeface="Arial" panose="020B0604020202020204" pitchFamily="34" charset="0"/>
              </a:rPr>
              <a:t>Equipmentstamm</a:t>
            </a:r>
            <a:endParaRPr lang="de-DE" altLang="de-DE" dirty="0">
              <a:latin typeface="Arial" panose="020B0604020202020204" pitchFamily="34" charset="0"/>
            </a:endParaRP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Stellt alle relevanten Informationen</a:t>
            </a:r>
            <a:br>
              <a:rPr lang="de-DE" altLang="de-DE" dirty="0">
                <a:latin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</a:rPr>
              <a:t>eines Equipments bereit</a:t>
            </a:r>
            <a:br>
              <a:rPr lang="de-DE" altLang="de-DE" dirty="0">
                <a:latin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</a:rPr>
              <a:t/>
            </a:r>
            <a:br>
              <a:rPr lang="de-DE" altLang="de-DE" dirty="0">
                <a:latin typeface="Arial" panose="020B0604020202020204" pitchFamily="34" charset="0"/>
              </a:rPr>
            </a:br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Informationen in vier Sichten: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Allgemein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Standort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Organisation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Struktur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384" y="1375537"/>
            <a:ext cx="4329981" cy="429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Stückliste – Definition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Vollständiges, formal aufgebautes Verzeichnis aller </a:t>
            </a:r>
            <a:r>
              <a:rPr lang="de-DE" altLang="de-DE" dirty="0" smtClean="0">
                <a:latin typeface="Arial" panose="020B0604020202020204" pitchFamily="34" charset="0"/>
              </a:rPr>
              <a:t>Komponenten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Materialstücklisten, die Technischen Objekten (Technische Plätze oder Equipments) zugeordnet werden </a:t>
            </a:r>
            <a:r>
              <a:rPr lang="de-DE" altLang="de-DE" dirty="0" smtClean="0">
                <a:latin typeface="Arial" panose="020B0604020202020204" pitchFamily="34" charset="0"/>
              </a:rPr>
              <a:t>können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Es gibt drei Arten von IH-Stücklisten: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Materialstückliste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Equipment-Stückliste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Stückliste für Technischen Platz</a:t>
            </a:r>
          </a:p>
        </p:txBody>
      </p:sp>
    </p:spTree>
    <p:extLst>
      <p:ext uri="{BB962C8B-B14F-4D97-AF65-F5344CB8AC3E}">
        <p14:creationId xmlns:p14="http://schemas.microsoft.com/office/powerpoint/2010/main" val="29140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SAP S/4HANA 2020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keine</a:t>
            </a:r>
            <a:endParaRPr lang="de-DE" dirty="0"/>
          </a:p>
        </p:txBody>
      </p:sp>
      <p:sp>
        <p:nvSpPr>
          <p:cNvPr id="5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7108" y="4583195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Global Bike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4.1 (Mai 2022)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240000"/>
            <a:ext cx="485833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Stückliste – Möglichkeiten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Strukturierung (Hierarchisierung) eines </a:t>
            </a:r>
            <a:r>
              <a:rPr lang="de-DE" altLang="de-DE" dirty="0" smtClean="0">
                <a:latin typeface="Arial" panose="020B0604020202020204" pitchFamily="34" charset="0"/>
              </a:rPr>
              <a:t>Objekts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Ersatzteilzuordnung und -planung im Auftrag und </a:t>
            </a:r>
            <a:r>
              <a:rPr lang="de-DE" altLang="de-DE" dirty="0" smtClean="0">
                <a:latin typeface="Arial" panose="020B0604020202020204" pitchFamily="34" charset="0"/>
              </a:rPr>
              <a:t>Arbeitsplan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Verwendung von Materialstücklisten in der IH immer dann, wenn mehrere Objekte ähnlicher Bauart instandgehalten werden soll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08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1078"/>
            <a:ext cx="11545200" cy="4392043"/>
          </a:xfrm>
        </p:spPr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EAM Organisationsstrukturen</a:t>
            </a:r>
          </a:p>
          <a:p>
            <a:pPr>
              <a:tabLst>
                <a:tab pos="1971675" algn="l"/>
              </a:tabLst>
            </a:pPr>
            <a:endParaRPr lang="de-DE" altLang="de-DE" dirty="0" smtClean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EAM Stammdaten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solidFill>
                <a:srgbClr val="B2B2B2"/>
              </a:solidFill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EAM Prozesse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EAM Prozess (Geplante Instandsetzung)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323850" y="1690688"/>
          <a:ext cx="11545888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60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Meldung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Störungen und sonstige</a:t>
            </a:r>
            <a:br>
              <a:rPr lang="de-DE" altLang="de-DE" dirty="0">
                <a:latin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</a:rPr>
              <a:t>Bedarfe werden in einer Meldung</a:t>
            </a:r>
            <a:br>
              <a:rPr lang="de-DE" altLang="de-DE" dirty="0">
                <a:latin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</a:rPr>
              <a:t>erfasst</a:t>
            </a:r>
          </a:p>
          <a:p>
            <a:pPr>
              <a:buNone/>
            </a:pPr>
            <a:r>
              <a:rPr lang="de-DE" altLang="de-DE" dirty="0">
                <a:latin typeface="Arial" panose="020B0604020202020204" pitchFamily="34" charset="0"/>
              </a:rPr>
              <a:t/>
            </a:r>
            <a:br>
              <a:rPr lang="de-DE" altLang="de-DE" dirty="0">
                <a:latin typeface="Arial" panose="020B0604020202020204" pitchFamily="34" charset="0"/>
              </a:rPr>
            </a:br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Inhalt: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Techn. Objekt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Standortdaten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Meldender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Beschreibung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Datum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Ausfall/Verfügbarkeit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Schadensort, -bild, -ursache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7258638" y="1245922"/>
            <a:ext cx="3344827" cy="2641178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/>
          <a:stretch>
            <a:fillRect/>
          </a:stretch>
        </p:blipFill>
        <p:spPr>
          <a:xfrm>
            <a:off x="7258638" y="3887100"/>
            <a:ext cx="3344827" cy="213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Meldung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Dient der Anforderungsstellung und Dokumentation einer Instandhaltungsleistung </a:t>
            </a:r>
            <a:endParaRPr lang="de-DE" altLang="de-DE" dirty="0" smtClean="0">
              <a:latin typeface="Arial" panose="020B0604020202020204" pitchFamily="34" charset="0"/>
            </a:endParaRP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Beinhaltet eher technische </a:t>
            </a:r>
            <a:r>
              <a:rPr lang="de-DE" altLang="de-DE" dirty="0" smtClean="0">
                <a:latin typeface="Arial" panose="020B0604020202020204" pitchFamily="34" charset="0"/>
              </a:rPr>
              <a:t>Informationen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Beschreibung eines </a:t>
            </a:r>
            <a:r>
              <a:rPr lang="de-DE" altLang="de-DE" dirty="0" smtClean="0">
                <a:latin typeface="Arial" panose="020B0604020202020204" pitchFamily="34" charset="0"/>
              </a:rPr>
              <a:t>Ausnahmezustandes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Anforderung erforderlicher </a:t>
            </a:r>
            <a:r>
              <a:rPr lang="de-DE" altLang="de-DE" dirty="0" smtClean="0">
                <a:latin typeface="Arial" panose="020B0604020202020204" pitchFamily="34" charset="0"/>
              </a:rPr>
              <a:t>IH-Maßnahmen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Bereits durchgeführte Arbeiten werden dokumentiert</a:t>
            </a:r>
          </a:p>
        </p:txBody>
      </p:sp>
    </p:spTree>
    <p:extLst>
      <p:ext uri="{BB962C8B-B14F-4D97-AF65-F5344CB8AC3E}">
        <p14:creationId xmlns:p14="http://schemas.microsoft.com/office/powerpoint/2010/main" val="18048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Planung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Auftragseröffnung und -planung</a:t>
            </a:r>
            <a:br>
              <a:rPr lang="de-DE" altLang="de-DE" dirty="0">
                <a:latin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</a:rPr>
              <a:t>auf Grundlage der gemeldeten</a:t>
            </a:r>
            <a:br>
              <a:rPr lang="de-DE" altLang="de-DE" dirty="0">
                <a:latin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</a:rPr>
              <a:t>Bedarfe</a:t>
            </a:r>
            <a:br>
              <a:rPr lang="de-DE" altLang="de-DE" dirty="0">
                <a:latin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</a:rPr>
              <a:t/>
            </a:r>
            <a:br>
              <a:rPr lang="de-DE" altLang="de-DE" dirty="0">
                <a:latin typeface="Arial" panose="020B0604020202020204" pitchFamily="34" charset="0"/>
              </a:rPr>
            </a:br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Auftragsplanung umfasst: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Auszuführende Schritte </a:t>
            </a:r>
            <a:br>
              <a:rPr lang="de-DE" altLang="de-DE" dirty="0">
                <a:latin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</a:rPr>
              <a:t>(Vorgänge)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Erforderliche Materialien</a:t>
            </a:r>
            <a:br>
              <a:rPr lang="de-DE" altLang="de-DE" dirty="0">
                <a:latin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</a:rPr>
              <a:t>(Komponenten)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Benötigte Werkzeuge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329" y="5400497"/>
            <a:ext cx="3729935" cy="77031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26" y="1386447"/>
            <a:ext cx="4091238" cy="47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Planung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Auftragseröffnung aus Wartungsplan oder aus Meldung(en) oder direkt ohne </a:t>
            </a:r>
            <a:r>
              <a:rPr lang="de-DE" altLang="de-DE" dirty="0" smtClean="0">
                <a:latin typeface="Arial" panose="020B0604020202020204" pitchFamily="34" charset="0"/>
              </a:rPr>
              <a:t>Bezugsobjekt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Zuständigkeiten (extern oder intern) werden </a:t>
            </a:r>
            <a:r>
              <a:rPr lang="de-DE" altLang="de-DE" dirty="0" smtClean="0">
                <a:latin typeface="Arial" panose="020B0604020202020204" pitchFamily="34" charset="0"/>
              </a:rPr>
              <a:t>zugewiesen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Materialreservierung und </a:t>
            </a:r>
            <a:r>
              <a:rPr lang="de-DE" altLang="de-DE" dirty="0" smtClean="0">
                <a:latin typeface="Arial" panose="020B0604020202020204" pitchFamily="34" charset="0"/>
              </a:rPr>
              <a:t>–verwendungsnachweis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Fertigungshilfsmittel (Schutzkleidung etc</a:t>
            </a:r>
            <a:r>
              <a:rPr lang="de-DE" altLang="de-DE" dirty="0" smtClean="0">
                <a:latin typeface="Arial" panose="020B0604020202020204" pitchFamily="34" charset="0"/>
              </a:rPr>
              <a:t>.)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Kostenschätzung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5875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Steuerung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Auftrag wird unterschiedlichen Prüfungen </a:t>
            </a:r>
            <a:r>
              <a:rPr lang="de-DE" altLang="de-DE" dirty="0" smtClean="0">
                <a:latin typeface="Arial" panose="020B0604020202020204" pitchFamily="34" charset="0"/>
              </a:rPr>
              <a:t>unterzogen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Freigabe erfolgt, wenn keine Komplikationen </a:t>
            </a:r>
            <a:r>
              <a:rPr lang="de-DE" altLang="de-DE" dirty="0" smtClean="0">
                <a:latin typeface="Arial" panose="020B0604020202020204" pitchFamily="34" charset="0"/>
              </a:rPr>
              <a:t>auftreten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Umfasst folgende Funktionen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Massenänderung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Verfügbarkeitsprüfung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Kapazitätsplanung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Auftragsfreigabe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Druck von Auftragspapieren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0011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Durchführung und Abschluss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Auftragsausführung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Geplante/ungeplante Materialentnahme über Warenausgänge</a:t>
            </a:r>
          </a:p>
          <a:p>
            <a:pPr marL="0" indent="0">
              <a:buNone/>
            </a:pPr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Zusammensetzung des Abschlusses: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Zeitrückmeldung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Technische Rückmeldung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Technischer </a:t>
            </a:r>
            <a:r>
              <a:rPr lang="de-DE" altLang="de-DE" dirty="0" smtClean="0">
                <a:latin typeface="Arial" panose="020B0604020202020204" pitchFamily="34" charset="0"/>
              </a:rPr>
              <a:t>Abschluss</a:t>
            </a:r>
          </a:p>
          <a:p>
            <a:pPr lvl="1"/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Abrechnung nach erfolgreichem Abschluss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101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Stefan </a:t>
            </a:r>
            <a:r>
              <a:rPr lang="de-DE" dirty="0" smtClean="0"/>
              <a:t>Weidner</a:t>
            </a:r>
          </a:p>
          <a:p>
            <a:r>
              <a:rPr lang="de-DE" dirty="0" smtClean="0"/>
              <a:t>Robert Häusler</a:t>
            </a:r>
          </a:p>
          <a:p>
            <a:r>
              <a:rPr lang="de-DE" dirty="0" smtClean="0"/>
              <a:t>Chris Bernhardt</a:t>
            </a:r>
          </a:p>
          <a:p>
            <a:r>
              <a:rPr lang="de-DE" dirty="0" smtClean="0"/>
              <a:t>Babett Ruß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Anfänger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89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1868735" y="2624439"/>
            <a:ext cx="9830344" cy="1756730"/>
          </a:xfrm>
        </p:spPr>
        <p:txBody>
          <a:bodyPr/>
          <a:lstStyle/>
          <a:p>
            <a:pPr marL="72000" indent="0">
              <a:buNone/>
            </a:pPr>
            <a:r>
              <a:rPr lang="de-DE" dirty="0"/>
              <a:t>Sie sind in der Lage,</a:t>
            </a:r>
          </a:p>
          <a:p>
            <a:r>
              <a:rPr lang="de-DE" dirty="0"/>
              <a:t>einige Funktionalitäten des </a:t>
            </a:r>
            <a:r>
              <a:rPr lang="de-DE" dirty="0" smtClean="0"/>
              <a:t>EAM-Moduls </a:t>
            </a:r>
            <a:r>
              <a:rPr lang="de-DE" dirty="0"/>
              <a:t>aufzuzählen.</a:t>
            </a:r>
          </a:p>
          <a:p>
            <a:r>
              <a:rPr lang="de-DE" dirty="0"/>
              <a:t>die zentralen Organisationseinheiten des </a:t>
            </a:r>
            <a:r>
              <a:rPr lang="de-DE" dirty="0" smtClean="0"/>
              <a:t>EAM-Moduls </a:t>
            </a:r>
            <a:r>
              <a:rPr lang="de-DE" dirty="0"/>
              <a:t>zu definieren.</a:t>
            </a:r>
          </a:p>
          <a:p>
            <a:r>
              <a:rPr lang="de-DE" dirty="0"/>
              <a:t>Stammdaten mit besonderer Bedeutung für das </a:t>
            </a:r>
            <a:r>
              <a:rPr lang="de-DE" dirty="0" smtClean="0"/>
              <a:t>EAM-Modul </a:t>
            </a:r>
            <a:r>
              <a:rPr lang="de-DE" dirty="0"/>
              <a:t>zusammenzufassen.</a:t>
            </a:r>
          </a:p>
          <a:p>
            <a:r>
              <a:rPr lang="de-DE" dirty="0"/>
              <a:t>einen Standardvertriebsprozess zu erläutern.</a:t>
            </a:r>
          </a:p>
        </p:txBody>
      </p:sp>
    </p:spTree>
    <p:extLst>
      <p:ext uri="{BB962C8B-B14F-4D97-AF65-F5344CB8AC3E}">
        <p14:creationId xmlns:p14="http://schemas.microsoft.com/office/powerpoint/2010/main" val="3566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Funktionalitäten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Geplante Instandsetzung</a:t>
            </a:r>
          </a:p>
          <a:p>
            <a:r>
              <a:rPr lang="de-DE" altLang="de-DE" dirty="0">
                <a:latin typeface="Arial" panose="020B0604020202020204" pitchFamily="34" charset="0"/>
              </a:rPr>
              <a:t>Sofortinstandsetzung</a:t>
            </a:r>
          </a:p>
          <a:p>
            <a:r>
              <a:rPr lang="de-DE" altLang="de-DE" dirty="0">
                <a:latin typeface="Arial" panose="020B0604020202020204" pitchFamily="34" charset="0"/>
              </a:rPr>
              <a:t>Fremdvergabe</a:t>
            </a:r>
          </a:p>
          <a:p>
            <a:r>
              <a:rPr lang="de-DE" altLang="de-DE" dirty="0">
                <a:latin typeface="Arial" panose="020B0604020202020204" pitchFamily="34" charset="0"/>
              </a:rPr>
              <a:t>Aufarbeitung</a:t>
            </a:r>
          </a:p>
          <a:p>
            <a:r>
              <a:rPr lang="de-DE" altLang="de-DE" dirty="0">
                <a:latin typeface="Arial" panose="020B0604020202020204" pitchFamily="34" charset="0"/>
              </a:rPr>
              <a:t>Vorbeugende Instandhaltung</a:t>
            </a:r>
          </a:p>
          <a:p>
            <a:r>
              <a:rPr lang="de-DE" altLang="de-DE" dirty="0">
                <a:latin typeface="Arial" panose="020B0604020202020204" pitchFamily="34" charset="0"/>
              </a:rPr>
              <a:t>Zustandsorientierte Instandhaltung</a:t>
            </a:r>
          </a:p>
          <a:p>
            <a:r>
              <a:rPr lang="de-DE" altLang="de-DE" dirty="0">
                <a:latin typeface="Arial" panose="020B0604020202020204" pitchFamily="34" charset="0"/>
              </a:rPr>
              <a:t>Projektorientierte Instandhaltung</a:t>
            </a:r>
          </a:p>
          <a:p>
            <a:r>
              <a:rPr lang="de-DE" altLang="de-DE" dirty="0">
                <a:latin typeface="Arial" panose="020B0604020202020204" pitchFamily="34" charset="0"/>
              </a:rPr>
              <a:t>Schichtnotizen/-berichte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1078"/>
            <a:ext cx="11545200" cy="4392043"/>
          </a:xfrm>
        </p:spPr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EAM </a:t>
            </a:r>
            <a:r>
              <a:rPr lang="de-DE" altLang="de-DE" dirty="0" smtClean="0">
                <a:latin typeface="Arial" panose="020B0604020202020204" pitchFamily="34" charset="0"/>
              </a:rPr>
              <a:t>Organisationsstrukturen</a:t>
            </a:r>
          </a:p>
          <a:p>
            <a:pPr>
              <a:tabLst>
                <a:tab pos="1971675" algn="l"/>
              </a:tabLst>
            </a:pPr>
            <a:endParaRPr lang="de-DE" altLang="de-DE" dirty="0" smtClean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 smtClean="0">
                <a:solidFill>
                  <a:srgbClr val="B2B2B2"/>
                </a:solidFill>
                <a:latin typeface="Arial" panose="020B0604020202020204" pitchFamily="34" charset="0"/>
              </a:rPr>
              <a:t>EAM Stammdaten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solidFill>
                <a:srgbClr val="B2B2B2"/>
              </a:solidFill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EAM </a:t>
            </a:r>
            <a:r>
              <a:rPr lang="de-DE" altLang="de-DE" dirty="0" smtClean="0">
                <a:solidFill>
                  <a:srgbClr val="B2B2B2"/>
                </a:solidFill>
                <a:latin typeface="Arial" panose="020B0604020202020204" pitchFamily="34" charset="0"/>
              </a:rPr>
              <a:t>Prozesse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solidFill>
                <a:srgbClr val="B2B2B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Global Bike Group </a:t>
            </a:r>
            <a:r>
              <a:rPr lang="de-DE" altLang="de-DE" dirty="0">
                <a:latin typeface="Arial" panose="020B0604020202020204" pitchFamily="34" charset="0"/>
              </a:rPr>
              <a:t>Struktur der Instandhaltung</a:t>
            </a:r>
            <a:endParaRPr lang="de-DE" dirty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white">
          <a:xfrm>
            <a:off x="2445487" y="5302250"/>
            <a:ext cx="0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white">
          <a:xfrm>
            <a:off x="3901225" y="3644900"/>
            <a:ext cx="0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4309626" y="1557338"/>
            <a:ext cx="1985137" cy="340735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Global </a:t>
            </a:r>
            <a:r>
              <a:rPr lang="de-DE" altLang="de-DE" sz="1600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Bike Group</a:t>
            </a:r>
            <a:endParaRPr lang="de-DE" altLang="de-DE" sz="1600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white">
          <a:xfrm>
            <a:off x="5307750" y="19161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white">
          <a:xfrm>
            <a:off x="3366237" y="2276475"/>
            <a:ext cx="3816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white">
          <a:xfrm>
            <a:off x="2574075" y="2565400"/>
            <a:ext cx="1720850" cy="34925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Global Bike Inc.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5671287" y="2565400"/>
            <a:ext cx="2917825" cy="34925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Global Bike Germany GmbH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white">
          <a:xfrm>
            <a:off x="3366237" y="2276475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white">
          <a:xfrm>
            <a:off x="7182587" y="2276475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white">
          <a:xfrm>
            <a:off x="3366237" y="29241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white">
          <a:xfrm>
            <a:off x="2451837" y="3284538"/>
            <a:ext cx="2571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white">
          <a:xfrm>
            <a:off x="2451837" y="3284538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white">
          <a:xfrm>
            <a:off x="3904400" y="3284538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white">
          <a:xfrm>
            <a:off x="7182587" y="29241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white">
          <a:xfrm>
            <a:off x="6607912" y="3284538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white">
          <a:xfrm>
            <a:off x="6607912" y="3284538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white">
          <a:xfrm>
            <a:off x="7903312" y="3284538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white">
          <a:xfrm>
            <a:off x="9246337" y="1557338"/>
            <a:ext cx="771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b="0">
                <a:ea typeface="Arial Unicode MS" panose="020B0604020202020204" pitchFamily="34" charset="-128"/>
                <a:cs typeface="Arial Unicode MS" panose="020B0604020202020204" pitchFamily="34" charset="-128"/>
              </a:rPr>
              <a:t>Mandant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white">
          <a:xfrm>
            <a:off x="9135212" y="2524125"/>
            <a:ext cx="906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b="0">
                <a:ea typeface="Arial Unicode MS" panose="020B0604020202020204" pitchFamily="34" charset="-128"/>
                <a:cs typeface="Arial Unicode MS" panose="020B0604020202020204" pitchFamily="34" charset="-128"/>
              </a:rPr>
              <a:t>Buchungs-</a:t>
            </a:r>
          </a:p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b="0">
                <a:ea typeface="Arial Unicode MS" panose="020B0604020202020204" pitchFamily="34" charset="-128"/>
                <a:cs typeface="Arial Unicode MS" panose="020B0604020202020204" pitchFamily="34" charset="-128"/>
              </a:rPr>
              <a:t>kreis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white">
          <a:xfrm>
            <a:off x="9489225" y="3605213"/>
            <a:ext cx="5381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b="0">
                <a:ea typeface="Arial Unicode MS" panose="020B0604020202020204" pitchFamily="34" charset="-128"/>
                <a:cs typeface="Arial Unicode MS" panose="020B0604020202020204" pitchFamily="34" charset="-128"/>
              </a:rPr>
              <a:t>Werk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white">
          <a:xfrm>
            <a:off x="9278087" y="5818188"/>
            <a:ext cx="746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b="0">
                <a:ea typeface="Arial Unicode MS" panose="020B0604020202020204" pitchFamily="34" charset="-128"/>
                <a:cs typeface="Arial Unicode MS" panose="020B0604020202020204" pitchFamily="34" charset="-128"/>
              </a:rPr>
              <a:t>Lagerort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white">
          <a:xfrm>
            <a:off x="5023587" y="3284538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white">
          <a:xfrm>
            <a:off x="8473225" y="5229225"/>
            <a:ext cx="15954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b="0">
                <a:ea typeface="Arial Unicode MS" panose="020B0604020202020204" pitchFamily="34" charset="-128"/>
                <a:cs typeface="Arial Unicode MS" panose="020B0604020202020204" pitchFamily="34" charset="-128"/>
              </a:rPr>
              <a:t>zuständiges</a:t>
            </a:r>
            <a:br>
              <a:rPr lang="de-DE" altLang="de-DE" b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de-DE" altLang="de-DE" b="0">
                <a:ea typeface="Arial Unicode MS" panose="020B0604020202020204" pitchFamily="34" charset="-128"/>
                <a:cs typeface="Arial Unicode MS" panose="020B0604020202020204" pitchFamily="34" charset="-128"/>
              </a:rPr>
              <a:t>IH-Planungswerk</a:t>
            </a:r>
          </a:p>
        </p:txBody>
      </p:sp>
      <p:cxnSp>
        <p:nvCxnSpPr>
          <p:cNvPr id="27" name="Gerade Verbindung 41"/>
          <p:cNvCxnSpPr>
            <a:cxnSpLocks noChangeShapeType="1"/>
          </p:cNvCxnSpPr>
          <p:nvPr/>
        </p:nvCxnSpPr>
        <p:spPr bwMode="auto">
          <a:xfrm flipH="1">
            <a:off x="1991462" y="4248150"/>
            <a:ext cx="8215313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5"/>
          <p:cNvSpPr>
            <a:spLocks noChangeArrowheads="1"/>
          </p:cNvSpPr>
          <p:nvPr/>
        </p:nvSpPr>
        <p:spPr bwMode="white">
          <a:xfrm>
            <a:off x="8978050" y="4491038"/>
            <a:ext cx="10858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b="0">
                <a:ea typeface="Arial Unicode MS" panose="020B0604020202020204" pitchFamily="34" charset="-128"/>
                <a:cs typeface="Arial Unicode MS" panose="020B0604020202020204" pitchFamily="34" charset="-128"/>
              </a:rPr>
              <a:t>Standortwerk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white">
          <a:xfrm>
            <a:off x="2077187" y="5805488"/>
            <a:ext cx="777875" cy="263525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  <a:defRPr/>
            </a:pPr>
            <a:r>
              <a:rPr lang="de-DE" sz="105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Sonstige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white">
          <a:xfrm>
            <a:off x="2070837" y="3573463"/>
            <a:ext cx="792163" cy="2016125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Dallas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white">
          <a:xfrm>
            <a:off x="3366237" y="3573463"/>
            <a:ext cx="1185863" cy="118745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San Diego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white">
          <a:xfrm>
            <a:off x="4663225" y="3573463"/>
            <a:ext cx="771525" cy="118745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Miami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white">
          <a:xfrm>
            <a:off x="7398487" y="3573463"/>
            <a:ext cx="1084263" cy="118745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Hamburg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white">
          <a:xfrm>
            <a:off x="6012600" y="3573463"/>
            <a:ext cx="1243012" cy="118745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marL="244475" indent="-2444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Heidelberg</a:t>
            </a:r>
          </a:p>
        </p:txBody>
      </p:sp>
    </p:spTree>
    <p:extLst>
      <p:ext uri="{BB962C8B-B14F-4D97-AF65-F5344CB8AC3E}">
        <p14:creationId xmlns:p14="http://schemas.microsoft.com/office/powerpoint/2010/main" val="11346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EAM Organisationsstruktur (Instandhaltung)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Mandant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Betriebswirtschaftlich größte organisatorische Einheit in einem </a:t>
            </a:r>
            <a:r>
              <a:rPr lang="de-DE" altLang="de-DE" dirty="0" smtClean="0">
                <a:latin typeface="Arial" panose="020B0604020202020204" pitchFamily="34" charset="0"/>
              </a:rPr>
              <a:t>SAP-System</a:t>
            </a:r>
          </a:p>
          <a:p>
            <a:pPr lvl="1"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Buchungskreis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Betriebswirtschaftlich kleinste organisatorische Einheit, für die eine vollständige, in sich abgeschlossene Buchhaltung (Bilanz, GuV etc.) abgebildet werden </a:t>
            </a:r>
            <a:r>
              <a:rPr lang="de-DE" altLang="de-DE" dirty="0" smtClean="0">
                <a:latin typeface="Arial" panose="020B0604020202020204" pitchFamily="34" charset="0"/>
              </a:rPr>
              <a:t>kann</a:t>
            </a:r>
          </a:p>
          <a:p>
            <a:pPr lvl="1"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Werk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Betriebsstätte oder Tätigkeitsbereich in einem Unternehmen zur</a:t>
            </a:r>
          </a:p>
          <a:p>
            <a:pPr lvl="2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Produktion, Distribution, Beschaffung und/oder </a:t>
            </a:r>
            <a:r>
              <a:rPr lang="de-DE" altLang="de-DE" dirty="0" smtClean="0">
                <a:latin typeface="Arial" panose="020B0604020202020204" pitchFamily="34" charset="0"/>
              </a:rPr>
              <a:t>Instandhaltung</a:t>
            </a:r>
          </a:p>
          <a:p>
            <a:pPr lvl="2"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Lagerort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Organisatorische Einheit, die eine Unterscheidung von Beständen innerhalb eines Werkes ermöglicht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Wird benötigt um Ersatzteile zu lagern</a:t>
            </a:r>
          </a:p>
        </p:txBody>
      </p:sp>
    </p:spTree>
    <p:extLst>
      <p:ext uri="{BB962C8B-B14F-4D97-AF65-F5344CB8AC3E}">
        <p14:creationId xmlns:p14="http://schemas.microsoft.com/office/powerpoint/2010/main" val="39812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EAM Organisationsstruktur (Instandhaltung)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Standortwerk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Werk, in dem ein technisches Objekt  physisch vorhanden </a:t>
            </a:r>
            <a:r>
              <a:rPr lang="de-DE" altLang="de-DE" dirty="0" smtClean="0">
                <a:latin typeface="Arial" panose="020B0604020202020204" pitchFamily="34" charset="0"/>
              </a:rPr>
              <a:t>ist</a:t>
            </a:r>
          </a:p>
          <a:p>
            <a:pPr lvl="1"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Standortwerkbezogene Org.-Einheiten: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Standort (z.B. Gebäudenummern, Koordinaten)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Betriebsbereich (Zuständigkeit für den Betrieb der Anlage)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Arbeitsplatz (Maßnahmen der Durchführung in der IH</a:t>
            </a:r>
            <a:r>
              <a:rPr lang="de-DE" altLang="de-DE" dirty="0" smtClean="0">
                <a:latin typeface="Arial" panose="020B0604020202020204" pitchFamily="34" charset="0"/>
              </a:rPr>
              <a:t>)</a:t>
            </a:r>
          </a:p>
          <a:p>
            <a:pPr lvl="1"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(Instandhaltungs-)Planungswerk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Werk, das für die Planung der Instandhaltungsaktivitäten verantwortlich </a:t>
            </a:r>
            <a:r>
              <a:rPr lang="de-DE" altLang="de-DE" dirty="0" smtClean="0">
                <a:latin typeface="Arial" panose="020B0604020202020204" pitchFamily="34" charset="0"/>
              </a:rPr>
              <a:t>ist</a:t>
            </a:r>
          </a:p>
          <a:p>
            <a:pPr lvl="1"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Planungswerkbezogene Org.-Einheiten: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 err="1">
                <a:latin typeface="Arial" panose="020B0604020202020204" pitchFamily="34" charset="0"/>
              </a:rPr>
              <a:t>Planergruppe</a:t>
            </a:r>
            <a:r>
              <a:rPr lang="de-DE" altLang="de-DE" dirty="0">
                <a:latin typeface="Arial" panose="020B0604020202020204" pitchFamily="34" charset="0"/>
              </a:rPr>
              <a:t> (zuständig für Planung der IH)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Arbeitsplatz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688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P_2016_16x9_white">
  <a:themeElements>
    <a:clrScheme name="SAP_colors_white_template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6350" algn="ctr">
          <a:noFill/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20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fontAlgn="base">
          <a:spcBef>
            <a:spcPts val="6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57F493F3-C7D5-4775-8B15-1AB2D8924BA4}" vid="{BA671897-2218-4B64-A211-BE4C8732D146}"/>
    </a:ext>
  </a:extLst>
</a:theme>
</file>

<file path=ppt/theme/theme2.xml><?xml version="1.0" encoding="utf-8"?>
<a:theme xmlns:a="http://schemas.openxmlformats.org/drawingml/2006/main" name="Office Theme">
  <a:themeElements>
    <a:clrScheme name="SAP_Colors2011_1.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SAP_Template_169_de</Template>
  <TotalTime>0</TotalTime>
  <Words>875</Words>
  <Application>Microsoft Office PowerPoint</Application>
  <PresentationFormat>Benutzerdefiniert</PresentationFormat>
  <Paragraphs>285</Paragraphs>
  <Slides>28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7" baseType="lpstr">
      <vt:lpstr>Angsana New</vt:lpstr>
      <vt:lpstr>Arial</vt:lpstr>
      <vt:lpstr>Arial Unicode MS</vt:lpstr>
      <vt:lpstr>Courier New</vt:lpstr>
      <vt:lpstr>Symbol</vt:lpstr>
      <vt:lpstr>Times New Roman</vt:lpstr>
      <vt:lpstr>wingdings</vt:lpstr>
      <vt:lpstr>wingdings</vt:lpstr>
      <vt:lpstr>SAP_2016_16x9_white</vt:lpstr>
      <vt:lpstr>Enterprise Asset Management (EAM)</vt:lpstr>
      <vt:lpstr>PowerPoint-Präsentation</vt:lpstr>
      <vt:lpstr>PowerPoint-Präsentation</vt:lpstr>
      <vt:lpstr>PowerPoint-Präsentation</vt:lpstr>
      <vt:lpstr>Funktionalitäten</vt:lpstr>
      <vt:lpstr>Agenda</vt:lpstr>
      <vt:lpstr>Global Bike Group Struktur der Instandhaltung</vt:lpstr>
      <vt:lpstr>EAM Organisationsstruktur (Instandhaltung)</vt:lpstr>
      <vt:lpstr>EAM Organisationsstruktur (Instandhaltung)</vt:lpstr>
      <vt:lpstr>Global Bike Group Organisationsstruktur in SAP ERP (Instandh.)</vt:lpstr>
      <vt:lpstr>Agenda</vt:lpstr>
      <vt:lpstr>EAM Stammdaten</vt:lpstr>
      <vt:lpstr>Technischer Platz – Definition</vt:lpstr>
      <vt:lpstr>Technischer Platz – Möglichkeiten</vt:lpstr>
      <vt:lpstr>Technischer Platz – Stammsatz</vt:lpstr>
      <vt:lpstr>Equipment – Definition</vt:lpstr>
      <vt:lpstr>Equipment – Möglichkeiten</vt:lpstr>
      <vt:lpstr>Equipmentstammsatz</vt:lpstr>
      <vt:lpstr>Stückliste – Definition</vt:lpstr>
      <vt:lpstr>Stückliste – Möglichkeiten</vt:lpstr>
      <vt:lpstr>Agenda</vt:lpstr>
      <vt:lpstr>EAM Prozess (Geplante Instandsetzung)</vt:lpstr>
      <vt:lpstr>Meldung</vt:lpstr>
      <vt:lpstr>Meldung</vt:lpstr>
      <vt:lpstr>Planung</vt:lpstr>
      <vt:lpstr>Planung</vt:lpstr>
      <vt:lpstr>Steuerung</vt:lpstr>
      <vt:lpstr>Durchführung und Abschluss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Asset Management (EAM)</dc:title>
  <dc:creator>SAP UCC Magdeburg</dc:creator>
  <cp:keywords>2016/16:9/white</cp:keywords>
  <cp:lastModifiedBy>Chris Reich</cp:lastModifiedBy>
  <cp:revision>38</cp:revision>
  <dcterms:created xsi:type="dcterms:W3CDTF">2017-05-18T16:31:45Z</dcterms:created>
  <dcterms:modified xsi:type="dcterms:W3CDTF">2022-05-25T09:19:22Z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-1173631419</vt:i4>
  </property>
  <property fmtid="{D5CDD505-2E9C-101B-9397-08002B2CF9AE}" pid="3" name="_NewReviewCycle">
    <vt:lpwstr/>
  </property>
  <property fmtid="{D5CDD505-2E9C-101B-9397-08002B2CF9AE}" pid="4" name="_EmailSubject">
    <vt:lpwstr> UA Master Slides Diskussion</vt:lpwstr>
  </property>
  <property fmtid="{D5CDD505-2E9C-101B-9397-08002B2CF9AE}" pid="5" name="_AuthorEmail">
    <vt:lpwstr>kristof.schneider@sap.com</vt:lpwstr>
  </property>
  <property fmtid="{D5CDD505-2E9C-101B-9397-08002B2CF9AE}" pid="6" name="_AuthorEmailDisplayName">
    <vt:lpwstr>Schneider, Kristof</vt:lpwstr>
  </property>
  <property fmtid="{D5CDD505-2E9C-101B-9397-08002B2CF9AE}" pid="7" name="_PreviousAdHocReviewCycleID">
    <vt:i4>1357826825</vt:i4>
  </property>
</Properties>
</file>