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3"/>
  </p:notesMasterIdLst>
  <p:handoutMasterIdLst>
    <p:handoutMasterId r:id="rId34"/>
  </p:handoutMasterIdLst>
  <p:sldIdLst>
    <p:sldId id="392" r:id="rId2"/>
    <p:sldId id="391" r:id="rId3"/>
    <p:sldId id="363" r:id="rId4"/>
    <p:sldId id="364" r:id="rId5"/>
    <p:sldId id="365" r:id="rId6"/>
    <p:sldId id="395" r:id="rId7"/>
    <p:sldId id="366" r:id="rId8"/>
    <p:sldId id="394"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93" r:id="rId25"/>
    <p:sldId id="384" r:id="rId26"/>
    <p:sldId id="385" r:id="rId27"/>
    <p:sldId id="386" r:id="rId28"/>
    <p:sldId id="387" r:id="rId29"/>
    <p:sldId id="388" r:id="rId30"/>
    <p:sldId id="389" r:id="rId31"/>
    <p:sldId id="401" r:id="rId32"/>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28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2B2B2"/>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5581" autoAdjust="0"/>
  </p:normalViewPr>
  <p:slideViewPr>
    <p:cSldViewPr snapToGrid="0" showGuides="1">
      <p:cViewPr varScale="1">
        <p:scale>
          <a:sx n="107" d="100"/>
          <a:sy n="107" d="100"/>
        </p:scale>
        <p:origin x="948" y="114"/>
      </p:cViewPr>
      <p:guideLst>
        <p:guide orient="horz" pos="1285"/>
        <p:guide orient="horz" pos="779"/>
        <p:guide pos="7478"/>
        <p:guide pos="205"/>
        <p:guide pos="3849"/>
        <p:guide pos="4708"/>
        <p:guide pos="4812"/>
        <p:guide pos="2865"/>
        <p:guide pos="295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5" d="100"/>
          <a:sy n="85" d="100"/>
        </p:scale>
        <p:origin x="-4200" y="-82"/>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‹Nr.›</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‹Nr.›</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elp.sap.com/saphelp_46c/helpdata/de/4c/2277ec46e611d189470000e829fbbd/content.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Die Organisationsstruktur muss zu Beginn definiert werden, um die Abwicklung des Projektes zu definieren.</a:t>
            </a:r>
          </a:p>
          <a:p>
            <a:pPr>
              <a:buFontTx/>
              <a:buNone/>
            </a:pPr>
            <a:r>
              <a:rPr lang="de-DE" dirty="0" smtClean="0"/>
              <a:t>- Das Projektsystem selbst besitzt keine eigenen Organisationsstrukturen sondern wird über Zuordnung zu Organisationseinheiten in die Unternehmensstruktur eingebettet.</a:t>
            </a:r>
          </a:p>
          <a:p>
            <a:pPr>
              <a:buFontTx/>
              <a:buNone/>
            </a:pPr>
            <a:r>
              <a:rPr lang="de-DE" dirty="0" smtClean="0"/>
              <a:t>- Das Modul Projektsteuerung ermöglicht dem Anwender über die Integration in operative Module wie FI eine betriebswirtschaftliche und inhaltliche Projektsteuerung.</a:t>
            </a:r>
          </a:p>
          <a:p>
            <a:pPr>
              <a:buFontTx/>
              <a:buChar char="-"/>
            </a:pPr>
            <a:endParaRPr 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425799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Planungsvorlagen erleichtern die Kostenplanung:</a:t>
            </a:r>
          </a:p>
          <a:p>
            <a:pPr>
              <a:buFontTx/>
              <a:buChar char="-"/>
            </a:pPr>
            <a:r>
              <a:rPr lang="de-DE" dirty="0" smtClean="0"/>
              <a:t>Hier müssen nur noch vereinzelte Daten ergänzt werden, bspw.:</a:t>
            </a:r>
          </a:p>
          <a:p>
            <a:pPr lvl="1">
              <a:buFontTx/>
              <a:buChar char="-"/>
            </a:pPr>
            <a:r>
              <a:rPr lang="de-DE" dirty="0" smtClean="0"/>
              <a:t>Arbeitsstunden</a:t>
            </a:r>
          </a:p>
          <a:p>
            <a:pPr lvl="1">
              <a:buFontTx/>
              <a:buChar char="-"/>
            </a:pPr>
            <a:r>
              <a:rPr lang="de-DE" dirty="0" smtClean="0"/>
              <a:t>Zusätzliche Kosten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27</a:t>
            </a:fld>
            <a:endParaRPr lang="de-DE" dirty="0"/>
          </a:p>
        </p:txBody>
      </p:sp>
    </p:spTree>
    <p:extLst>
      <p:ext uri="{BB962C8B-B14F-4D97-AF65-F5344CB8AC3E}">
        <p14:creationId xmlns:p14="http://schemas.microsoft.com/office/powerpoint/2010/main" val="268286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28</a:t>
            </a:fld>
            <a:endParaRPr lang="de-DE" dirty="0"/>
          </a:p>
        </p:txBody>
      </p:sp>
    </p:spTree>
    <p:extLst>
      <p:ext uri="{BB962C8B-B14F-4D97-AF65-F5344CB8AC3E}">
        <p14:creationId xmlns:p14="http://schemas.microsoft.com/office/powerpoint/2010/main" val="11602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Kostenrechnungskreiswährung:</a:t>
            </a:r>
          </a:p>
          <a:p>
            <a:pPr>
              <a:buFont typeface="Symbol" pitchFamily="18" charset="2"/>
              <a:buChar char="-"/>
            </a:pPr>
            <a:r>
              <a:rPr lang="de-DE" dirty="0" smtClean="0"/>
              <a:t>kann aus den Buchungskreiswährungen abgeleitet werden</a:t>
            </a:r>
          </a:p>
          <a:p>
            <a:pPr>
              <a:buFont typeface="Symbol" pitchFamily="18" charset="2"/>
              <a:buChar char="-"/>
            </a:pPr>
            <a:r>
              <a:rPr lang="de-DE" dirty="0" smtClean="0"/>
              <a:t>Oder von anderen Organisationseinheiten</a:t>
            </a:r>
          </a:p>
          <a:p>
            <a:pPr>
              <a:buFont typeface="Symbol" pitchFamily="18" charset="2"/>
              <a:buChar char="-"/>
            </a:pPr>
            <a:r>
              <a:rPr lang="de-DE" dirty="0" smtClean="0"/>
              <a:t>Kann auch unabhängig vereinbart werden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30</a:t>
            </a:fld>
            <a:endParaRPr lang="de-DE" dirty="0"/>
          </a:p>
        </p:txBody>
      </p:sp>
    </p:spTree>
    <p:extLst>
      <p:ext uri="{BB962C8B-B14F-4D97-AF65-F5344CB8AC3E}">
        <p14:creationId xmlns:p14="http://schemas.microsoft.com/office/powerpoint/2010/main" val="186253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dirty="0" smtClean="0"/>
              <a:t>Projekt = Aufgabe</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187338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Hilfe des Project </a:t>
            </a:r>
            <a:r>
              <a:rPr lang="de-DE" dirty="0" err="1" smtClean="0"/>
              <a:t>Builder</a:t>
            </a:r>
            <a:r>
              <a:rPr lang="de-DE" dirty="0" smtClean="0"/>
              <a:t> können alle Daten eines Projektes innerhalb einer Transaktion bearbeitet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278231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Außer den oben genannten Status für PSP-Elemente gibt es noch weitere, hier nicht genannte:</a:t>
            </a:r>
          </a:p>
          <a:p>
            <a:pPr>
              <a:buFontTx/>
              <a:buChar char="-"/>
            </a:pPr>
            <a:r>
              <a:rPr lang="de-DE" dirty="0" smtClean="0"/>
              <a:t>Der Status für Standard-PSP ist für alle PSP Elemente gültig</a:t>
            </a:r>
          </a:p>
          <a:p>
            <a:pPr>
              <a:buFontTx/>
              <a:buChar char="-"/>
            </a:pPr>
            <a:r>
              <a:rPr lang="de-DE" dirty="0" smtClean="0"/>
              <a:t>Als Ergänzung zum vorhandenen Systemstatus können außerdem Anwenderstatus definiert werden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73052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Projektstrukturplan sind PSP-Elemente untergeordnet:</a:t>
            </a:r>
          </a:p>
          <a:p>
            <a:pPr>
              <a:buFontTx/>
              <a:buNone/>
            </a:pPr>
            <a:r>
              <a:rPr lang="de-DE" dirty="0" smtClean="0"/>
              <a:t>- Bei der Strukturierung nach Objekten können Objekte mit gleichen Eigenschaften in einer eigenständigen Hierarchiestruktur dargestellt werden: Projektverdichtung</a:t>
            </a:r>
          </a:p>
          <a:p>
            <a:pPr>
              <a:buFontTx/>
              <a:buNone/>
            </a:pPr>
            <a:r>
              <a:rPr lang="de-DE" dirty="0" smtClean="0"/>
              <a:t>- Die Planung erfolgt durch Vorgänge, die den PSP-Elementen zugeordnet werden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209548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Netzplanart wird im Customizing festgelegt</a:t>
            </a:r>
          </a:p>
          <a:p>
            <a:r>
              <a:rPr lang="de-DE" dirty="0" smtClean="0"/>
              <a:t>Netzplankopf:</a:t>
            </a:r>
          </a:p>
          <a:p>
            <a:pPr>
              <a:buFont typeface="Symbol" pitchFamily="18" charset="2"/>
              <a:buChar char="-"/>
            </a:pPr>
            <a:r>
              <a:rPr lang="de-DE" dirty="0" smtClean="0"/>
              <a:t>Daten werden hinterlegt und als Vorschlagswerte in den gesamten Netzplan übernommen, bspw.:</a:t>
            </a:r>
          </a:p>
          <a:p>
            <a:pPr lvl="1">
              <a:buFont typeface="Symbol" pitchFamily="18" charset="2"/>
              <a:buChar char="-"/>
            </a:pPr>
            <a:r>
              <a:rPr lang="de-DE" dirty="0" smtClean="0"/>
              <a:t>Systemstatus </a:t>
            </a:r>
          </a:p>
          <a:p>
            <a:pPr lvl="1">
              <a:buFont typeface="Symbol" pitchFamily="18" charset="2"/>
              <a:buChar char="-"/>
            </a:pPr>
            <a:r>
              <a:rPr lang="de-DE" dirty="0" smtClean="0"/>
              <a:t>Kalkulationsdaten</a:t>
            </a:r>
          </a:p>
          <a:p>
            <a:r>
              <a:rPr lang="de-DE" dirty="0" smtClean="0"/>
              <a:t>Bsp. Netzplan:</a:t>
            </a:r>
          </a:p>
          <a:p>
            <a:r>
              <a:rPr lang="de-DE" dirty="0" smtClean="0"/>
              <a:t>Besteht ausschließlich aus Normalfolgen</a:t>
            </a:r>
          </a:p>
          <a:p>
            <a:r>
              <a:rPr lang="de-DE" dirty="0" smtClean="0"/>
              <a:t>Je nach Status werden die Netzplanelemente verschiedenartig dargestellt</a:t>
            </a:r>
          </a:p>
          <a:p>
            <a:pPr lvl="1">
              <a:buFont typeface="Symbol" pitchFamily="18" charset="2"/>
              <a:buChar char="-"/>
            </a:pPr>
            <a:endParaRPr 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250385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Normalfolge:</a:t>
            </a:r>
          </a:p>
          <a:p>
            <a:r>
              <a:rPr lang="de-DE" dirty="0" smtClean="0"/>
              <a:t>Vom Ende eines Vorgangs zum Anfang des nächsten Vorgangs</a:t>
            </a:r>
          </a:p>
          <a:p>
            <a:r>
              <a:rPr lang="de-DE" dirty="0" smtClean="0"/>
              <a:t>Anfangsfolge:</a:t>
            </a:r>
          </a:p>
          <a:p>
            <a:r>
              <a:rPr lang="de-DE" dirty="0" smtClean="0"/>
              <a:t>Vom Anfang eines Vorgang zum Anfang des nächsten Vorgangs</a:t>
            </a:r>
          </a:p>
          <a:p>
            <a:r>
              <a:rPr lang="de-DE" dirty="0" err="1" smtClean="0"/>
              <a:t>Endfolge</a:t>
            </a:r>
            <a:r>
              <a:rPr lang="de-DE" dirty="0" smtClean="0"/>
              <a:t>:</a:t>
            </a:r>
          </a:p>
          <a:p>
            <a:r>
              <a:rPr lang="de-DE" dirty="0" smtClean="0"/>
              <a:t>Vom Ende eines Vorgangs zum Ende des nächsten Vorgangs</a:t>
            </a:r>
          </a:p>
          <a:p>
            <a:r>
              <a:rPr lang="de-DE" dirty="0" smtClean="0"/>
              <a:t>Sprungfolge:</a:t>
            </a:r>
          </a:p>
          <a:p>
            <a:r>
              <a:rPr lang="de-DE" dirty="0" smtClean="0"/>
              <a:t>Vom Anfang eines Vorgangs zum Ende des nächsten Vorgangs</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348059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Meilensteintrendanalyse:</a:t>
            </a:r>
          </a:p>
          <a:p>
            <a:pPr>
              <a:buFont typeface="Symbol" pitchFamily="18" charset="2"/>
              <a:buChar char="-"/>
            </a:pPr>
            <a:r>
              <a:rPr lang="de-DE" dirty="0" smtClean="0"/>
              <a:t>Zur Terminkontrolle im Projekt</a:t>
            </a:r>
          </a:p>
          <a:p>
            <a:pPr>
              <a:buFont typeface="Symbol" pitchFamily="18" charset="2"/>
              <a:buChar char="-"/>
            </a:pPr>
            <a:r>
              <a:rPr lang="de-DE" dirty="0" smtClean="0"/>
              <a:t>Zur Ermittlung des Fertigstellungswertes</a:t>
            </a:r>
          </a:p>
          <a:p>
            <a:pPr>
              <a:buFont typeface="Symbol" pitchFamily="18" charset="2"/>
              <a:buNone/>
            </a:pPr>
            <a:r>
              <a:rPr lang="de-DE" dirty="0" smtClean="0"/>
              <a:t>Termin wird im Fakturierungsplan verknüpft</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47818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pPr>
              <a:defRPr/>
            </a:pPr>
            <a:r>
              <a:rPr lang="de-DE" dirty="0" smtClean="0"/>
              <a:t>Quelle: </a:t>
            </a:r>
            <a:r>
              <a:rPr lang="en-US" dirty="0" smtClean="0">
                <a:hlinkClick r:id="rId3"/>
              </a:rPr>
              <a:t>http://help.sap.com/saphelp_46c/helpdata/de/4c/2277ec46e611d189470000e829fbbd/content.htm</a:t>
            </a:r>
            <a:r>
              <a:rPr lang="en-US" dirty="0" smtClean="0"/>
              <a:t> 22.07.2013 </a:t>
            </a:r>
          </a:p>
          <a:p>
            <a:pPr>
              <a:defRPr/>
            </a:pPr>
            <a:r>
              <a:rPr lang="en-US" dirty="0" smtClean="0"/>
              <a:t>“</a:t>
            </a:r>
            <a:r>
              <a:rPr lang="de-DE" dirty="0" smtClean="0"/>
              <a:t>Arbeitsdaten </a:t>
            </a:r>
          </a:p>
          <a:p>
            <a:pPr>
              <a:defRPr/>
            </a:pPr>
            <a:r>
              <a:rPr lang="de-DE" dirty="0" smtClean="0"/>
              <a:t>Sie können die Arbeitsdaten zu einem Vorgang über Vorgangselemente weiter detaillieren. Die Vorgangselemente enthalten für die Planung der Arbeit die gleichen Informationen wie die Arbeitsdaten in eigenbearbeiteten Vorgängen.</a:t>
            </a:r>
          </a:p>
          <a:p>
            <a:pPr>
              <a:defRPr/>
            </a:pPr>
            <a:r>
              <a:rPr lang="de-DE" dirty="0" smtClean="0"/>
              <a:t>Leistungsart</a:t>
            </a:r>
          </a:p>
          <a:p>
            <a:pPr>
              <a:defRPr/>
            </a:pPr>
            <a:r>
              <a:rPr lang="de-DE" dirty="0" smtClean="0"/>
              <a:t>Wenn Sie Netzpläne kalkulieren wollen, müssen Sie im Arbeitsplatz eine Leistungsart Eigenbearbeitung und einen Formelschlüssel für die Berechnung der Kosten hinterlegen. Durch die Angabe der Leistungsart können Sie z.B. für besondere Qualifikationen oder Wochenendarbeit einen anderen Kostensatz abbilden.</a:t>
            </a:r>
          </a:p>
          <a:p>
            <a:pPr>
              <a:defRPr/>
            </a:pPr>
            <a:r>
              <a:rPr lang="de-DE" dirty="0" smtClean="0"/>
              <a:t>Die Leistungsart Eigenbearbeitung, die im Arbeitsplatz gepflegt ist, wird im Netzplan als Vorschlagswert in den Vorgang übernommen. Bei der Planung und Rückmeldung können Sie auch eine andere Leistungsart eingeben.</a:t>
            </a:r>
          </a:p>
          <a:p>
            <a:pPr>
              <a:defRPr/>
            </a:pPr>
            <a:r>
              <a:rPr lang="de-DE" dirty="0" smtClean="0"/>
              <a:t>Sie können im Vorgang nur eine andere Leistungsart Eigenbearbeitung pflegen, wenn Sie der Kostenstelle, zu der der Arbeitsplatz gehört, zugeordnet ist.</a:t>
            </a:r>
          </a:p>
          <a:p>
            <a:pPr>
              <a:defRPr/>
            </a:pPr>
            <a:r>
              <a:rPr lang="de-DE" dirty="0" smtClean="0"/>
              <a:t>Arbeit</a:t>
            </a:r>
          </a:p>
          <a:p>
            <a:pPr>
              <a:defRPr/>
            </a:pPr>
            <a:r>
              <a:rPr lang="de-DE" dirty="0" smtClean="0"/>
              <a:t>Mit der Arbeit legen Sie den geplanten Arbeitsaufwand fest, der bei der Durchführung des Vorgangs anfällt, z.B. Konstruktionsaufwand in Stunden oder Energiebedarf in Kilowattstunden. Über den Wert für die Arbeit und der im Arbeitsplatz hinterlegten Formel für den Kapazitätsbedarf errechnet die Terminierung den Kapazitätsbedarf.</a:t>
            </a:r>
          </a:p>
          <a:p>
            <a:pPr>
              <a:defRPr/>
            </a:pPr>
            <a:r>
              <a:rPr lang="de-DE" dirty="0" smtClean="0"/>
              <a:t>Sie können zu Vorgängen im Netzplan Eck- und Prognosewerte für die Arbeit pflegen.</a:t>
            </a:r>
          </a:p>
          <a:p>
            <a:pPr>
              <a:defRPr/>
            </a:pPr>
            <a:r>
              <a:rPr lang="de-DE" dirty="0" smtClean="0"/>
              <a:t>Anzahl benötigter Kapazität</a:t>
            </a:r>
          </a:p>
          <a:p>
            <a:pPr>
              <a:defRPr/>
            </a:pPr>
            <a:r>
              <a:rPr lang="de-DE" dirty="0" smtClean="0"/>
              <a:t>Mit der Anzahl legen Sie die Menge der benötigten Kapazität fest, die Sie für die Durchführung der Arbeit im Vorgang benötigen, z.B. zwei Personen oder drei Maschinen. Die Anzahl bezieht sich auf die Kapazitätsart, die für die Terminierung im Arbeitsplatz hinterlegt ist.</a:t>
            </a:r>
          </a:p>
          <a:p>
            <a:pPr>
              <a:defRPr/>
            </a:pPr>
            <a:r>
              <a:rPr lang="de-DE" dirty="0" smtClean="0"/>
              <a:t>Sie benötigen die Anzahl, wenn Sie über den Berechnungsschlüssel die Dauer oder die Arbeit im Vorgang berechnen lassen wollen.</a:t>
            </a:r>
          </a:p>
          <a:p>
            <a:pPr>
              <a:defRPr/>
            </a:pPr>
            <a:r>
              <a:rPr lang="de-DE" dirty="0" smtClean="0"/>
              <a:t>Prozent</a:t>
            </a:r>
          </a:p>
          <a:p>
            <a:pPr>
              <a:defRPr/>
            </a:pPr>
            <a:r>
              <a:rPr lang="de-DE" dirty="0" smtClean="0"/>
              <a:t>Mit dem Wert geben Sie an, zu wie viel Prozent der Arbeit für den Vorgang verwendet wird.</a:t>
            </a:r>
          </a:p>
          <a:p>
            <a:pPr>
              <a:defRPr/>
            </a:pPr>
            <a:r>
              <a:rPr lang="de-DE" dirty="0" smtClean="0"/>
              <a:t>Der Prozentsatz wird nur verwendet, wenn Sie über den Berechnungsschlüssel die Dauer, Arbeit oder die Anzahl der Kapazitäten vom System berechnen lassen.</a:t>
            </a:r>
          </a:p>
          <a:p>
            <a:pPr>
              <a:defRPr/>
            </a:pPr>
            <a:r>
              <a:rPr lang="de-DE" dirty="0" smtClean="0"/>
              <a:t>Wenn Sie keinen Prozentsatz pflegen, rechnet das System mit 100 Prozent.</a:t>
            </a:r>
          </a:p>
          <a:p>
            <a:pPr>
              <a:defRPr/>
            </a:pPr>
            <a:r>
              <a:rPr lang="de-DE" dirty="0" smtClean="0"/>
              <a:t>Wenn Sie im Vorgang einen Arbeitsplatz pflegen, berechnet das System die Dauer aus der Einsatzzeit, die im Arbeitsplatz gepflegt ist.</a:t>
            </a:r>
          </a:p>
          <a:p>
            <a:pPr>
              <a:defRPr/>
            </a:pPr>
            <a:r>
              <a:rPr lang="de-DE" dirty="0" smtClean="0"/>
              <a:t>Berechnungsschlüssel</a:t>
            </a:r>
          </a:p>
          <a:p>
            <a:pPr>
              <a:defRPr/>
            </a:pPr>
            <a:r>
              <a:rPr lang="de-DE" dirty="0" smtClean="0"/>
              <a:t>Sie können die Daten für Arbeit, Dauer und Anzahl manuell pflegen oder über den Berechnungsschlüssel vom System berechnen lassen.</a:t>
            </a:r>
          </a:p>
          <a:p>
            <a:pPr>
              <a:defRPr/>
            </a:pPr>
            <a:r>
              <a:rPr lang="de-DE" dirty="0" smtClean="0"/>
              <a:t>Abhängig davon, welchen Berechnungsschlüssel Sie im Vorgang pflegen, berechnet das System:</a:t>
            </a:r>
          </a:p>
          <a:p>
            <a:pPr>
              <a:defRPr/>
            </a:pPr>
            <a:r>
              <a:rPr lang="de-DE" dirty="0" smtClean="0"/>
              <a:t>Arbeit</a:t>
            </a:r>
          </a:p>
          <a:p>
            <a:pPr>
              <a:defRPr/>
            </a:pPr>
            <a:r>
              <a:rPr lang="de-DE" dirty="0" smtClean="0"/>
              <a:t>Dauer</a:t>
            </a:r>
          </a:p>
          <a:p>
            <a:pPr>
              <a:defRPr/>
            </a:pPr>
            <a:r>
              <a:rPr lang="de-DE" dirty="0" smtClean="0"/>
              <a:t>Anzahl der benötigten Kapazität</a:t>
            </a:r>
          </a:p>
          <a:p>
            <a:pPr>
              <a:defRPr/>
            </a:pPr>
            <a:r>
              <a:rPr lang="de-DE" dirty="0" smtClean="0"/>
              <a:t>Welche Daten Sie für welchen Berechnungsschlüssel pflegen müssen, können Sie aus folgender Tabelle ablesen.</a:t>
            </a:r>
          </a:p>
          <a:p>
            <a:pPr>
              <a:defRPr/>
            </a:pPr>
            <a:r>
              <a:rPr lang="de-DE" dirty="0" smtClean="0"/>
              <a:t>Sie können über den Berechnungsschlüssel die Arbeit und die Dauer auch ohne Wert für die Anzahl berechnen. Das System setzt automatisch die Anzahl 1 (eins) und hundert Prozent für die Einsatzzeit.</a:t>
            </a:r>
          </a:p>
          <a:p>
            <a:pPr>
              <a:defRPr/>
            </a:pPr>
            <a:r>
              <a:rPr lang="de-DE" dirty="0" smtClean="0"/>
              <a:t>Berechnungsschlüssel für</a:t>
            </a:r>
          </a:p>
          <a:p>
            <a:pPr>
              <a:defRPr/>
            </a:pPr>
            <a:endParaRPr lang="de-DE" dirty="0" smtClean="0"/>
          </a:p>
          <a:p>
            <a:pPr>
              <a:defRPr/>
            </a:pPr>
            <a:r>
              <a:rPr lang="de-DE" dirty="0" smtClean="0"/>
              <a:t>Verteilung</a:t>
            </a:r>
          </a:p>
          <a:p>
            <a:pPr>
              <a:defRPr/>
            </a:pPr>
            <a:r>
              <a:rPr lang="de-DE" dirty="0" smtClean="0"/>
              <a:t>Der Schlüssel für die Verteilung des Kapazitätsbedarfs legt fest, nach wie viel Prozent der Dauer wie viel Prozent des Kapazitätsbedarfs anfallen. Die Verteilung wird in der Kapazitätsplanung berücksichtigt.</a:t>
            </a:r>
          </a:p>
          <a:p>
            <a:pPr>
              <a:defRPr/>
            </a:pPr>
            <a:r>
              <a:rPr lang="de-DE" dirty="0" smtClean="0"/>
              <a:t>Im Customizing der Kapazitätsplanung legen Sie fest, welcher Verteilungsschlüssel bei der Kapazitätsplanung berücksichtigt wird.</a:t>
            </a:r>
          </a:p>
          <a:p>
            <a:pPr>
              <a:defRPr/>
            </a:pPr>
            <a:endParaRPr lang="en-US"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22</a:t>
            </a:fld>
            <a:endParaRPr lang="de-DE" dirty="0"/>
          </a:p>
        </p:txBody>
      </p:sp>
    </p:spTree>
    <p:extLst>
      <p:ext uri="{BB962C8B-B14F-4D97-AF65-F5344CB8AC3E}">
        <p14:creationId xmlns:p14="http://schemas.microsoft.com/office/powerpoint/2010/main" val="2786425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67999" y="324075"/>
            <a:ext cx="10620000" cy="923330"/>
          </a:xfrm>
        </p:spPr>
        <p:txBody>
          <a:bodyPr anchor="t" anchorCtr="0">
            <a:noAutofit/>
          </a:bodyPr>
          <a:lstStyle>
            <a:lvl1pPr>
              <a:defRPr sz="6000">
                <a:solidFill>
                  <a:schemeClr val="tx1"/>
                </a:solidFill>
              </a:defRPr>
            </a:lvl1pPr>
          </a:lstStyle>
          <a:p>
            <a:r>
              <a:rPr lang="de-DE" noProof="0" smtClean="0"/>
              <a:t>Titelmasterformat durch Klicken bearbeiten</a:t>
            </a:r>
            <a:endParaRPr lang="de-DE" noProof="0"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40520"/>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grpSp>
        <p:nvGrpSpPr>
          <p:cNvPr id="9" name="Gruppieren 8"/>
          <p:cNvGrpSpPr/>
          <p:nvPr userDrawn="1"/>
        </p:nvGrpSpPr>
        <p:grpSpPr>
          <a:xfrm>
            <a:off x="10518759" y="6066338"/>
            <a:ext cx="1352566" cy="470987"/>
            <a:chOff x="10518759" y="6066338"/>
            <a:chExt cx="1352566" cy="470987"/>
          </a:xfrm>
        </p:grpSpPr>
        <p:sp>
          <p:nvSpPr>
            <p:cNvPr id="10" name="Rectangle 15"/>
            <p:cNvSpPr/>
            <p:nvPr/>
          </p:nvSpPr>
          <p:spPr bwMode="gray">
            <a:xfrm>
              <a:off x="10518759" y="6088062"/>
              <a:ext cx="1352566" cy="449263"/>
            </a:xfrm>
            <a:prstGeom prst="rect">
              <a:avLst/>
            </a:prstGeom>
            <a:solidFill>
              <a:schemeClr val="bg1"/>
            </a:solidFill>
            <a:ln w="12700" cmpd="sng" algn="ctr">
              <a:no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4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8759" y="6066338"/>
              <a:ext cx="1288232" cy="470987"/>
            </a:xfrm>
            <a:prstGeom prst="rect">
              <a:avLst/>
            </a:prstGeom>
          </p:spPr>
        </p:pic>
      </p:grpSp>
      <p:pic>
        <p:nvPicPr>
          <p:cNvPr id="13" name="Picture 8" descr="M:\Dokumente\UCC_Partner\Logos\SAP UA Logo\SAP_University_Alliances_Logo_2013_Februar\RGB\SAP_UniversityAlliances_scrn_R_pos_stac3.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0" y="6184900"/>
            <a:ext cx="647700" cy="352425"/>
          </a:xfrm>
          <a:prstGeom prst="rect">
            <a:avLst/>
          </a:prstGeom>
          <a:noFill/>
          <a:ln>
            <a:noFill/>
          </a:ln>
          <a:extLst/>
        </p:spPr>
      </p:pic>
    </p:spTree>
    <p:extLst>
      <p:ext uri="{BB962C8B-B14F-4D97-AF65-F5344CB8AC3E}">
        <p14:creationId xmlns:p14="http://schemas.microsoft.com/office/powerpoint/2010/main" val="4293301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2"/>
          </p:nvPr>
        </p:nvSpPr>
        <p:spPr bwMode="gray">
          <a:xfrm>
            <a:off x="6208016" y="1691079"/>
            <a:ext cx="5661184"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0805734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10" name="Text Placeholder 2"/>
          <p:cNvSpPr>
            <a:spLocks noGrp="1"/>
          </p:cNvSpPr>
          <p:nvPr>
            <p:ph idx="14"/>
          </p:nvPr>
        </p:nvSpPr>
        <p:spPr bwMode="gray">
          <a:xfrm>
            <a:off x="8133316" y="1691079"/>
            <a:ext cx="3735883"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Text Placeholder 2"/>
          <p:cNvSpPr>
            <a:spLocks noGrp="1"/>
          </p:cNvSpPr>
          <p:nvPr>
            <p:ph idx="13"/>
          </p:nvPr>
        </p:nvSpPr>
        <p:spPr bwMode="gray">
          <a:xfrm>
            <a:off x="4228658" y="1691079"/>
            <a:ext cx="37404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8" name="Text Placeholder 2"/>
          <p:cNvSpPr>
            <a:spLocks noGrp="1"/>
          </p:cNvSpPr>
          <p:nvPr>
            <p:ph idx="1"/>
          </p:nvPr>
        </p:nvSpPr>
        <p:spPr bwMode="gray">
          <a:xfrm>
            <a:off x="324000" y="1691079"/>
            <a:ext cx="3740399"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a:xfrm>
            <a:off x="324000" y="324075"/>
            <a:ext cx="11545200" cy="756175"/>
          </a:xfrm>
        </p:spPr>
        <p:txBody>
          <a:bodyPr/>
          <a:lstStyle/>
          <a:p>
            <a:r>
              <a:rPr lang="en-US" noProof="0" dirty="0" smtClean="0"/>
              <a:t>&lt;Page title&gt;</a:t>
            </a:r>
            <a:endParaRPr lang="en-US" dirty="0"/>
          </a:p>
        </p:txBody>
      </p:sp>
    </p:spTree>
    <p:extLst>
      <p:ext uri="{BB962C8B-B14F-4D97-AF65-F5344CB8AC3E}">
        <p14:creationId xmlns:p14="http://schemas.microsoft.com/office/powerpoint/2010/main" val="6800778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714995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13226966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2">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7170796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3">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4224188"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5258831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8" name="Text Placeholder 2"/>
          <p:cNvSpPr>
            <a:spLocks noGrp="1"/>
          </p:cNvSpPr>
          <p:nvPr>
            <p:ph idx="17"/>
          </p:nvPr>
        </p:nvSpPr>
        <p:spPr bwMode="gray">
          <a:xfrm>
            <a:off x="6208016" y="1691079"/>
            <a:ext cx="5661184"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
          </p:nvPr>
        </p:nvSpPr>
        <p:spPr bwMode="gray">
          <a:xfrm>
            <a:off x="324000" y="1691079"/>
            <a:ext cx="5662800"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2720293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7" y="478741"/>
            <a:ext cx="1833518" cy="907200"/>
          </a:xfrm>
          <a:prstGeom prst="rect">
            <a:avLst/>
          </a:prstGeom>
        </p:spPr>
      </p:pic>
      <p:sp>
        <p:nvSpPr>
          <p:cNvPr id="8" name="Textfeld 7"/>
          <p:cNvSpPr txBox="1"/>
          <p:nvPr userDrawn="1"/>
        </p:nvSpPr>
        <p:spPr>
          <a:xfrm>
            <a:off x="324000" y="2061275"/>
            <a:ext cx="11545200" cy="923330"/>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de-DE" sz="6000" noProof="0" dirty="0" smtClean="0"/>
              <a:t>Vielen Dank!</a:t>
            </a:r>
            <a:endParaRPr lang="de-DE" sz="6000" kern="0" dirty="0" err="1" smtClean="0">
              <a:ea typeface="Arial Unicode MS" pitchFamily="34" charset="-128"/>
              <a:cs typeface="Arial Unicode MS" pitchFamily="34" charset="-128"/>
            </a:endParaRPr>
          </a:p>
        </p:txBody>
      </p:sp>
      <p:sp>
        <p:nvSpPr>
          <p:cNvPr id="9" name="Textplatzhalter 5"/>
          <p:cNvSpPr>
            <a:spLocks noGrp="1"/>
          </p:cNvSpPr>
          <p:nvPr>
            <p:ph type="body" sz="quarter" idx="10" hasCustomPrompt="1"/>
          </p:nvPr>
        </p:nvSpPr>
        <p:spPr>
          <a:xfrm>
            <a:off x="3925792" y="3659939"/>
            <a:ext cx="4341615" cy="2141713"/>
          </a:xfrm>
          <a:noFill/>
          <a:ln>
            <a:solidFill>
              <a:schemeClr val="accent1"/>
            </a:solidFill>
          </a:ln>
        </p:spPr>
        <p:txBody>
          <a:bodyPr lIns="108000" tIns="108000" rIns="108000" bIns="108000"/>
          <a:lstStyle>
            <a:lvl1pPr marL="0" indent="0" fontAlgn="base">
              <a:spcBef>
                <a:spcPts val="600"/>
              </a:spcBef>
              <a:spcAft>
                <a:spcPct val="0"/>
              </a:spcAft>
              <a:buClr>
                <a:srgbClr val="F0AB00"/>
              </a:buClr>
              <a:buSzPct val="80000"/>
              <a:buNone/>
              <a:defRPr sz="2400" b="1" baseline="0">
                <a:solidFill>
                  <a:schemeClr val="tx1"/>
                </a:solidFill>
              </a:defRPr>
            </a:lvl1pPr>
            <a:lvl2pPr marL="201600" indent="0">
              <a:buNone/>
              <a:defRPr/>
            </a:lvl2pPr>
            <a:lvl3pPr marL="324000" indent="0">
              <a:buNone/>
              <a:defRPr/>
            </a:lvl3pPr>
            <a:lvl4pPr marL="504000" indent="0">
              <a:buNone/>
              <a:defRPr/>
            </a:lvl4pPr>
            <a:lvl5pPr marL="361338" indent="0">
              <a:buNone/>
              <a:defRPr/>
            </a:lvl5pPr>
          </a:lstStyle>
          <a:p>
            <a:pPr lvl="0"/>
            <a:r>
              <a:rPr lang="de-DE" dirty="0" smtClean="0"/>
              <a:t>Kontakt</a:t>
            </a:r>
          </a:p>
          <a:p>
            <a:pPr lvl="0"/>
            <a:endParaRPr lang="de-DE" dirty="0" smtClean="0"/>
          </a:p>
          <a:p>
            <a:pPr fontAlgn="base">
              <a:spcBef>
                <a:spcPts val="600"/>
              </a:spcBef>
              <a:spcAft>
                <a:spcPct val="0"/>
              </a:spcAft>
              <a:buClr>
                <a:srgbClr val="F0AB00"/>
              </a:buClr>
              <a:buSzPct val="80000"/>
            </a:pPr>
            <a:r>
              <a:rPr lang="de-DE" sz="1400" kern="0" dirty="0" smtClean="0">
                <a:ea typeface="Arial Unicode MS" pitchFamily="34" charset="-128"/>
                <a:cs typeface="Arial Unicode MS" pitchFamily="34" charset="-128"/>
              </a:rPr>
              <a:t> &lt;Vorname&gt; &lt;Nachname&gt;</a:t>
            </a:r>
          </a:p>
          <a:p>
            <a:pPr fontAlgn="base">
              <a:spcBef>
                <a:spcPts val="600"/>
              </a:spcBef>
              <a:spcAft>
                <a:spcPct val="0"/>
              </a:spcAft>
              <a:buClr>
                <a:srgbClr val="F0AB00"/>
              </a:buClr>
              <a:buSzPct val="80000"/>
            </a:pPr>
            <a:r>
              <a:rPr lang="de-DE" sz="1400" kern="0" baseline="0" dirty="0" smtClean="0">
                <a:ea typeface="Arial Unicode MS" pitchFamily="34" charset="-128"/>
                <a:cs typeface="Arial Unicode MS" pitchFamily="34" charset="-128"/>
              </a:rPr>
              <a:t> &lt;Position, Organisation&gt;</a:t>
            </a:r>
          </a:p>
          <a:p>
            <a:pPr fontAlgn="base">
              <a:spcBef>
                <a:spcPts val="600"/>
              </a:spcBef>
              <a:spcAft>
                <a:spcPct val="0"/>
              </a:spcAft>
              <a:buClr>
                <a:srgbClr val="F0AB00"/>
              </a:buClr>
              <a:buSzPct val="80000"/>
            </a:pPr>
            <a:r>
              <a:rPr lang="de-DE" sz="1400" kern="0" baseline="0" dirty="0" smtClean="0">
                <a:ea typeface="Arial Unicode MS" pitchFamily="34" charset="-128"/>
                <a:cs typeface="Arial Unicode MS" pitchFamily="34" charset="-128"/>
              </a:rPr>
              <a:t> &lt;Kontaktinformationen&gt;</a:t>
            </a:r>
            <a:endParaRPr lang="de-DE" sz="1800" kern="0" dirty="0" smtClean="0">
              <a:ea typeface="Arial Unicode MS" pitchFamily="34" charset="-128"/>
              <a:cs typeface="Arial Unicode MS" pitchFamily="34" charset="-128"/>
            </a:endParaRPr>
          </a:p>
          <a:p>
            <a:pPr lvl="0"/>
            <a:endParaRPr lang="de-DE" dirty="0" smtClean="0"/>
          </a:p>
        </p:txBody>
      </p:sp>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Autoren</a:t>
            </a:r>
          </a:p>
        </p:txBody>
      </p:sp>
    </p:spTree>
    <p:extLst>
      <p:ext uri="{BB962C8B-B14F-4D97-AF65-F5344CB8AC3E}">
        <p14:creationId xmlns:p14="http://schemas.microsoft.com/office/powerpoint/2010/main" val="17872564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6" name="Text Placeholder 2"/>
          <p:cNvSpPr>
            <a:spLocks noGrp="1"/>
          </p:cNvSpPr>
          <p:nvPr>
            <p:ph idx="1" hasCustomPrompt="1"/>
          </p:nvPr>
        </p:nvSpPr>
        <p:spPr bwMode="gray">
          <a:xfrm>
            <a:off x="324000" y="1691079"/>
            <a:ext cx="11545200" cy="4392042"/>
          </a:xfrm>
          <a:prstGeom prst="rect">
            <a:avLst/>
          </a:prstGeom>
        </p:spPr>
        <p:txBody>
          <a:bodyPr vert="horz" lIns="0" tIns="0" rIns="0" bIns="0" rtlCol="0">
            <a:noAutofit/>
          </a:bodyPr>
          <a:lstStyle>
            <a:lvl1pPr>
              <a:buClr>
                <a:schemeClr val="bg1">
                  <a:lumMod val="65000"/>
                </a:schemeClr>
              </a:buClr>
              <a:defRPr sz="1600">
                <a:solidFill>
                  <a:schemeClr val="bg1">
                    <a:lumMod val="65000"/>
                  </a:schemeClr>
                </a:solidFill>
              </a:defRPr>
            </a:lvl1pPr>
          </a:lstStyle>
          <a:p>
            <a:pPr lvl="0"/>
            <a:r>
              <a:rPr lang="en-US" noProof="0" dirty="0" smtClean="0"/>
              <a:t>&lt;level 1&gt;</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Quellen</a:t>
            </a:r>
          </a:p>
        </p:txBody>
      </p:sp>
    </p:spTree>
    <p:extLst>
      <p:ext uri="{BB962C8B-B14F-4D97-AF65-F5344CB8AC3E}">
        <p14:creationId xmlns:p14="http://schemas.microsoft.com/office/powerpoint/2010/main" val="387988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Lehrmaterial-I</a:t>
            </a:r>
            <a:r>
              <a:rPr lang="de-DE" sz="2400" b="1" kern="0" baseline="0" dirty="0" smtClean="0">
                <a:solidFill>
                  <a:schemeClr val="accent2"/>
                </a:solidFill>
                <a:latin typeface="+mj-lt"/>
                <a:ea typeface="Arial Unicode MS" pitchFamily="34" charset="-128"/>
                <a:cs typeface="Arial Unicode MS" pitchFamily="34" charset="-128"/>
              </a:rPr>
              <a:t>nformationen</a:t>
            </a:r>
            <a:endParaRPr lang="de-DE" sz="2400" b="1" kern="0" dirty="0" smtClean="0">
              <a:solidFill>
                <a:schemeClr val="accent2"/>
              </a:solidFill>
              <a:latin typeface="+mj-lt"/>
              <a:ea typeface="Arial Unicode MS" pitchFamily="34" charset="-128"/>
              <a:cs typeface="Arial Unicode MS" pitchFamily="34" charset="-128"/>
            </a:endParaRP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3.1 (Juli 2017)</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Lehrmaterial-V</a:t>
              </a:r>
              <a:r>
                <a:rPr lang="de-DE" sz="1800" b="1" baseline="0" noProof="0" dirty="0" smtClean="0">
                  <a:solidFill>
                    <a:schemeClr val="tx1"/>
                  </a:solidFill>
                  <a:latin typeface="+mj-lt"/>
                </a:rPr>
                <a:t>ersion</a:t>
              </a:r>
              <a:endParaRPr lang="de-DE" sz="1200" b="1" noProof="0" dirty="0">
                <a:solidFill>
                  <a:schemeClr val="tx1"/>
                </a:solidFill>
                <a:latin typeface="+mj-lt"/>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&lt;Server&gt;</a:t>
            </a:r>
          </a:p>
          <a:p>
            <a:pPr lvl="0"/>
            <a:r>
              <a:rPr lang="de-DE" noProof="0" dirty="0" smtClean="0"/>
              <a:t>&lt;Client&gt;</a:t>
            </a:r>
            <a:endParaRPr lang="de-DE" noProof="0"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Genutzte Software</a:t>
            </a:r>
          </a:p>
        </p:txBody>
      </p:sp>
      <p:sp>
        <p:nvSpPr>
          <p:cNvPr id="20" name="Textfeld 19"/>
          <p:cNvSpPr txBox="1"/>
          <p:nvPr userDrawn="1"/>
        </p:nvSpPr>
        <p:spPr>
          <a:xfrm>
            <a:off x="2043658" y="5176323"/>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Voraussetzungen</a:t>
            </a:r>
          </a:p>
        </p:txBody>
      </p:sp>
      <p:sp>
        <p:nvSpPr>
          <p:cNvPr id="21" name="Textplatzhalter 21"/>
          <p:cNvSpPr>
            <a:spLocks noGrp="1"/>
          </p:cNvSpPr>
          <p:nvPr>
            <p:ph type="body" sz="quarter" idx="13" hasCustomPrompt="1"/>
          </p:nvPr>
        </p:nvSpPr>
        <p:spPr>
          <a:xfrm>
            <a:off x="2327107" y="5489073"/>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&lt;Curricula&gt;</a:t>
            </a:r>
          </a:p>
          <a:p>
            <a:pPr lvl="0"/>
            <a:r>
              <a:rPr lang="de-DE" noProof="0" dirty="0" smtClean="0"/>
              <a:t>&lt;anderes&gt;</a:t>
            </a:r>
          </a:p>
        </p:txBody>
      </p:sp>
      <p:sp>
        <p:nvSpPr>
          <p:cNvPr id="22" name="Textfeld 21"/>
          <p:cNvSpPr txBox="1"/>
          <p:nvPr userDrawn="1"/>
        </p:nvSpPr>
        <p:spPr>
          <a:xfrm>
            <a:off x="2046605" y="4184140"/>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Genutztes Modell</a:t>
            </a:r>
          </a:p>
        </p:txBody>
      </p:sp>
      <p:sp>
        <p:nvSpPr>
          <p:cNvPr id="23" name="Textplatzhalter 21"/>
          <p:cNvSpPr>
            <a:spLocks noGrp="1"/>
          </p:cNvSpPr>
          <p:nvPr>
            <p:ph type="body" sz="quarter" idx="16" hasCustomPrompt="1"/>
          </p:nvPr>
        </p:nvSpPr>
        <p:spPr>
          <a:xfrm>
            <a:off x="2327108" y="4583195"/>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&lt;Server&gt;</a:t>
            </a:r>
          </a:p>
        </p:txBody>
      </p:sp>
    </p:spTree>
    <p:extLst>
      <p:ext uri="{BB962C8B-B14F-4D97-AF65-F5344CB8AC3E}">
        <p14:creationId xmlns:p14="http://schemas.microsoft.com/office/powerpoint/2010/main" val="7544041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de-DE" sz="3600" noProof="0" dirty="0" smtClean="0"/>
              <a:t>Alternativer Titel</a:t>
            </a:r>
            <a:br>
              <a:rPr lang="de-DE" sz="3600" noProof="0" dirty="0" smtClean="0"/>
            </a:br>
            <a:r>
              <a:rPr lang="de-DE" sz="3600" noProof="0" dirty="0" smtClean="0"/>
              <a:t>Zwei Zeilen</a:t>
            </a:r>
            <a:endParaRPr lang="de-DE" noProof="0"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7490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999" y="324075"/>
            <a:ext cx="10620000" cy="923330"/>
          </a:xfrm>
        </p:spPr>
        <p:txBody>
          <a:bodyPr anchor="t" anchorCtr="0">
            <a:noAutofit/>
          </a:bodyPr>
          <a:lstStyle>
            <a:lvl1pPr>
              <a:defRPr sz="6000">
                <a:solidFill>
                  <a:schemeClr val="tx1"/>
                </a:solidFill>
              </a:defRPr>
            </a:lvl1pPr>
          </a:lstStyle>
          <a:p>
            <a:r>
              <a:rPr lang="de-DE" noProof="0" smtClean="0"/>
              <a:t>Titelmasterformat durch Klicken bearbeiten</a:t>
            </a:r>
            <a:endParaRPr lang="de-DE" noProof="0" dirty="0"/>
          </a:p>
        </p:txBody>
      </p:sp>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de-DE" sz="3600" noProof="0" dirty="0" smtClean="0"/>
              <a:t>Alternativer Titel</a:t>
            </a:r>
            <a:br>
              <a:rPr lang="de-DE" sz="3600" noProof="0" dirty="0" smtClean="0"/>
            </a:br>
            <a:r>
              <a:rPr lang="de-DE" sz="3600" noProof="0" dirty="0" smtClean="0"/>
              <a:t>Zwei Zeilen</a:t>
            </a:r>
            <a:endParaRPr lang="de-DE" noProof="0"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Curriculum-I</a:t>
            </a:r>
            <a:r>
              <a:rPr lang="de-DE" sz="2400" b="1" kern="0" baseline="0" dirty="0" smtClean="0">
                <a:solidFill>
                  <a:schemeClr val="accent2"/>
                </a:solidFill>
                <a:latin typeface="+mj-lt"/>
                <a:ea typeface="Arial Unicode MS" pitchFamily="34" charset="-128"/>
                <a:cs typeface="Arial Unicode MS" pitchFamily="34" charset="-128"/>
              </a:rPr>
              <a:t>nformationen</a:t>
            </a:r>
            <a:endParaRPr lang="de-DE" sz="2400" b="1" kern="0" dirty="0" smtClean="0">
              <a:solidFill>
                <a:schemeClr val="accent2"/>
              </a:solidFill>
              <a:latin typeface="+mj-lt"/>
              <a:ea typeface="Arial Unicode MS" pitchFamily="34" charset="-128"/>
              <a:cs typeface="Arial Unicode MS" pitchFamily="34" charset="-128"/>
            </a:endParaRP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&lt;Curriculum-Version + letztes Update&gt;</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Curriculum-V</a:t>
              </a:r>
              <a:r>
                <a:rPr lang="de-DE" sz="1800" b="1" baseline="0" noProof="0" dirty="0" smtClean="0">
                  <a:solidFill>
                    <a:schemeClr val="tx1"/>
                  </a:solidFill>
                  <a:latin typeface="+mj-lt"/>
                </a:rPr>
                <a:t>ersion</a:t>
              </a:r>
              <a:endParaRPr lang="de-DE" sz="1200" b="1" noProof="0" dirty="0">
                <a:solidFill>
                  <a:schemeClr val="tx1"/>
                </a:solidFill>
                <a:latin typeface="+mj-lt"/>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&lt;Server&gt;</a:t>
            </a:r>
          </a:p>
          <a:p>
            <a:pPr lvl="0"/>
            <a:r>
              <a:rPr lang="de-DE" noProof="0" dirty="0" smtClean="0"/>
              <a:t>&lt;Client&gt;</a:t>
            </a:r>
            <a:endParaRPr lang="de-DE" noProof="0"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Genutzte Software</a:t>
            </a:r>
          </a:p>
        </p:txBody>
      </p:sp>
      <p:sp>
        <p:nvSpPr>
          <p:cNvPr id="20" name="Textfeld 19"/>
          <p:cNvSpPr txBox="1"/>
          <p:nvPr userDrawn="1"/>
        </p:nvSpPr>
        <p:spPr>
          <a:xfrm>
            <a:off x="2043658" y="4533142"/>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Voraussetzungen</a:t>
            </a:r>
          </a:p>
        </p:txBody>
      </p:sp>
      <p:sp>
        <p:nvSpPr>
          <p:cNvPr id="21" name="Textplatzhalter 21"/>
          <p:cNvSpPr>
            <a:spLocks noGrp="1"/>
          </p:cNvSpPr>
          <p:nvPr>
            <p:ph type="body" sz="quarter" idx="13" hasCustomPrompt="1"/>
          </p:nvPr>
        </p:nvSpPr>
        <p:spPr>
          <a:xfrm>
            <a:off x="2327107" y="4845892"/>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&lt;Curricula&gt;</a:t>
            </a:r>
          </a:p>
          <a:p>
            <a:pPr lvl="0"/>
            <a:r>
              <a:rPr lang="de-DE" noProof="0" dirty="0" smtClean="0"/>
              <a:t>&lt;anderes&gt;</a:t>
            </a:r>
          </a:p>
        </p:txBody>
      </p:sp>
    </p:spTree>
    <p:extLst>
      <p:ext uri="{BB962C8B-B14F-4D97-AF65-F5344CB8AC3E}">
        <p14:creationId xmlns:p14="http://schemas.microsoft.com/office/powerpoint/2010/main" val="1784089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information 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Modul</a:t>
            </a:r>
            <a:r>
              <a:rPr lang="de-DE" sz="2400" b="1" kern="0" baseline="0" dirty="0" smtClean="0">
                <a:solidFill>
                  <a:schemeClr val="accent2"/>
                </a:solidFill>
                <a:latin typeface="+mj-lt"/>
                <a:ea typeface="Arial Unicode MS" pitchFamily="34" charset="-128"/>
                <a:cs typeface="Arial Unicode MS" pitchFamily="34" charset="-128"/>
              </a:rPr>
              <a:t>-Informationen</a:t>
            </a:r>
            <a:endParaRPr lang="de-DE" sz="2400" b="1" kern="0" dirty="0" smtClean="0">
              <a:solidFill>
                <a:schemeClr val="accent2"/>
              </a:solidFill>
              <a:latin typeface="+mj-lt"/>
              <a:ea typeface="Arial Unicode MS" pitchFamily="34" charset="-128"/>
              <a:cs typeface="Arial Unicode MS" pitchFamily="34" charset="-128"/>
            </a:endParaRPr>
          </a:p>
        </p:txBody>
      </p:sp>
      <p:grpSp>
        <p:nvGrpSpPr>
          <p:cNvPr id="22" name="Gruppieren 21"/>
          <p:cNvGrpSpPr/>
          <p:nvPr userDrawn="1"/>
        </p:nvGrpSpPr>
        <p:grpSpPr>
          <a:xfrm>
            <a:off x="324000" y="1499007"/>
            <a:ext cx="1299600" cy="1299600"/>
            <a:chOff x="214040" y="1152039"/>
            <a:chExt cx="765542" cy="765543"/>
          </a:xfrm>
        </p:grpSpPr>
        <p:grpSp>
          <p:nvGrpSpPr>
            <p:cNvPr id="23" name="Gruppieren 22"/>
            <p:cNvGrpSpPr/>
            <p:nvPr userDrawn="1"/>
          </p:nvGrpSpPr>
          <p:grpSpPr>
            <a:xfrm>
              <a:off x="361780" y="1456593"/>
              <a:ext cx="464587" cy="191753"/>
              <a:chOff x="1642324" y="4884196"/>
              <a:chExt cx="660745" cy="294992"/>
            </a:xfrm>
          </p:grpSpPr>
          <p:sp>
            <p:nvSpPr>
              <p:cNvPr id="25" name="Richtungspfeil 24"/>
              <p:cNvSpPr/>
              <p:nvPr userDrawn="1"/>
            </p:nvSpPr>
            <p:spPr bwMode="gray">
              <a:xfrm rot="8100000">
                <a:off x="1767471" y="4884196"/>
                <a:ext cx="535598" cy="221844"/>
              </a:xfrm>
              <a:prstGeom prst="homePlate">
                <a:avLst/>
              </a:prstGeom>
              <a:solidFill>
                <a:schemeClr val="tx1">
                  <a:lumMod val="65000"/>
                  <a:lumOff val="35000"/>
                </a:schemeClr>
              </a:solidFill>
              <a:ln w="6350" algn="ctr">
                <a:solidFill>
                  <a:schemeClr val="tx1">
                    <a:lumMod val="65000"/>
                    <a:lumOff val="3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26" name="Rechteck 25"/>
              <p:cNvSpPr/>
              <p:nvPr/>
            </p:nvSpPr>
            <p:spPr bwMode="gray">
              <a:xfrm rot="8100000">
                <a:off x="1920613" y="4887121"/>
                <a:ext cx="305780" cy="129124"/>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cxnSp>
            <p:nvCxnSpPr>
              <p:cNvPr id="27" name="Gerade Verbindung 25"/>
              <p:cNvCxnSpPr/>
              <p:nvPr userDrawn="1"/>
            </p:nvCxnSpPr>
            <p:spPr>
              <a:xfrm>
                <a:off x="1642324" y="5179188"/>
                <a:ext cx="140109"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28" name="Gruppieren 27"/>
          <p:cNvGrpSpPr/>
          <p:nvPr userDrawn="1"/>
        </p:nvGrpSpPr>
        <p:grpSpPr>
          <a:xfrm>
            <a:off x="324000" y="3809388"/>
            <a:ext cx="1299600" cy="1299600"/>
            <a:chOff x="216000" y="2969382"/>
            <a:chExt cx="765542" cy="765543"/>
          </a:xfrm>
        </p:grpSpPr>
        <p:pic>
          <p:nvPicPr>
            <p:cNvPr id="2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714" y="3133080"/>
              <a:ext cx="361950" cy="4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Donut 11"/>
            <p:cNvSpPr/>
            <p:nvPr userDrawn="1"/>
          </p:nvSpPr>
          <p:spPr bwMode="gray">
            <a:xfrm>
              <a:off x="216000" y="2969382"/>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31" name="Gruppieren 30"/>
          <p:cNvGrpSpPr/>
          <p:nvPr userDrawn="1"/>
        </p:nvGrpSpPr>
        <p:grpSpPr>
          <a:xfrm>
            <a:off x="1951753" y="1927906"/>
            <a:ext cx="9917447" cy="500901"/>
            <a:chOff x="1108399" y="1396713"/>
            <a:chExt cx="7030682" cy="404566"/>
          </a:xfrm>
        </p:grpSpPr>
        <p:sp>
          <p:nvSpPr>
            <p:cNvPr id="32"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Autoren</a:t>
              </a:r>
              <a:endParaRPr lang="de-DE" sz="1200" b="1" noProof="0" dirty="0">
                <a:solidFill>
                  <a:schemeClr val="tx1"/>
                </a:solidFill>
                <a:latin typeface="+mj-lt"/>
              </a:endParaRPr>
            </a:p>
          </p:txBody>
        </p:sp>
        <p:cxnSp>
          <p:nvCxnSpPr>
            <p:cNvPr id="33"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&lt;Autor&gt;</a:t>
            </a:r>
          </a:p>
          <a:p>
            <a:pPr lvl="0"/>
            <a:r>
              <a:rPr lang="de-DE" noProof="0" dirty="0" smtClean="0"/>
              <a:t>&lt;Autor&gt;</a:t>
            </a:r>
          </a:p>
          <a:p>
            <a:pPr lvl="0"/>
            <a:r>
              <a:rPr lang="de-DE" noProof="0" dirty="0" smtClean="0"/>
              <a:t>&lt;Autor&gt;</a:t>
            </a:r>
          </a:p>
        </p:txBody>
      </p:sp>
      <p:grpSp>
        <p:nvGrpSpPr>
          <p:cNvPr id="35" name="Gruppieren 34"/>
          <p:cNvGrpSpPr/>
          <p:nvPr userDrawn="1"/>
        </p:nvGrpSpPr>
        <p:grpSpPr>
          <a:xfrm>
            <a:off x="1957853" y="4230977"/>
            <a:ext cx="9911347" cy="500901"/>
            <a:chOff x="1108399" y="1396713"/>
            <a:chExt cx="7030682" cy="404566"/>
          </a:xfrm>
        </p:grpSpPr>
        <p:sp>
          <p:nvSpPr>
            <p:cNvPr id="36"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Zielgruppen</a:t>
              </a:r>
              <a:endParaRPr lang="de-DE" sz="1200" b="1" noProof="0" dirty="0">
                <a:solidFill>
                  <a:schemeClr val="tx1"/>
                </a:solidFill>
                <a:latin typeface="+mj-lt"/>
              </a:endParaRPr>
            </a:p>
          </p:txBody>
        </p:sp>
        <p:cxnSp>
          <p:nvCxnSpPr>
            <p:cNvPr id="37"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Textplatzhalter 21"/>
          <p:cNvSpPr>
            <a:spLocks noGrp="1"/>
          </p:cNvSpPr>
          <p:nvPr>
            <p:ph type="body" sz="quarter" idx="16" hasCustomPrompt="1"/>
          </p:nvPr>
        </p:nvSpPr>
        <p:spPr>
          <a:xfrm>
            <a:off x="2044953" y="4927509"/>
            <a:ext cx="9824247"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&lt;Zielgruppe&gt;</a:t>
            </a:r>
          </a:p>
          <a:p>
            <a:pPr lvl="0"/>
            <a:r>
              <a:rPr lang="de-DE" noProof="0" dirty="0" smtClean="0"/>
              <a:t>&lt;Zielgruppe&gt;</a:t>
            </a:r>
          </a:p>
          <a:p>
            <a:pPr lvl="0"/>
            <a:r>
              <a:rPr lang="de-DE" noProof="0" dirty="0" smtClean="0"/>
              <a:t>&lt;Zielgruppe&gt;</a:t>
            </a:r>
          </a:p>
        </p:txBody>
      </p:sp>
    </p:spTree>
    <p:extLst>
      <p:ext uri="{BB962C8B-B14F-4D97-AF65-F5344CB8AC3E}">
        <p14:creationId xmlns:p14="http://schemas.microsoft.com/office/powerpoint/2010/main" val="2738841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information I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Modul</a:t>
            </a:r>
            <a:r>
              <a:rPr lang="de-DE" sz="2400" b="1" kern="0" baseline="0" dirty="0" smtClean="0">
                <a:solidFill>
                  <a:schemeClr val="accent2"/>
                </a:solidFill>
                <a:latin typeface="+mj-lt"/>
                <a:ea typeface="Arial Unicode MS" pitchFamily="34" charset="-128"/>
                <a:cs typeface="Arial Unicode MS" pitchFamily="34" charset="-128"/>
              </a:rPr>
              <a:t>-Informationen</a:t>
            </a:r>
            <a:endParaRPr lang="de-DE" sz="2400" b="1" kern="0" dirty="0" smtClean="0">
              <a:solidFill>
                <a:schemeClr val="accent2"/>
              </a:solidFill>
              <a:latin typeface="+mj-lt"/>
              <a:ea typeface="Arial Unicode MS" pitchFamily="34" charset="-128"/>
              <a:cs typeface="Arial Unicode MS" pitchFamily="34" charset="-128"/>
            </a:endParaRPr>
          </a:p>
        </p:txBody>
      </p:sp>
      <p:grpSp>
        <p:nvGrpSpPr>
          <p:cNvPr id="3" name="Gruppieren 2"/>
          <p:cNvGrpSpPr/>
          <p:nvPr userDrawn="1"/>
        </p:nvGrpSpPr>
        <p:grpSpPr>
          <a:xfrm>
            <a:off x="324000" y="1503256"/>
            <a:ext cx="1299600" cy="1299600"/>
            <a:chOff x="214040" y="1152039"/>
            <a:chExt cx="765542" cy="765543"/>
          </a:xfrm>
        </p:grpSpPr>
        <p:sp>
          <p:nvSpPr>
            <p:cNvPr id="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487" y="1313261"/>
              <a:ext cx="3524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4"/>
            </a:xfrm>
            <a:prstGeom prst="rect">
              <a:avLst/>
            </a:prstGeom>
          </p:spPr>
          <p:txBody>
            <a:bodyPr wrap="square" lIns="91302" tIns="45630" rIns="91302" bIns="45630">
              <a:spAutoFit/>
            </a:bodyPr>
            <a:lstStyle/>
            <a:p>
              <a:r>
                <a:rPr lang="de-DE" sz="1800" b="1" kern="1200" noProof="0" dirty="0" smtClean="0">
                  <a:solidFill>
                    <a:schemeClr val="tx1"/>
                  </a:solidFill>
                  <a:latin typeface="Arial"/>
                  <a:ea typeface="+mn-ea"/>
                  <a:cs typeface="+mn-cs"/>
                </a:rPr>
                <a:t>Lernziele</a:t>
              </a:r>
              <a:endParaRPr lang="de-DE" sz="1800" b="1" kern="1200" noProof="0" dirty="0">
                <a:solidFill>
                  <a:schemeClr val="tx1"/>
                </a:solidFill>
                <a:latin typeface="Arial"/>
                <a:ea typeface="+mn-ea"/>
                <a:cs typeface="+mn-cs"/>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&lt;Lernziel&gt;</a:t>
            </a:r>
          </a:p>
          <a:p>
            <a:pPr lvl="0"/>
            <a:r>
              <a:rPr lang="de-DE" noProof="0" dirty="0" smtClean="0"/>
              <a:t>&lt;Lernziel&gt;</a:t>
            </a:r>
          </a:p>
          <a:p>
            <a:pPr lvl="0"/>
            <a:r>
              <a:rPr lang="de-DE" noProof="0" dirty="0" smtClean="0"/>
              <a:t>&lt;Lernziel&gt;</a:t>
            </a:r>
          </a:p>
        </p:txBody>
      </p:sp>
    </p:spTree>
    <p:extLst>
      <p:ext uri="{BB962C8B-B14F-4D97-AF65-F5344CB8AC3E}">
        <p14:creationId xmlns:p14="http://schemas.microsoft.com/office/powerpoint/2010/main" val="10148664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26806098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&lt;Page title&gt;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38710372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&lt;level 1&gt;</a:t>
            </a:r>
          </a:p>
          <a:p>
            <a:pPr lvl="1"/>
            <a:r>
              <a:rPr lang="en-US" noProof="0" dirty="0" smtClean="0"/>
              <a:t>&lt;level 2&gt;</a:t>
            </a:r>
          </a:p>
          <a:p>
            <a:pPr lvl="2"/>
            <a:r>
              <a:rPr lang="en-US" noProof="0" dirty="0" smtClean="0"/>
              <a:t>&lt;level 3&gt;</a:t>
            </a:r>
          </a:p>
          <a:p>
            <a:pPr lvl="3"/>
            <a:r>
              <a:rPr lang="en-US" noProof="0" dirty="0" smtClean="0"/>
              <a:t>&lt;level 4&gt;</a:t>
            </a:r>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3454477" cy="138499"/>
          </a:xfrm>
          <a:prstGeom prst="rect">
            <a:avLst/>
          </a:prstGeom>
          <a:noFill/>
        </p:spPr>
        <p:txBody>
          <a:bodyPr wrap="none" lIns="85730" tIns="0" rIns="0" bIns="0" rtlCol="0">
            <a:spAutoFit/>
          </a:bodyPr>
          <a:lstStyle/>
          <a:p>
            <a:pPr marL="0" indent="0" algn="l" defTabSz="816226">
              <a:buClr>
                <a:srgbClr val="000000"/>
              </a:buClr>
              <a:buFont typeface="Arial" pitchFamily="34" charset="0"/>
              <a:buNone/>
            </a:pPr>
            <a:r>
              <a:rPr lang="de-DE" sz="900" noProof="0" dirty="0" smtClean="0">
                <a:solidFill>
                  <a:srgbClr val="FFFFFF"/>
                </a:solidFill>
              </a:rPr>
              <a:t>© </a:t>
            </a:r>
            <a:r>
              <a:rPr lang="de-DE" sz="900" noProof="0" dirty="0" smtClean="0">
                <a:solidFill>
                  <a:srgbClr val="FFFFFF"/>
                </a:solidFill>
              </a:rPr>
              <a:t>2021 </a:t>
            </a:r>
            <a:r>
              <a:rPr lang="de-DE" sz="900" noProof="0" dirty="0" smtClean="0">
                <a:solidFill>
                  <a:srgbClr val="FFFFFF"/>
                </a:solidFill>
              </a:rPr>
              <a:t>SAP</a:t>
            </a:r>
            <a:r>
              <a:rPr lang="de-DE" sz="900" baseline="0" noProof="0" dirty="0" smtClean="0">
                <a:solidFill>
                  <a:srgbClr val="FFFFFF"/>
                </a:solidFill>
              </a:rPr>
              <a:t> SE / SAP UCC Magdeburg</a:t>
            </a:r>
            <a:r>
              <a:rPr lang="de-DE" sz="900" noProof="0" dirty="0" smtClean="0">
                <a:solidFill>
                  <a:srgbClr val="FFFFFF"/>
                </a:solidFill>
              </a:rPr>
              <a:t>. Alle Rechte vorbehalten.</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‹Nr.›</a:t>
            </a:fld>
            <a:endParaRPr lang="en-US" sz="900" noProof="0" dirty="0" smtClean="0">
              <a:solidFill>
                <a:schemeClr val="bg1"/>
              </a:solidFill>
            </a:endParaRP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56" r:id="rId5"/>
    <p:sldLayoutId id="2147483759" r:id="rId6"/>
    <p:sldLayoutId id="2147483760" r:id="rId7"/>
    <p:sldLayoutId id="2147483746" r:id="rId8"/>
    <p:sldLayoutId id="2147483749" r:id="rId9"/>
    <p:sldLayoutId id="2147483750" r:id="rId10"/>
    <p:sldLayoutId id="2147483751" r:id="rId11"/>
    <p:sldLayoutId id="2147483752" r:id="rId12"/>
    <p:sldLayoutId id="2147483753" r:id="rId13"/>
    <p:sldLayoutId id="2147483754" r:id="rId14"/>
    <p:sldLayoutId id="2147483755" r:id="rId15"/>
    <p:sldLayoutId id="2147483745" r:id="rId16"/>
    <p:sldLayoutId id="2147483757" r:id="rId17"/>
    <p:sldLayoutId id="2147483758" r:id="rId18"/>
    <p:sldLayoutId id="2147483762" r:id="rId19"/>
  </p:sldLayoutIdLst>
  <p:timing>
    <p:tnLst>
      <p:par>
        <p:cTn id="1" dur="indefinite" restart="never" nodeType="tmRoot"/>
      </p:par>
    </p:tnLst>
  </p:timing>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201600" indent="-2160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5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 Management (PS) </a:t>
            </a:r>
          </a:p>
        </p:txBody>
      </p:sp>
      <p:sp>
        <p:nvSpPr>
          <p:cNvPr id="3" name="Untertitel 2"/>
          <p:cNvSpPr>
            <a:spLocks noGrp="1"/>
          </p:cNvSpPr>
          <p:nvPr>
            <p:ph type="subTitle" idx="1"/>
          </p:nvPr>
        </p:nvSpPr>
        <p:spPr/>
        <p:txBody>
          <a:bodyPr/>
          <a:lstStyle/>
          <a:p>
            <a:r>
              <a:rPr lang="de-DE" dirty="0"/>
              <a:t>Curriculum: Einführung in </a:t>
            </a:r>
            <a:r>
              <a:rPr lang="de-DE" dirty="0" smtClean="0"/>
              <a:t>S/4HANA mit </a:t>
            </a:r>
            <a:r>
              <a:rPr lang="de-DE" dirty="0"/>
              <a:t>Global Bike</a:t>
            </a:r>
          </a:p>
          <a:p>
            <a:endParaRPr lang="de-DE" dirty="0"/>
          </a:p>
        </p:txBody>
      </p:sp>
    </p:spTree>
    <p:extLst>
      <p:ext uri="{BB962C8B-B14F-4D97-AF65-F5344CB8AC3E}">
        <p14:creationId xmlns:p14="http://schemas.microsoft.com/office/powerpoint/2010/main" val="335367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Projekte</a:t>
            </a:r>
          </a:p>
        </p:txBody>
      </p:sp>
      <p:sp>
        <p:nvSpPr>
          <p:cNvPr id="3" name="Inhaltsplatzhalter 2"/>
          <p:cNvSpPr>
            <a:spLocks noGrp="1"/>
          </p:cNvSpPr>
          <p:nvPr>
            <p:ph idx="1"/>
          </p:nvPr>
        </p:nvSpPr>
        <p:spPr/>
        <p:txBody>
          <a:bodyPr/>
          <a:lstStyle/>
          <a:p>
            <a:r>
              <a:rPr lang="de-DE" dirty="0"/>
              <a:t>Eigenschaften von Projekten:</a:t>
            </a:r>
          </a:p>
          <a:p>
            <a:pPr lvl="1"/>
            <a:r>
              <a:rPr lang="de-DE" dirty="0"/>
              <a:t>Komplex</a:t>
            </a:r>
          </a:p>
          <a:p>
            <a:pPr lvl="1"/>
            <a:r>
              <a:rPr lang="de-DE" dirty="0"/>
              <a:t>Einmalig</a:t>
            </a:r>
          </a:p>
          <a:p>
            <a:pPr lvl="1"/>
            <a:r>
              <a:rPr lang="de-DE" dirty="0"/>
              <a:t>Hohes Risiko</a:t>
            </a:r>
          </a:p>
          <a:p>
            <a:pPr lvl="1"/>
            <a:r>
              <a:rPr lang="de-DE" dirty="0"/>
              <a:t>Zielgerichtet</a:t>
            </a:r>
          </a:p>
          <a:p>
            <a:pPr lvl="1"/>
            <a:r>
              <a:rPr lang="de-DE" dirty="0"/>
              <a:t>Zeitlich begrenzt, kostenintensiv, kapazitätsintensiv</a:t>
            </a:r>
          </a:p>
          <a:p>
            <a:pPr lvl="1"/>
            <a:r>
              <a:rPr lang="de-DE" dirty="0"/>
              <a:t>Strategische Bedeutung</a:t>
            </a:r>
          </a:p>
          <a:p>
            <a:pPr lvl="1"/>
            <a:r>
              <a:rPr lang="de-DE" dirty="0"/>
              <a:t>Hohe </a:t>
            </a:r>
            <a:r>
              <a:rPr lang="de-DE" dirty="0" smtClean="0"/>
              <a:t>Qualitätsanforderungen</a:t>
            </a:r>
          </a:p>
          <a:p>
            <a:pPr lvl="1"/>
            <a:endParaRPr lang="de-DE" dirty="0"/>
          </a:p>
          <a:p>
            <a:r>
              <a:rPr lang="de-DE" dirty="0"/>
              <a:t>Projektarten: </a:t>
            </a:r>
          </a:p>
          <a:p>
            <a:pPr lvl="1"/>
            <a:r>
              <a:rPr lang="de-DE" dirty="0"/>
              <a:t>Kundenprojekte</a:t>
            </a:r>
          </a:p>
          <a:p>
            <a:pPr lvl="1"/>
            <a:r>
              <a:rPr lang="de-DE" dirty="0"/>
              <a:t>Gemeinkostenprojekte</a:t>
            </a:r>
          </a:p>
          <a:p>
            <a:pPr lvl="1"/>
            <a:r>
              <a:rPr lang="de-DE" dirty="0"/>
              <a:t>Investitionsprojekte</a:t>
            </a:r>
          </a:p>
        </p:txBody>
      </p:sp>
      <p:pic>
        <p:nvPicPr>
          <p:cNvPr id="4" name="Picture 5" descr="SAP Project Implementation Chart showing integrated nature of project team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6275" y="2022439"/>
            <a:ext cx="3802062" cy="3409950"/>
          </a:xfrm>
          <a:prstGeom prst="rect">
            <a:avLst/>
          </a:prstGeom>
          <a:noFill/>
          <a:ln w="9525">
            <a:noFill/>
            <a:miter lim="800000"/>
            <a:headEnd/>
            <a:tailEnd/>
          </a:ln>
        </p:spPr>
      </p:pic>
    </p:spTree>
    <p:extLst>
      <p:ext uri="{BB962C8B-B14F-4D97-AF65-F5344CB8AC3E}">
        <p14:creationId xmlns:p14="http://schemas.microsoft.com/office/powerpoint/2010/main" val="38688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 anzeigen</a:t>
            </a:r>
          </a:p>
        </p:txBody>
      </p:sp>
      <p:sp>
        <p:nvSpPr>
          <p:cNvPr id="3" name="Inhaltsplatzhalter 2"/>
          <p:cNvSpPr>
            <a:spLocks noGrp="1"/>
          </p:cNvSpPr>
          <p:nvPr>
            <p:ph idx="1"/>
          </p:nvPr>
        </p:nvSpPr>
        <p:spPr/>
        <p:txBody>
          <a:bodyPr/>
          <a:lstStyle/>
          <a:p>
            <a:pPr>
              <a:buNone/>
              <a:tabLst>
                <a:tab pos="1971675" algn="l"/>
              </a:tabLst>
            </a:pPr>
            <a:r>
              <a:rPr lang="de-DE" dirty="0"/>
              <a:t>Projekte sind komplexe Aufgaben, die in verschiedenen Komponenten im SAP System Eingang finden:</a:t>
            </a:r>
          </a:p>
          <a:p>
            <a:pPr lvl="2">
              <a:tabLst>
                <a:tab pos="1971675" algn="l"/>
              </a:tabLst>
            </a:pPr>
            <a:r>
              <a:rPr lang="de-DE" dirty="0"/>
              <a:t>Vertrieb</a:t>
            </a:r>
          </a:p>
          <a:p>
            <a:pPr lvl="2">
              <a:tabLst>
                <a:tab pos="1971675" algn="l"/>
              </a:tabLst>
            </a:pPr>
            <a:r>
              <a:rPr lang="de-DE" dirty="0"/>
              <a:t>Controlling</a:t>
            </a:r>
          </a:p>
          <a:p>
            <a:pPr lvl="2">
              <a:tabLst>
                <a:tab pos="1971675" algn="l"/>
              </a:tabLst>
            </a:pPr>
            <a:r>
              <a:rPr lang="de-DE" dirty="0"/>
              <a:t>Finanzbuchhaltung</a:t>
            </a:r>
          </a:p>
          <a:p>
            <a:pPr lvl="2">
              <a:tabLst>
                <a:tab pos="1971675" algn="l"/>
              </a:tabLst>
            </a:pPr>
            <a:r>
              <a:rPr lang="de-DE" dirty="0" smtClean="0"/>
              <a:t>Materialwirtschaft</a:t>
            </a:r>
          </a:p>
          <a:p>
            <a:pPr lvl="2">
              <a:tabLst>
                <a:tab pos="1971675" algn="l"/>
              </a:tabLst>
            </a:pPr>
            <a:endParaRPr lang="de-DE" dirty="0"/>
          </a:p>
          <a:p>
            <a:pPr>
              <a:buNone/>
              <a:tabLst>
                <a:tab pos="1971675" algn="l"/>
              </a:tabLst>
            </a:pPr>
            <a:r>
              <a:rPr lang="de-DE" dirty="0"/>
              <a:t>	Die erstellten Projekte können in verschieden Transaktionen eingesehen werden:</a:t>
            </a:r>
          </a:p>
        </p:txBody>
      </p:sp>
      <p:pic>
        <p:nvPicPr>
          <p:cNvPr id="5" name="Grafik 4"/>
          <p:cNvPicPr>
            <a:picLocks noChangeAspect="1"/>
          </p:cNvPicPr>
          <p:nvPr/>
        </p:nvPicPr>
        <p:blipFill>
          <a:blip r:embed="rId2"/>
          <a:stretch>
            <a:fillRect/>
          </a:stretch>
        </p:blipFill>
        <p:spPr>
          <a:xfrm>
            <a:off x="3472219" y="3541534"/>
            <a:ext cx="5248761" cy="2713489"/>
          </a:xfrm>
          <a:prstGeom prst="rect">
            <a:avLst/>
          </a:prstGeom>
        </p:spPr>
      </p:pic>
    </p:spTree>
    <p:extLst>
      <p:ext uri="{BB962C8B-B14F-4D97-AF65-F5344CB8AC3E}">
        <p14:creationId xmlns:p14="http://schemas.microsoft.com/office/powerpoint/2010/main" val="204821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Project </a:t>
            </a:r>
            <a:r>
              <a:rPr lang="de-DE" dirty="0" err="1"/>
              <a:t>Builder</a:t>
            </a:r>
            <a:endParaRPr lang="de-DE" dirty="0"/>
          </a:p>
        </p:txBody>
      </p:sp>
      <p:sp>
        <p:nvSpPr>
          <p:cNvPr id="3" name="Inhaltsplatzhalter 2"/>
          <p:cNvSpPr>
            <a:spLocks noGrp="1"/>
          </p:cNvSpPr>
          <p:nvPr>
            <p:ph idx="1"/>
          </p:nvPr>
        </p:nvSpPr>
        <p:spPr/>
        <p:txBody>
          <a:bodyPr/>
          <a:lstStyle/>
          <a:p>
            <a:r>
              <a:rPr lang="de-DE" dirty="0"/>
              <a:t>Mit Hilfe des Project </a:t>
            </a:r>
            <a:r>
              <a:rPr lang="de-DE" dirty="0" err="1"/>
              <a:t>Builder</a:t>
            </a:r>
            <a:r>
              <a:rPr lang="de-DE" dirty="0"/>
              <a:t> können alle Daten eines </a:t>
            </a:r>
            <a:r>
              <a:rPr lang="de-DE" dirty="0" smtClean="0"/>
              <a:t>Projektes</a:t>
            </a:r>
            <a:br>
              <a:rPr lang="de-DE" dirty="0" smtClean="0"/>
            </a:br>
            <a:r>
              <a:rPr lang="de-DE" dirty="0" smtClean="0"/>
              <a:t> </a:t>
            </a:r>
            <a:r>
              <a:rPr lang="de-DE" dirty="0"/>
              <a:t>innerhalb einer Transaktion bearbeitet </a:t>
            </a:r>
            <a:r>
              <a:rPr lang="de-DE" dirty="0" smtClean="0"/>
              <a:t>werden</a:t>
            </a:r>
          </a:p>
          <a:p>
            <a:endParaRPr lang="de-DE" dirty="0"/>
          </a:p>
          <a:p>
            <a:r>
              <a:rPr lang="de-DE" dirty="0"/>
              <a:t> Benutzerspezifische </a:t>
            </a:r>
            <a:r>
              <a:rPr lang="de-DE" dirty="0" smtClean="0"/>
              <a:t>Arbeit</a:t>
            </a:r>
          </a:p>
          <a:p>
            <a:endParaRPr lang="de-DE" dirty="0"/>
          </a:p>
          <a:p>
            <a:r>
              <a:rPr lang="de-DE" dirty="0"/>
              <a:t>Im Arbeitsvorrat können häufig genutzte Projekte abgelegt </a:t>
            </a:r>
            <a:r>
              <a:rPr lang="de-DE" dirty="0" smtClean="0"/>
              <a:t>werden</a:t>
            </a:r>
          </a:p>
          <a:p>
            <a:endParaRPr lang="de-DE" dirty="0"/>
          </a:p>
          <a:p>
            <a:r>
              <a:rPr lang="de-DE" dirty="0"/>
              <a:t>Terminierung von Projekten auf Basis der Netzplanvorgänge</a:t>
            </a:r>
          </a:p>
          <a:p>
            <a:endParaRPr lang="de-DE" dirty="0"/>
          </a:p>
          <a:p>
            <a:endParaRPr lang="de-DE" dirty="0"/>
          </a:p>
        </p:txBody>
      </p:sp>
      <p:pic>
        <p:nvPicPr>
          <p:cNvPr id="5" name="Grafik 4"/>
          <p:cNvPicPr>
            <a:picLocks noChangeAspect="1"/>
          </p:cNvPicPr>
          <p:nvPr/>
        </p:nvPicPr>
        <p:blipFill>
          <a:blip r:embed="rId3"/>
          <a:stretch>
            <a:fillRect/>
          </a:stretch>
        </p:blipFill>
        <p:spPr>
          <a:xfrm>
            <a:off x="8099742" y="1389621"/>
            <a:ext cx="3141989" cy="4994957"/>
          </a:xfrm>
          <a:prstGeom prst="rect">
            <a:avLst/>
          </a:prstGeom>
        </p:spPr>
      </p:pic>
    </p:spTree>
    <p:extLst>
      <p:ext uri="{BB962C8B-B14F-4D97-AF65-F5344CB8AC3E}">
        <p14:creationId xmlns:p14="http://schemas.microsoft.com/office/powerpoint/2010/main" val="25993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PSP-Elemente</a:t>
            </a:r>
          </a:p>
        </p:txBody>
      </p:sp>
      <p:sp>
        <p:nvSpPr>
          <p:cNvPr id="3" name="Inhaltsplatzhalter 2"/>
          <p:cNvSpPr>
            <a:spLocks noGrp="1"/>
          </p:cNvSpPr>
          <p:nvPr>
            <p:ph idx="1"/>
          </p:nvPr>
        </p:nvSpPr>
        <p:spPr/>
        <p:txBody>
          <a:bodyPr/>
          <a:lstStyle/>
          <a:p>
            <a:r>
              <a:rPr lang="de-DE" dirty="0"/>
              <a:t>Das PSP-Element beschreibt entweder eine konkrete Aufgabe oder Teilaufgabe, die weiter untergliedert wird </a:t>
            </a:r>
            <a:r>
              <a:rPr lang="de-DE" dirty="0">
                <a:sym typeface="Wingdings" pitchFamily="2" charset="2"/>
              </a:rPr>
              <a:t></a:t>
            </a:r>
            <a:r>
              <a:rPr lang="de-DE" dirty="0"/>
              <a:t> Arbeitspaket.</a:t>
            </a:r>
          </a:p>
          <a:p>
            <a:r>
              <a:rPr lang="de-DE" dirty="0"/>
              <a:t>Mögliche Status für PSP-Elemente</a:t>
            </a:r>
          </a:p>
          <a:p>
            <a:pPr lvl="1"/>
            <a:r>
              <a:rPr lang="de-DE" dirty="0"/>
              <a:t>FREI (freigegeben) </a:t>
            </a:r>
            <a:r>
              <a:rPr lang="de-DE" dirty="0">
                <a:sym typeface="Wingdings" pitchFamily="2" charset="2"/>
              </a:rPr>
              <a:t> </a:t>
            </a:r>
            <a:r>
              <a:rPr lang="de-DE" dirty="0"/>
              <a:t>Buchung von </a:t>
            </a:r>
            <a:r>
              <a:rPr lang="de-DE" dirty="0" err="1"/>
              <a:t>Istkosten</a:t>
            </a:r>
            <a:r>
              <a:rPr lang="de-DE" dirty="0"/>
              <a:t> möglich</a:t>
            </a:r>
          </a:p>
          <a:p>
            <a:pPr lvl="1"/>
            <a:r>
              <a:rPr lang="de-DE" dirty="0"/>
              <a:t>EROF (eröffnet)</a:t>
            </a:r>
          </a:p>
          <a:p>
            <a:pPr lvl="1"/>
            <a:r>
              <a:rPr lang="de-DE" dirty="0"/>
              <a:t>TABG (technisch abgeschlossen) </a:t>
            </a:r>
            <a:r>
              <a:rPr lang="de-DE" dirty="0">
                <a:sym typeface="Wingdings" pitchFamily="2" charset="2"/>
              </a:rPr>
              <a:t> </a:t>
            </a:r>
            <a:r>
              <a:rPr lang="de-DE" dirty="0"/>
              <a:t>für Netzpläne, Vorgänge, Vorgangselemente</a:t>
            </a:r>
          </a:p>
          <a:p>
            <a:pPr lvl="1"/>
            <a:r>
              <a:rPr lang="de-DE" dirty="0"/>
              <a:t>ABGS (abgeschlossen) </a:t>
            </a:r>
            <a:r>
              <a:rPr lang="de-DE" dirty="0">
                <a:sym typeface="Wingdings" pitchFamily="2" charset="2"/>
              </a:rPr>
              <a:t> </a:t>
            </a:r>
            <a:r>
              <a:rPr lang="de-DE" dirty="0"/>
              <a:t>Vorgänge in Logistik und Rechnungswesen</a:t>
            </a:r>
          </a:p>
          <a:p>
            <a:pPr lvl="1"/>
            <a:r>
              <a:rPr lang="de-DE" dirty="0"/>
              <a:t>LÖVM (Löschvormerkung)</a:t>
            </a:r>
          </a:p>
          <a:p>
            <a:pPr lvl="1"/>
            <a:r>
              <a:rPr lang="de-DE" dirty="0"/>
              <a:t>ENFA (endfakturiert) </a:t>
            </a:r>
            <a:r>
              <a:rPr lang="de-DE" dirty="0">
                <a:sym typeface="Wingdings" pitchFamily="2" charset="2"/>
              </a:rPr>
              <a:t> </a:t>
            </a:r>
            <a:r>
              <a:rPr lang="de-DE" dirty="0"/>
              <a:t>weitere Faktura können unterbunden werden</a:t>
            </a:r>
          </a:p>
        </p:txBody>
      </p:sp>
    </p:spTree>
    <p:extLst>
      <p:ext uri="{BB962C8B-B14F-4D97-AF65-F5344CB8AC3E}">
        <p14:creationId xmlns:p14="http://schemas.microsoft.com/office/powerpoint/2010/main" val="203168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Projektstrukturplan (PSP)</a:t>
            </a:r>
          </a:p>
        </p:txBody>
      </p:sp>
      <p:sp>
        <p:nvSpPr>
          <p:cNvPr id="3" name="Inhaltsplatzhalter 2"/>
          <p:cNvSpPr>
            <a:spLocks noGrp="1"/>
          </p:cNvSpPr>
          <p:nvPr>
            <p:ph idx="1"/>
          </p:nvPr>
        </p:nvSpPr>
        <p:spPr/>
        <p:txBody>
          <a:bodyPr/>
          <a:lstStyle/>
          <a:p>
            <a:r>
              <a:rPr lang="de-DE" dirty="0"/>
              <a:t>Der Projektstrukturplan ist eine hierarchische Darstellung des Projektes und die operative Basis für die Planung von:</a:t>
            </a:r>
          </a:p>
          <a:p>
            <a:pPr lvl="1"/>
            <a:r>
              <a:rPr lang="de-DE" sz="2000" dirty="0"/>
              <a:t>Kosten </a:t>
            </a:r>
          </a:p>
          <a:p>
            <a:pPr lvl="1"/>
            <a:r>
              <a:rPr lang="de-DE" sz="2000" dirty="0"/>
              <a:t>Erlösen</a:t>
            </a:r>
          </a:p>
          <a:p>
            <a:pPr lvl="1"/>
            <a:r>
              <a:rPr lang="de-DE" sz="2000" dirty="0"/>
              <a:t>Zahlungen</a:t>
            </a:r>
          </a:p>
          <a:p>
            <a:pPr lvl="1"/>
            <a:r>
              <a:rPr lang="de-DE" sz="2000" dirty="0"/>
              <a:t>Budgetierung</a:t>
            </a:r>
          </a:p>
          <a:p>
            <a:pPr lvl="1"/>
            <a:r>
              <a:rPr lang="de-DE" sz="2000" dirty="0"/>
              <a:t>Terminierung</a:t>
            </a:r>
          </a:p>
          <a:p>
            <a:r>
              <a:rPr lang="de-DE" dirty="0"/>
              <a:t>kann nach Phasen, Funktionen und Objekten strukturiert werden</a:t>
            </a:r>
          </a:p>
          <a:p>
            <a:r>
              <a:rPr lang="de-DE" dirty="0"/>
              <a:t>Projektphasen sind zum Beispiel:</a:t>
            </a:r>
          </a:p>
          <a:p>
            <a:pPr lvl="1"/>
            <a:r>
              <a:rPr lang="de-DE" sz="2000" dirty="0"/>
              <a:t>Konzeptionierung</a:t>
            </a:r>
          </a:p>
          <a:p>
            <a:pPr lvl="1"/>
            <a:r>
              <a:rPr lang="de-DE" sz="2000" dirty="0"/>
              <a:t>Grobplanung</a:t>
            </a:r>
          </a:p>
          <a:p>
            <a:pPr lvl="1"/>
            <a:r>
              <a:rPr lang="de-DE" sz="2000" dirty="0"/>
              <a:t>Genehmigung, etc.</a:t>
            </a:r>
          </a:p>
        </p:txBody>
      </p:sp>
    </p:spTree>
    <p:extLst>
      <p:ext uri="{BB962C8B-B14F-4D97-AF65-F5344CB8AC3E}">
        <p14:creationId xmlns:p14="http://schemas.microsoft.com/office/powerpoint/2010/main" val="251584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Projektstrukturplan</a:t>
            </a:r>
          </a:p>
        </p:txBody>
      </p:sp>
      <p:sp>
        <p:nvSpPr>
          <p:cNvPr id="5" name="Textfeld 12"/>
          <p:cNvSpPr txBox="1">
            <a:spLocks noChangeArrowheads="1"/>
          </p:cNvSpPr>
          <p:nvPr/>
        </p:nvSpPr>
        <p:spPr bwMode="auto">
          <a:xfrm>
            <a:off x="7680915" y="3118513"/>
            <a:ext cx="2951163" cy="1366838"/>
          </a:xfrm>
          <a:prstGeom prst="rect">
            <a:avLst/>
          </a:prstGeom>
          <a:noFill/>
          <a:ln w="9525">
            <a:noFill/>
            <a:miter lim="800000"/>
            <a:headEnd/>
            <a:tailEnd/>
          </a:ln>
        </p:spPr>
        <p:txBody>
          <a:bodyPr>
            <a:spAutoFit/>
          </a:bodyPr>
          <a:lstStyle/>
          <a:p>
            <a:r>
              <a:rPr lang="de-DE" sz="1800" dirty="0"/>
              <a:t>Funktionen</a:t>
            </a:r>
          </a:p>
          <a:p>
            <a:pPr>
              <a:buClr>
                <a:schemeClr val="tx1"/>
              </a:buClr>
              <a:buFont typeface="Wingdings" pitchFamily="2" charset="2"/>
              <a:buChar char="Ø"/>
            </a:pPr>
            <a:r>
              <a:rPr lang="de-DE" sz="1800" dirty="0"/>
              <a:t> Terminierung</a:t>
            </a:r>
          </a:p>
          <a:p>
            <a:pPr>
              <a:buClr>
                <a:schemeClr val="tx1"/>
              </a:buClr>
              <a:buFont typeface="Wingdings" pitchFamily="2" charset="2"/>
              <a:buChar char="Ø"/>
            </a:pPr>
            <a:r>
              <a:rPr lang="de-DE" sz="1800" dirty="0"/>
              <a:t> Kostenbestimmung</a:t>
            </a:r>
          </a:p>
          <a:p>
            <a:pPr>
              <a:buClr>
                <a:schemeClr val="tx1"/>
              </a:buClr>
              <a:buFont typeface="Wingdings" pitchFamily="2" charset="2"/>
              <a:buChar char="Ø"/>
            </a:pPr>
            <a:r>
              <a:rPr lang="de-DE" sz="1800" dirty="0"/>
              <a:t> Einteilung in Einheiten</a:t>
            </a:r>
          </a:p>
        </p:txBody>
      </p:sp>
      <p:pic>
        <p:nvPicPr>
          <p:cNvPr id="7" name="Picture 2" descr="Diese Grafik wird im zugehörigen Text erklärt"/>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687347" y="1770851"/>
            <a:ext cx="5561937" cy="4052434"/>
          </a:xfrm>
          <a:prstGeom prst="rect">
            <a:avLst/>
          </a:prstGeom>
          <a:noFill/>
          <a:ln w="9525">
            <a:noFill/>
            <a:miter lim="800000"/>
            <a:headEnd/>
            <a:tailEnd/>
          </a:ln>
        </p:spPr>
      </p:pic>
    </p:spTree>
    <p:extLst>
      <p:ext uri="{BB962C8B-B14F-4D97-AF65-F5344CB8AC3E}">
        <p14:creationId xmlns:p14="http://schemas.microsoft.com/office/powerpoint/2010/main" val="417723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Projektstrukturplan in SAP ERP</a:t>
            </a:r>
          </a:p>
        </p:txBody>
      </p:sp>
      <p:pic>
        <p:nvPicPr>
          <p:cNvPr id="3" name="Grafik 2"/>
          <p:cNvPicPr>
            <a:picLocks noChangeAspect="1"/>
          </p:cNvPicPr>
          <p:nvPr/>
        </p:nvPicPr>
        <p:blipFill>
          <a:blip r:embed="rId2"/>
          <a:stretch>
            <a:fillRect/>
          </a:stretch>
        </p:blipFill>
        <p:spPr>
          <a:xfrm>
            <a:off x="2823894" y="1508460"/>
            <a:ext cx="6545411" cy="4421809"/>
          </a:xfrm>
          <a:prstGeom prst="rect">
            <a:avLst/>
          </a:prstGeom>
        </p:spPr>
      </p:pic>
      <p:sp>
        <p:nvSpPr>
          <p:cNvPr id="9" name="Textfeld 6"/>
          <p:cNvSpPr txBox="1">
            <a:spLocks noChangeArrowheads="1"/>
          </p:cNvSpPr>
          <p:nvPr/>
        </p:nvSpPr>
        <p:spPr bwMode="auto">
          <a:xfrm>
            <a:off x="2730560" y="3719364"/>
            <a:ext cx="3024187" cy="701675"/>
          </a:xfrm>
          <a:prstGeom prst="rect">
            <a:avLst/>
          </a:prstGeom>
          <a:noFill/>
          <a:ln w="9525">
            <a:noFill/>
            <a:miter lim="800000"/>
            <a:headEnd/>
            <a:tailEnd/>
          </a:ln>
        </p:spPr>
        <p:txBody>
          <a:bodyPr>
            <a:spAutoFit/>
          </a:bodyPr>
          <a:lstStyle/>
          <a:p>
            <a:r>
              <a:rPr lang="de-DE" sz="1800" i="1" dirty="0">
                <a:solidFill>
                  <a:schemeClr val="tx2"/>
                </a:solidFill>
              </a:rPr>
              <a:t>Projektstruktur</a:t>
            </a:r>
          </a:p>
          <a:p>
            <a:r>
              <a:rPr lang="de-DE" sz="1800" i="1" dirty="0">
                <a:solidFill>
                  <a:schemeClr val="tx2"/>
                </a:solidFill>
              </a:rPr>
              <a:t>Projekt + PSP-Elemente</a:t>
            </a:r>
          </a:p>
        </p:txBody>
      </p:sp>
      <p:cxnSp>
        <p:nvCxnSpPr>
          <p:cNvPr id="10" name="Gerade Verbindung mit Pfeil 8"/>
          <p:cNvCxnSpPr>
            <a:cxnSpLocks noChangeShapeType="1"/>
          </p:cNvCxnSpPr>
          <p:nvPr/>
        </p:nvCxnSpPr>
        <p:spPr bwMode="auto">
          <a:xfrm flipV="1">
            <a:off x="3826526" y="3303441"/>
            <a:ext cx="0" cy="503237"/>
          </a:xfrm>
          <a:prstGeom prst="straightConnector1">
            <a:avLst/>
          </a:prstGeom>
          <a:noFill/>
          <a:ln w="28575" algn="ctr">
            <a:solidFill>
              <a:schemeClr val="tx2"/>
            </a:solidFill>
            <a:round/>
            <a:headEnd/>
            <a:tailEnd type="arrow" w="med" len="med"/>
          </a:ln>
        </p:spPr>
      </p:cxnSp>
      <p:sp>
        <p:nvSpPr>
          <p:cNvPr id="11" name="Rechteck 5"/>
          <p:cNvSpPr>
            <a:spLocks noChangeArrowheads="1"/>
          </p:cNvSpPr>
          <p:nvPr/>
        </p:nvSpPr>
        <p:spPr bwMode="auto">
          <a:xfrm>
            <a:off x="2823894" y="2236679"/>
            <a:ext cx="2452956" cy="935146"/>
          </a:xfrm>
          <a:prstGeom prst="rect">
            <a:avLst/>
          </a:prstGeom>
          <a:noFill/>
          <a:ln w="28575" algn="ctr">
            <a:solidFill>
              <a:srgbClr val="C00000"/>
            </a:solidFill>
            <a:round/>
            <a:headEnd/>
            <a:tailEnd/>
          </a:ln>
        </p:spPr>
        <p:txBody>
          <a:bodyPr wrap="none" lIns="0" tIns="0" rIns="0" bIns="0"/>
          <a:lstStyle/>
          <a:p>
            <a:endParaRPr lang="de-DE" sz="2800"/>
          </a:p>
        </p:txBody>
      </p:sp>
    </p:spTree>
    <p:extLst>
      <p:ext uri="{BB962C8B-B14F-4D97-AF65-F5344CB8AC3E}">
        <p14:creationId xmlns:p14="http://schemas.microsoft.com/office/powerpoint/2010/main" val="351454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Vorgänge</a:t>
            </a:r>
          </a:p>
        </p:txBody>
      </p:sp>
      <p:sp>
        <p:nvSpPr>
          <p:cNvPr id="3" name="Inhaltsplatzhalter 2"/>
          <p:cNvSpPr>
            <a:spLocks noGrp="1"/>
          </p:cNvSpPr>
          <p:nvPr>
            <p:ph idx="1"/>
          </p:nvPr>
        </p:nvSpPr>
        <p:spPr/>
        <p:txBody>
          <a:bodyPr/>
          <a:lstStyle/>
          <a:p>
            <a:pPr marL="457200" indent="-457200">
              <a:defRPr/>
            </a:pPr>
            <a:r>
              <a:rPr lang="de-DE" dirty="0"/>
              <a:t>Vorgänge sind Ablaufelemente</a:t>
            </a:r>
          </a:p>
          <a:p>
            <a:pPr marL="857250" lvl="1" indent="-457200">
              <a:defRPr/>
            </a:pPr>
            <a:r>
              <a:rPr lang="de-DE" dirty="0"/>
              <a:t>Zeitliche Ausdehnung</a:t>
            </a:r>
          </a:p>
          <a:p>
            <a:pPr marL="857250" lvl="1" indent="-457200">
              <a:defRPr/>
            </a:pPr>
            <a:r>
              <a:rPr lang="de-DE" dirty="0"/>
              <a:t>Definierter Anfang/ Definiertes Ende</a:t>
            </a:r>
          </a:p>
          <a:p>
            <a:pPr marL="857250" lvl="1" indent="-457200">
              <a:defRPr/>
            </a:pPr>
            <a:r>
              <a:rPr lang="de-DE" dirty="0"/>
              <a:t>Werden ohne Unterbrechung abgewickelt</a:t>
            </a:r>
          </a:p>
          <a:p>
            <a:pPr marL="857250" lvl="1" indent="-457200">
              <a:defRPr/>
            </a:pPr>
            <a:r>
              <a:rPr lang="de-DE" dirty="0"/>
              <a:t>Notwendigkeit von Ressourcen</a:t>
            </a:r>
          </a:p>
          <a:p>
            <a:pPr marL="857250" lvl="1" indent="-457200">
              <a:defRPr/>
            </a:pPr>
            <a:r>
              <a:rPr lang="de-DE" dirty="0"/>
              <a:t>Verursachen </a:t>
            </a:r>
            <a:r>
              <a:rPr lang="de-DE" dirty="0" smtClean="0"/>
              <a:t>Kosten</a:t>
            </a:r>
          </a:p>
          <a:p>
            <a:pPr marL="857250" lvl="1" indent="-457200">
              <a:defRPr/>
            </a:pPr>
            <a:endParaRPr lang="de-DE" dirty="0"/>
          </a:p>
          <a:p>
            <a:pPr marL="457200" indent="-457200">
              <a:defRPr/>
            </a:pPr>
            <a:r>
              <a:rPr lang="de-DE" dirty="0"/>
              <a:t>Es wird in eigen- und fremdbearbeitete </a:t>
            </a:r>
            <a:br>
              <a:rPr lang="de-DE" dirty="0"/>
            </a:br>
            <a:r>
              <a:rPr lang="de-DE" dirty="0"/>
              <a:t>Vorgänge und Kostenvorgänge </a:t>
            </a:r>
            <a:br>
              <a:rPr lang="de-DE" dirty="0"/>
            </a:br>
            <a:r>
              <a:rPr lang="de-DE" dirty="0" smtClean="0"/>
              <a:t>unterschieden</a:t>
            </a:r>
          </a:p>
          <a:p>
            <a:pPr marL="457200" indent="-457200">
              <a:defRPr/>
            </a:pPr>
            <a:endParaRPr lang="de-DE" dirty="0"/>
          </a:p>
          <a:p>
            <a:pPr marL="457200" indent="-457200">
              <a:defRPr/>
            </a:pPr>
            <a:r>
              <a:rPr lang="de-DE" dirty="0"/>
              <a:t>Die Bearbeitung erfolgt im Netzplan oder in der grafischen Darstellung.</a:t>
            </a:r>
          </a:p>
        </p:txBody>
      </p:sp>
      <p:pic>
        <p:nvPicPr>
          <p:cNvPr id="4" name="Picture 5" descr="Diese Grafik wird im zugehörigen Text erklärt"/>
          <p:cNvPicPr>
            <a:picLocks noChangeAspect="1" noChangeArrowheads="1"/>
          </p:cNvPicPr>
          <p:nvPr/>
        </p:nvPicPr>
        <p:blipFill>
          <a:blip r:embed="rId2" cstate="print"/>
          <a:srcRect/>
          <a:stretch>
            <a:fillRect/>
          </a:stretch>
        </p:blipFill>
        <p:spPr bwMode="auto">
          <a:xfrm>
            <a:off x="7989519" y="1691079"/>
            <a:ext cx="2505075" cy="2466975"/>
          </a:xfrm>
          <a:prstGeom prst="rect">
            <a:avLst/>
          </a:prstGeom>
          <a:noFill/>
          <a:ln w="9525">
            <a:noFill/>
            <a:miter lim="800000"/>
            <a:headEnd/>
            <a:tailEnd/>
          </a:ln>
        </p:spPr>
      </p:pic>
    </p:spTree>
    <p:extLst>
      <p:ext uri="{BB962C8B-B14F-4D97-AF65-F5344CB8AC3E}">
        <p14:creationId xmlns:p14="http://schemas.microsoft.com/office/powerpoint/2010/main" val="62225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Netzplan</a:t>
            </a:r>
          </a:p>
        </p:txBody>
      </p:sp>
      <p:pic>
        <p:nvPicPr>
          <p:cNvPr id="4" name="Picture 3"/>
          <p:cNvPicPr>
            <a:picLocks noChangeAspect="1" noChangeArrowheads="1"/>
          </p:cNvPicPr>
          <p:nvPr/>
        </p:nvPicPr>
        <p:blipFill>
          <a:blip r:embed="rId3" cstate="print"/>
          <a:srcRect/>
          <a:stretch>
            <a:fillRect/>
          </a:stretch>
        </p:blipFill>
        <p:spPr bwMode="gray">
          <a:xfrm>
            <a:off x="539750" y="1700213"/>
            <a:ext cx="5256213" cy="4206875"/>
          </a:xfrm>
          <a:prstGeom prst="rect">
            <a:avLst/>
          </a:prstGeom>
          <a:noFill/>
        </p:spPr>
      </p:pic>
      <p:sp>
        <p:nvSpPr>
          <p:cNvPr id="7" name="Textfeld 6"/>
          <p:cNvSpPr txBox="1">
            <a:spLocks noChangeArrowheads="1"/>
          </p:cNvSpPr>
          <p:nvPr/>
        </p:nvSpPr>
        <p:spPr bwMode="auto">
          <a:xfrm>
            <a:off x="539750" y="1325758"/>
            <a:ext cx="2087562" cy="369888"/>
          </a:xfrm>
          <a:prstGeom prst="rect">
            <a:avLst/>
          </a:prstGeom>
          <a:noFill/>
          <a:ln w="9525">
            <a:noFill/>
            <a:miter lim="800000"/>
            <a:headEnd/>
            <a:tailEnd/>
          </a:ln>
        </p:spPr>
        <p:txBody>
          <a:bodyPr>
            <a:spAutoFit/>
          </a:bodyPr>
          <a:lstStyle/>
          <a:p>
            <a:r>
              <a:rPr lang="de-DE" sz="1800" i="1" dirty="0"/>
              <a:t>Auszug Netzplan</a:t>
            </a:r>
          </a:p>
        </p:txBody>
      </p:sp>
      <p:sp>
        <p:nvSpPr>
          <p:cNvPr id="8" name="Inhaltsplatzhalter 7"/>
          <p:cNvSpPr txBox="1">
            <a:spLocks noGrp="1" noChangeArrowheads="1"/>
          </p:cNvSpPr>
          <p:nvPr>
            <p:ph idx="1"/>
          </p:nvPr>
        </p:nvSpPr>
        <p:spPr bwMode="auto">
          <a:xfrm>
            <a:off x="5795962" y="1691079"/>
            <a:ext cx="6073237" cy="1938992"/>
          </a:xfrm>
          <a:prstGeom prst="rect">
            <a:avLst/>
          </a:prstGeom>
          <a:noFill/>
          <a:ln w="9525">
            <a:noFill/>
            <a:miter lim="800000"/>
            <a:headEnd/>
            <a:tailEnd/>
          </a:ln>
        </p:spPr>
        <p:txBody>
          <a:bodyPr wrap="square">
            <a:spAutoFit/>
          </a:bodyPr>
          <a:lstStyle/>
          <a:p>
            <a:pPr>
              <a:buClr>
                <a:schemeClr val="tx1"/>
              </a:buClr>
            </a:pPr>
            <a:r>
              <a:rPr lang="de-DE" sz="1800" b="0" dirty="0"/>
              <a:t>Besteht aus Vorgängen und </a:t>
            </a:r>
            <a:r>
              <a:rPr lang="de-DE" sz="1800" b="0" dirty="0" err="1"/>
              <a:t>Anordnungsbezie-hungen</a:t>
            </a:r>
            <a:r>
              <a:rPr lang="de-DE" sz="1800" b="0" dirty="0"/>
              <a:t> </a:t>
            </a:r>
          </a:p>
          <a:p>
            <a:pPr>
              <a:buClr>
                <a:schemeClr val="tx1"/>
              </a:buClr>
            </a:pPr>
            <a:endParaRPr lang="de-DE" sz="1800" b="0" dirty="0"/>
          </a:p>
          <a:p>
            <a:pPr>
              <a:buClr>
                <a:schemeClr val="tx1"/>
              </a:buClr>
            </a:pPr>
            <a:r>
              <a:rPr lang="de-DE" sz="1800" b="0" dirty="0"/>
              <a:t>Möglichkeit, fremdbearbeitete Vorgänge/ Fremdelemente an zu legen</a:t>
            </a:r>
          </a:p>
          <a:p>
            <a:pPr>
              <a:buClr>
                <a:schemeClr val="tx1"/>
              </a:buClr>
            </a:pPr>
            <a:endParaRPr lang="de-DE" sz="1800" b="0" dirty="0"/>
          </a:p>
          <a:p>
            <a:pPr marL="285750" indent="-285750">
              <a:buClr>
                <a:schemeClr val="tx1"/>
              </a:buClr>
            </a:pPr>
            <a:r>
              <a:rPr lang="de-DE" sz="1800" b="0" dirty="0" smtClean="0"/>
              <a:t>Änderung </a:t>
            </a:r>
            <a:r>
              <a:rPr lang="de-DE" sz="1800" b="0" dirty="0"/>
              <a:t>von eigenbearbeiteten Vorgängen in fremdbearbeitete Vorgänge möglich</a:t>
            </a:r>
          </a:p>
        </p:txBody>
      </p:sp>
    </p:spTree>
    <p:extLst>
      <p:ext uri="{BB962C8B-B14F-4D97-AF65-F5344CB8AC3E}">
        <p14:creationId xmlns:p14="http://schemas.microsoft.com/office/powerpoint/2010/main" val="271649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Anordnungsbeziehungen</a:t>
            </a:r>
          </a:p>
        </p:txBody>
      </p:sp>
      <p:sp>
        <p:nvSpPr>
          <p:cNvPr id="3" name="Inhaltsplatzhalter 2"/>
          <p:cNvSpPr>
            <a:spLocks noGrp="1"/>
          </p:cNvSpPr>
          <p:nvPr>
            <p:ph idx="1"/>
          </p:nvPr>
        </p:nvSpPr>
        <p:spPr/>
        <p:txBody>
          <a:bodyPr/>
          <a:lstStyle/>
          <a:p>
            <a:r>
              <a:rPr lang="de-DE" dirty="0"/>
              <a:t>Anordnungsbeziehungen regeln die zeitliche Abfolge in einem Netzplan oder Standardnetz. Dabei kann es technisch oder inhaltlich bedingte Abhängigkeiten geben. </a:t>
            </a:r>
          </a:p>
          <a:p>
            <a:pPr>
              <a:buNone/>
            </a:pPr>
            <a:r>
              <a:rPr lang="de-DE" dirty="0"/>
              <a:t>		</a:t>
            </a:r>
          </a:p>
          <a:p>
            <a:pPr>
              <a:buNone/>
            </a:pPr>
            <a:r>
              <a:rPr lang="de-DE" dirty="0"/>
              <a:t>	Normalfolge</a:t>
            </a:r>
          </a:p>
          <a:p>
            <a:endParaRPr lang="de-DE" dirty="0" smtClean="0"/>
          </a:p>
          <a:p>
            <a:endParaRPr lang="de-DE" dirty="0"/>
          </a:p>
          <a:p>
            <a:pPr>
              <a:buNone/>
            </a:pPr>
            <a:r>
              <a:rPr lang="de-DE" dirty="0"/>
              <a:t>	Anfangsfolge</a:t>
            </a:r>
          </a:p>
          <a:p>
            <a:pPr>
              <a:buNone/>
            </a:pPr>
            <a:endParaRPr lang="de-DE" dirty="0" smtClean="0"/>
          </a:p>
          <a:p>
            <a:pPr>
              <a:buNone/>
            </a:pPr>
            <a:endParaRPr lang="de-DE" dirty="0"/>
          </a:p>
          <a:p>
            <a:pPr>
              <a:buNone/>
            </a:pPr>
            <a:r>
              <a:rPr lang="de-DE" dirty="0"/>
              <a:t>	</a:t>
            </a:r>
            <a:endParaRPr lang="de-DE" dirty="0" smtClean="0"/>
          </a:p>
          <a:p>
            <a:pPr>
              <a:buNone/>
            </a:pPr>
            <a:r>
              <a:rPr lang="de-DE" dirty="0"/>
              <a:t>	</a:t>
            </a:r>
            <a:r>
              <a:rPr lang="de-DE" dirty="0" err="1" smtClean="0"/>
              <a:t>Endfolge</a:t>
            </a:r>
            <a:r>
              <a:rPr lang="de-DE" dirty="0" smtClean="0"/>
              <a:t> </a:t>
            </a:r>
            <a:endParaRPr lang="de-DE" dirty="0"/>
          </a:p>
          <a:p>
            <a:pPr>
              <a:buNone/>
            </a:pPr>
            <a:endParaRPr lang="de-DE" dirty="0" smtClean="0"/>
          </a:p>
          <a:p>
            <a:pPr>
              <a:buNone/>
            </a:pPr>
            <a:endParaRPr lang="de-DE" dirty="0"/>
          </a:p>
          <a:p>
            <a:pPr>
              <a:buNone/>
            </a:pPr>
            <a:r>
              <a:rPr lang="de-DE" dirty="0"/>
              <a:t>	</a:t>
            </a:r>
            <a:r>
              <a:rPr lang="de-DE" dirty="0" smtClean="0"/>
              <a:t>Sprungfolge</a:t>
            </a:r>
            <a:endParaRPr lang="de-DE" dirty="0"/>
          </a:p>
        </p:txBody>
      </p:sp>
      <p:pic>
        <p:nvPicPr>
          <p:cNvPr id="4" name="Picture 4" descr="http://help.sap.com/saphelp_46c/helpdata/de/4c/2261ba46e611d189470000e829fbbd/Image207.gif"/>
          <p:cNvPicPr>
            <a:picLocks noChangeAspect="1" noChangeArrowheads="1"/>
          </p:cNvPicPr>
          <p:nvPr/>
        </p:nvPicPr>
        <p:blipFill>
          <a:blip r:embed="rId3" cstate="print"/>
          <a:srcRect/>
          <a:stretch>
            <a:fillRect/>
          </a:stretch>
        </p:blipFill>
        <p:spPr bwMode="auto">
          <a:xfrm>
            <a:off x="2970804" y="3247338"/>
            <a:ext cx="2736850" cy="639762"/>
          </a:xfrm>
          <a:prstGeom prst="rect">
            <a:avLst/>
          </a:prstGeom>
          <a:noFill/>
          <a:ln w="9525">
            <a:noFill/>
            <a:miter lim="800000"/>
            <a:headEnd/>
            <a:tailEnd/>
          </a:ln>
        </p:spPr>
      </p:pic>
      <p:pic>
        <p:nvPicPr>
          <p:cNvPr id="5" name="Picture 2" descr="http://help.sap.com/saphelp_46c/helpdata/de/4c/2261ba46e611d189470000e829fbbd/Image206.gif"/>
          <p:cNvPicPr>
            <a:picLocks noChangeAspect="1" noChangeArrowheads="1"/>
          </p:cNvPicPr>
          <p:nvPr/>
        </p:nvPicPr>
        <p:blipFill>
          <a:blip r:embed="rId4" cstate="print"/>
          <a:srcRect/>
          <a:stretch>
            <a:fillRect/>
          </a:stretch>
        </p:blipFill>
        <p:spPr bwMode="auto">
          <a:xfrm>
            <a:off x="2970804" y="2359158"/>
            <a:ext cx="2736850" cy="639762"/>
          </a:xfrm>
          <a:prstGeom prst="rect">
            <a:avLst/>
          </a:prstGeom>
          <a:noFill/>
          <a:ln w="9525">
            <a:noFill/>
            <a:miter lim="800000"/>
            <a:headEnd/>
            <a:tailEnd/>
          </a:ln>
        </p:spPr>
      </p:pic>
      <p:pic>
        <p:nvPicPr>
          <p:cNvPr id="6" name="Picture 6" descr="http://help.sap.com/saphelp_46c/helpdata/de/4c/2261ba46e611d189470000e829fbbd/Image208.gif"/>
          <p:cNvPicPr>
            <a:picLocks noChangeAspect="1" noChangeArrowheads="1"/>
          </p:cNvPicPr>
          <p:nvPr/>
        </p:nvPicPr>
        <p:blipFill>
          <a:blip r:embed="rId5" cstate="print"/>
          <a:srcRect/>
          <a:stretch>
            <a:fillRect/>
          </a:stretch>
        </p:blipFill>
        <p:spPr bwMode="auto">
          <a:xfrm>
            <a:off x="2970804" y="4135518"/>
            <a:ext cx="2736850" cy="639762"/>
          </a:xfrm>
          <a:prstGeom prst="rect">
            <a:avLst/>
          </a:prstGeom>
          <a:noFill/>
          <a:ln w="9525">
            <a:noFill/>
            <a:miter lim="800000"/>
            <a:headEnd/>
            <a:tailEnd/>
          </a:ln>
        </p:spPr>
      </p:pic>
      <p:pic>
        <p:nvPicPr>
          <p:cNvPr id="7" name="Picture 8" descr="http://help.sap.com/saphelp_46c/helpdata/de/4c/2261ba46e611d189470000e829fbbd/Image209.gif"/>
          <p:cNvPicPr>
            <a:picLocks noChangeAspect="1" noChangeArrowheads="1"/>
          </p:cNvPicPr>
          <p:nvPr/>
        </p:nvPicPr>
        <p:blipFill>
          <a:blip r:embed="rId6" cstate="print"/>
          <a:srcRect/>
          <a:stretch>
            <a:fillRect/>
          </a:stretch>
        </p:blipFill>
        <p:spPr bwMode="auto">
          <a:xfrm>
            <a:off x="2970804" y="4975969"/>
            <a:ext cx="2736850" cy="906462"/>
          </a:xfrm>
          <a:prstGeom prst="rect">
            <a:avLst/>
          </a:prstGeom>
          <a:noFill/>
          <a:ln w="9525">
            <a:noFill/>
            <a:miter lim="800000"/>
            <a:headEnd/>
            <a:tailEnd/>
          </a:ln>
        </p:spPr>
      </p:pic>
    </p:spTree>
    <p:extLst>
      <p:ext uri="{BB962C8B-B14F-4D97-AF65-F5344CB8AC3E}">
        <p14:creationId xmlns:p14="http://schemas.microsoft.com/office/powerpoint/2010/main" val="99898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a:t>S/4HANA </a:t>
            </a:r>
            <a:r>
              <a:rPr lang="de-DE" dirty="0" smtClean="0"/>
              <a:t>2020</a:t>
            </a:r>
            <a:endParaRPr lang="de-DE" dirty="0"/>
          </a:p>
          <a:p>
            <a:r>
              <a:rPr lang="de-DE" dirty="0" err="1"/>
              <a:t>Fiori</a:t>
            </a:r>
            <a:r>
              <a:rPr lang="de-DE" dirty="0"/>
              <a:t> </a:t>
            </a:r>
            <a:r>
              <a:rPr lang="de-DE" dirty="0" smtClean="0"/>
              <a:t>3.0</a:t>
            </a:r>
            <a:endParaRPr lang="de-DE" dirty="0"/>
          </a:p>
        </p:txBody>
      </p:sp>
      <p:sp>
        <p:nvSpPr>
          <p:cNvPr id="4" name="Textplatzhalter 3"/>
          <p:cNvSpPr>
            <a:spLocks noGrp="1"/>
          </p:cNvSpPr>
          <p:nvPr>
            <p:ph type="body" sz="quarter" idx="13"/>
          </p:nvPr>
        </p:nvSpPr>
        <p:spPr/>
        <p:txBody>
          <a:bodyPr/>
          <a:lstStyle/>
          <a:p>
            <a:r>
              <a:rPr lang="de-DE" dirty="0" smtClean="0"/>
              <a:t>keine</a:t>
            </a:r>
            <a:endParaRPr lang="de-DE" dirty="0"/>
          </a:p>
        </p:txBody>
      </p:sp>
      <p:sp>
        <p:nvSpPr>
          <p:cNvPr id="5" name="Textplatzhalter 21"/>
          <p:cNvSpPr>
            <a:spLocks noGrp="1"/>
          </p:cNvSpPr>
          <p:nvPr>
            <p:ph type="body" sz="quarter" idx="16" hasCustomPrompt="1"/>
          </p:nvPr>
        </p:nvSpPr>
        <p:spPr>
          <a:xfrm>
            <a:off x="2327108" y="4583195"/>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Global Bike</a:t>
            </a:r>
          </a:p>
        </p:txBody>
      </p:sp>
      <p:sp>
        <p:nvSpPr>
          <p:cNvPr id="6" name="Textplatzhalter 5"/>
          <p:cNvSpPr>
            <a:spLocks noGrp="1"/>
          </p:cNvSpPr>
          <p:nvPr>
            <p:ph type="body" sz="quarter" idx="15"/>
          </p:nvPr>
        </p:nvSpPr>
        <p:spPr/>
        <p:txBody>
          <a:bodyPr/>
          <a:lstStyle/>
          <a:p>
            <a:r>
              <a:rPr lang="de-DE" dirty="0" smtClean="0"/>
              <a:t>4.0 (September 2021)</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0" y="3240000"/>
            <a:ext cx="4858331" cy="1800000"/>
          </a:xfrm>
          <a:prstGeom prst="rect">
            <a:avLst/>
          </a:prstGeom>
        </p:spPr>
      </p:pic>
    </p:spTree>
    <p:extLst>
      <p:ext uri="{BB962C8B-B14F-4D97-AF65-F5344CB8AC3E}">
        <p14:creationId xmlns:p14="http://schemas.microsoft.com/office/powerpoint/2010/main" val="2156355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Meilensteine</a:t>
            </a:r>
          </a:p>
        </p:txBody>
      </p:sp>
      <p:sp>
        <p:nvSpPr>
          <p:cNvPr id="3" name="Inhaltsplatzhalter 2"/>
          <p:cNvSpPr>
            <a:spLocks noGrp="1"/>
          </p:cNvSpPr>
          <p:nvPr>
            <p:ph idx="1"/>
          </p:nvPr>
        </p:nvSpPr>
        <p:spPr/>
        <p:txBody>
          <a:bodyPr/>
          <a:lstStyle/>
          <a:p>
            <a:r>
              <a:rPr lang="de-DE" dirty="0"/>
              <a:t>Meilensteine werden genutzt um Übergänge zwischen verschiedenen Phasen oder Abteilungen zu </a:t>
            </a:r>
            <a:r>
              <a:rPr lang="de-DE" dirty="0" smtClean="0"/>
              <a:t>markieren</a:t>
            </a:r>
          </a:p>
          <a:p>
            <a:endParaRPr lang="de-DE" dirty="0"/>
          </a:p>
          <a:p>
            <a:r>
              <a:rPr lang="de-DE" dirty="0"/>
              <a:t>Im Projektsystem können sie auch für zusätzliche Aufgaben und Funktionen genutzt werden.</a:t>
            </a:r>
          </a:p>
          <a:p>
            <a:endParaRPr lang="de-DE" dirty="0"/>
          </a:p>
        </p:txBody>
      </p:sp>
      <p:sp>
        <p:nvSpPr>
          <p:cNvPr id="5" name="Textfeld 4"/>
          <p:cNvSpPr txBox="1">
            <a:spLocks noChangeArrowheads="1"/>
          </p:cNvSpPr>
          <p:nvPr/>
        </p:nvSpPr>
        <p:spPr bwMode="auto">
          <a:xfrm>
            <a:off x="8977044" y="4025900"/>
            <a:ext cx="2519362" cy="831850"/>
          </a:xfrm>
          <a:prstGeom prst="rect">
            <a:avLst/>
          </a:prstGeom>
          <a:noFill/>
          <a:ln w="9525">
            <a:noFill/>
            <a:miter lim="800000"/>
            <a:headEnd/>
            <a:tailEnd/>
          </a:ln>
        </p:spPr>
        <p:txBody>
          <a:bodyPr>
            <a:spAutoFit/>
          </a:bodyPr>
          <a:lstStyle/>
          <a:p>
            <a:r>
              <a:rPr lang="de-DE" sz="1600" b="0" dirty="0"/>
              <a:t>Meilensteine werden im </a:t>
            </a:r>
            <a:r>
              <a:rPr lang="de-DE" sz="1600" b="0" i="1" dirty="0"/>
              <a:t>Project </a:t>
            </a:r>
            <a:r>
              <a:rPr lang="de-DE" sz="1600" b="0" i="1" dirty="0" err="1"/>
              <a:t>Builder</a:t>
            </a:r>
            <a:r>
              <a:rPr lang="de-DE" sz="1600" b="0" i="1" dirty="0"/>
              <a:t> </a:t>
            </a:r>
            <a:r>
              <a:rPr lang="de-DE" sz="1600" b="0" dirty="0"/>
              <a:t>für einzelne Elemente erstellt</a:t>
            </a:r>
          </a:p>
        </p:txBody>
      </p:sp>
      <p:pic>
        <p:nvPicPr>
          <p:cNvPr id="6" name="Grafik 5"/>
          <p:cNvPicPr>
            <a:picLocks noChangeAspect="1"/>
          </p:cNvPicPr>
          <p:nvPr/>
        </p:nvPicPr>
        <p:blipFill>
          <a:blip r:embed="rId3"/>
          <a:stretch>
            <a:fillRect/>
          </a:stretch>
        </p:blipFill>
        <p:spPr>
          <a:xfrm>
            <a:off x="1513714" y="2595566"/>
            <a:ext cx="6619810" cy="3692518"/>
          </a:xfrm>
          <a:prstGeom prst="rect">
            <a:avLst/>
          </a:prstGeom>
        </p:spPr>
      </p:pic>
    </p:spTree>
    <p:extLst>
      <p:ext uri="{BB962C8B-B14F-4D97-AF65-F5344CB8AC3E}">
        <p14:creationId xmlns:p14="http://schemas.microsoft.com/office/powerpoint/2010/main" val="236533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Meilensteine</a:t>
            </a:r>
          </a:p>
        </p:txBody>
      </p:sp>
      <p:sp>
        <p:nvSpPr>
          <p:cNvPr id="3" name="Inhaltsplatzhalter 2"/>
          <p:cNvSpPr>
            <a:spLocks noGrp="1"/>
          </p:cNvSpPr>
          <p:nvPr>
            <p:ph idx="1"/>
          </p:nvPr>
        </p:nvSpPr>
        <p:spPr/>
        <p:txBody>
          <a:bodyPr/>
          <a:lstStyle/>
          <a:p>
            <a:r>
              <a:rPr lang="de-DE" dirty="0"/>
              <a:t>Dienen zur Bearbeitung eines </a:t>
            </a:r>
            <a:r>
              <a:rPr lang="de-DE" dirty="0" smtClean="0"/>
              <a:t>Geschäftsvorfalls</a:t>
            </a:r>
          </a:p>
          <a:p>
            <a:endParaRPr lang="de-DE" dirty="0"/>
          </a:p>
          <a:p>
            <a:r>
              <a:rPr lang="de-DE" dirty="0"/>
              <a:t>Funktionen:</a:t>
            </a:r>
          </a:p>
          <a:p>
            <a:pPr lvl="1"/>
            <a:r>
              <a:rPr lang="de-DE" dirty="0"/>
              <a:t>Freigabe direkt nachfolgender Vorgänge</a:t>
            </a:r>
          </a:p>
          <a:p>
            <a:pPr lvl="1"/>
            <a:r>
              <a:rPr lang="de-DE" dirty="0"/>
              <a:t>Freigabe bis Freigabemeilenstein</a:t>
            </a:r>
          </a:p>
          <a:p>
            <a:pPr lvl="1"/>
            <a:r>
              <a:rPr lang="de-DE" dirty="0"/>
              <a:t>Standardnetz einbinden</a:t>
            </a:r>
          </a:p>
          <a:p>
            <a:pPr lvl="1"/>
            <a:r>
              <a:rPr lang="de-DE" dirty="0"/>
              <a:t>Netzplan anlegen</a:t>
            </a:r>
          </a:p>
          <a:p>
            <a:pPr lvl="1"/>
            <a:r>
              <a:rPr lang="de-DE" dirty="0"/>
              <a:t>Teilnetz einbinden</a:t>
            </a:r>
          </a:p>
          <a:p>
            <a:pPr lvl="1"/>
            <a:r>
              <a:rPr lang="de-DE" dirty="0"/>
              <a:t>Workflow Aufgaben starten</a:t>
            </a:r>
          </a:p>
          <a:p>
            <a:endParaRPr lang="de-DE" dirty="0"/>
          </a:p>
        </p:txBody>
      </p:sp>
      <p:pic>
        <p:nvPicPr>
          <p:cNvPr id="5" name="Grafik 4"/>
          <p:cNvPicPr>
            <a:picLocks noChangeAspect="1"/>
          </p:cNvPicPr>
          <p:nvPr/>
        </p:nvPicPr>
        <p:blipFill>
          <a:blip r:embed="rId2"/>
          <a:stretch>
            <a:fillRect/>
          </a:stretch>
        </p:blipFill>
        <p:spPr>
          <a:xfrm>
            <a:off x="4764505" y="3867714"/>
            <a:ext cx="6581274" cy="2215407"/>
          </a:xfrm>
          <a:prstGeom prst="rect">
            <a:avLst/>
          </a:prstGeom>
        </p:spPr>
      </p:pic>
    </p:spTree>
    <p:extLst>
      <p:ext uri="{BB962C8B-B14F-4D97-AF65-F5344CB8AC3E}">
        <p14:creationId xmlns:p14="http://schemas.microsoft.com/office/powerpoint/2010/main" val="406808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Arbeitsdaten</a:t>
            </a:r>
          </a:p>
        </p:txBody>
      </p:sp>
      <p:sp>
        <p:nvSpPr>
          <p:cNvPr id="3" name="Inhaltsplatzhalter 2"/>
          <p:cNvSpPr>
            <a:spLocks noGrp="1"/>
          </p:cNvSpPr>
          <p:nvPr>
            <p:ph idx="1"/>
          </p:nvPr>
        </p:nvSpPr>
        <p:spPr/>
        <p:txBody>
          <a:bodyPr/>
          <a:lstStyle/>
          <a:p>
            <a:r>
              <a:rPr lang="de-DE" dirty="0" smtClean="0"/>
              <a:t>Leistungsart</a:t>
            </a:r>
          </a:p>
          <a:p>
            <a:endParaRPr lang="de-DE" dirty="0"/>
          </a:p>
          <a:p>
            <a:r>
              <a:rPr lang="de-DE" dirty="0"/>
              <a:t>Arbeit (geplanter Arbeitsaufwand</a:t>
            </a:r>
            <a:r>
              <a:rPr lang="de-DE" dirty="0" smtClean="0"/>
              <a:t>)</a:t>
            </a:r>
          </a:p>
          <a:p>
            <a:endParaRPr lang="de-DE" dirty="0"/>
          </a:p>
          <a:p>
            <a:r>
              <a:rPr lang="de-DE" dirty="0"/>
              <a:t>Anzahl (benötigter Kapazität</a:t>
            </a:r>
            <a:r>
              <a:rPr lang="de-DE" dirty="0" smtClean="0"/>
              <a:t>)</a:t>
            </a:r>
          </a:p>
          <a:p>
            <a:endParaRPr lang="de-DE" dirty="0"/>
          </a:p>
          <a:p>
            <a:r>
              <a:rPr lang="de-DE" dirty="0"/>
              <a:t>Prozent (zu wie viel Prozent der Arbeit für den Vorgang verwendet</a:t>
            </a:r>
            <a:r>
              <a:rPr lang="de-DE" dirty="0" smtClean="0"/>
              <a:t>)</a:t>
            </a:r>
          </a:p>
          <a:p>
            <a:endParaRPr lang="de-DE" dirty="0"/>
          </a:p>
          <a:p>
            <a:r>
              <a:rPr lang="de-DE" dirty="0"/>
              <a:t>Berechnungsschlüssel</a:t>
            </a:r>
          </a:p>
          <a:p>
            <a:endParaRPr lang="de-DE" dirty="0"/>
          </a:p>
        </p:txBody>
      </p:sp>
    </p:spTree>
    <p:extLst>
      <p:ext uri="{BB962C8B-B14F-4D97-AF65-F5344CB8AC3E}">
        <p14:creationId xmlns:p14="http://schemas.microsoft.com/office/powerpoint/2010/main" val="3129302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Dienstleistungen</a:t>
            </a:r>
          </a:p>
        </p:txBody>
      </p:sp>
      <p:sp>
        <p:nvSpPr>
          <p:cNvPr id="3" name="Inhaltsplatzhalter 2"/>
          <p:cNvSpPr>
            <a:spLocks noGrp="1"/>
          </p:cNvSpPr>
          <p:nvPr>
            <p:ph idx="1"/>
          </p:nvPr>
        </p:nvSpPr>
        <p:spPr/>
        <p:txBody>
          <a:bodyPr/>
          <a:lstStyle/>
          <a:p>
            <a:r>
              <a:rPr lang="de-DE" dirty="0"/>
              <a:t>Geplante</a:t>
            </a:r>
          </a:p>
          <a:p>
            <a:pPr lvl="1"/>
            <a:r>
              <a:rPr lang="de-DE" dirty="0"/>
              <a:t>Bezogen auf Leistungen, die mit einem Dienstleistungsstamm erfasst </a:t>
            </a:r>
            <a:r>
              <a:rPr lang="de-DE" dirty="0" smtClean="0"/>
              <a:t>sind</a:t>
            </a:r>
          </a:p>
          <a:p>
            <a:pPr lvl="1"/>
            <a:endParaRPr lang="de-DE" dirty="0"/>
          </a:p>
          <a:p>
            <a:r>
              <a:rPr lang="de-DE" dirty="0"/>
              <a:t>Ungeplante</a:t>
            </a:r>
          </a:p>
          <a:p>
            <a:pPr lvl="1"/>
            <a:r>
              <a:rPr lang="de-DE" dirty="0"/>
              <a:t>Bezogen auf Leistungen, die nicht spezifiziert werden können/sollen, weil nicht bekannt ist aus welchen konkreten Einzelleistungen das Vorhaben </a:t>
            </a:r>
            <a:r>
              <a:rPr lang="de-DE" dirty="0" smtClean="0"/>
              <a:t>besteht</a:t>
            </a:r>
          </a:p>
          <a:p>
            <a:pPr lvl="1"/>
            <a:endParaRPr lang="de-DE" dirty="0"/>
          </a:p>
          <a:p>
            <a:r>
              <a:rPr lang="de-DE" dirty="0"/>
              <a:t>Für die Bearbeitung fremdbearbeiteter Vorgänge muss der entsprechende Steuerschlüssel eingegeben werden</a:t>
            </a:r>
          </a:p>
        </p:txBody>
      </p:sp>
    </p:spTree>
    <p:extLst>
      <p:ext uri="{BB962C8B-B14F-4D97-AF65-F5344CB8AC3E}">
        <p14:creationId xmlns:p14="http://schemas.microsoft.com/office/powerpoint/2010/main" val="3890228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dirty="0" smtClean="0">
                <a:solidFill>
                  <a:srgbClr val="B2B2B2"/>
                </a:solidFill>
              </a:rPr>
              <a:t>PS </a:t>
            </a:r>
            <a:r>
              <a:rPr lang="de-DE" dirty="0">
                <a:solidFill>
                  <a:srgbClr val="B2B2B2"/>
                </a:solidFill>
              </a:rPr>
              <a:t>Organisationsstrukturen </a:t>
            </a:r>
          </a:p>
          <a:p>
            <a:pPr>
              <a:tabLst>
                <a:tab pos="1971675" algn="l"/>
              </a:tabLst>
            </a:pPr>
            <a:endParaRPr lang="de-DE" dirty="0"/>
          </a:p>
          <a:p>
            <a:pPr>
              <a:tabLst>
                <a:tab pos="1971675" algn="l"/>
              </a:tabLst>
            </a:pPr>
            <a:r>
              <a:rPr lang="de-DE" dirty="0">
                <a:solidFill>
                  <a:srgbClr val="B2B2B2"/>
                </a:solidFill>
              </a:rPr>
              <a:t>PS Stammdaten </a:t>
            </a:r>
            <a:endParaRPr lang="de-DE" dirty="0" smtClean="0">
              <a:solidFill>
                <a:srgbClr val="B2B2B2"/>
              </a:solidFill>
            </a:endParaRPr>
          </a:p>
          <a:p>
            <a:pPr>
              <a:tabLst>
                <a:tab pos="1971675" algn="l"/>
              </a:tabLst>
            </a:pPr>
            <a:endParaRPr lang="de-DE" dirty="0">
              <a:solidFill>
                <a:srgbClr val="B2B2B2"/>
              </a:solidFill>
            </a:endParaRPr>
          </a:p>
          <a:p>
            <a:pPr>
              <a:tabLst>
                <a:tab pos="1971675" algn="l"/>
              </a:tabLst>
            </a:pPr>
            <a:r>
              <a:rPr lang="de-DE" dirty="0"/>
              <a:t>PS Prozesse</a:t>
            </a:r>
          </a:p>
          <a:p>
            <a:pPr lvl="1">
              <a:tabLst>
                <a:tab pos="1971675" algn="l"/>
              </a:tabLst>
            </a:pPr>
            <a:r>
              <a:rPr lang="de-DE" dirty="0"/>
              <a:t>Projektplanung</a:t>
            </a:r>
          </a:p>
          <a:p>
            <a:pPr lvl="1">
              <a:tabLst>
                <a:tab pos="1971675" algn="l"/>
              </a:tabLst>
            </a:pPr>
            <a:r>
              <a:rPr lang="de-DE" dirty="0"/>
              <a:t>Projektdurchführung</a:t>
            </a:r>
          </a:p>
          <a:p>
            <a:pPr lvl="1">
              <a:tabLst>
                <a:tab pos="1971675" algn="l"/>
              </a:tabLst>
            </a:pPr>
            <a:r>
              <a:rPr lang="de-DE" dirty="0"/>
              <a:t>Projektabschluss</a:t>
            </a:r>
          </a:p>
          <a:p>
            <a:endParaRPr lang="de-DE" dirty="0" smtClean="0"/>
          </a:p>
        </p:txBody>
      </p:sp>
    </p:spTree>
    <p:extLst>
      <p:ext uri="{BB962C8B-B14F-4D97-AF65-F5344CB8AC3E}">
        <p14:creationId xmlns:p14="http://schemas.microsoft.com/office/powerpoint/2010/main" val="1396967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Projektplanung - Projektplantafel</a:t>
            </a:r>
          </a:p>
        </p:txBody>
      </p:sp>
      <p:sp>
        <p:nvSpPr>
          <p:cNvPr id="3" name="Inhaltsplatzhalter 2"/>
          <p:cNvSpPr>
            <a:spLocks noGrp="1"/>
          </p:cNvSpPr>
          <p:nvPr>
            <p:ph idx="1"/>
          </p:nvPr>
        </p:nvSpPr>
        <p:spPr/>
        <p:txBody>
          <a:bodyPr/>
          <a:lstStyle/>
          <a:p>
            <a:r>
              <a:rPr lang="de-DE" dirty="0"/>
              <a:t>Grafische Oberfläche für das Anlegen und Bearbeiten von </a:t>
            </a:r>
            <a:r>
              <a:rPr lang="de-DE" dirty="0" smtClean="0"/>
              <a:t>Projekten</a:t>
            </a:r>
          </a:p>
          <a:p>
            <a:endParaRPr lang="de-DE" dirty="0"/>
          </a:p>
          <a:p>
            <a:r>
              <a:rPr lang="de-DE" dirty="0"/>
              <a:t> Funktion: </a:t>
            </a:r>
          </a:p>
          <a:p>
            <a:pPr lvl="1"/>
            <a:r>
              <a:rPr lang="de-DE" dirty="0"/>
              <a:t>Terminierung (von Ressourcen)</a:t>
            </a:r>
          </a:p>
          <a:p>
            <a:pPr lvl="1"/>
            <a:r>
              <a:rPr lang="de-DE" dirty="0"/>
              <a:t>Arbeit koordinieren</a:t>
            </a:r>
          </a:p>
          <a:p>
            <a:pPr lvl="1"/>
            <a:r>
              <a:rPr lang="de-DE" dirty="0"/>
              <a:t>Kapazitäten abgleichen</a:t>
            </a:r>
          </a:p>
          <a:p>
            <a:pPr lvl="1"/>
            <a:r>
              <a:rPr lang="de-DE" dirty="0"/>
              <a:t>Kosten </a:t>
            </a:r>
            <a:r>
              <a:rPr lang="de-DE" dirty="0" smtClean="0"/>
              <a:t>kalkulieren</a:t>
            </a:r>
          </a:p>
          <a:p>
            <a:pPr lvl="1"/>
            <a:endParaRPr lang="de-DE" dirty="0"/>
          </a:p>
          <a:p>
            <a:r>
              <a:rPr lang="de-DE" dirty="0"/>
              <a:t>Arbeit und Arbeitsplatz müssen für die Planung </a:t>
            </a:r>
            <a:r>
              <a:rPr lang="de-DE" dirty="0" smtClean="0"/>
              <a:t/>
            </a:r>
            <a:br>
              <a:rPr lang="de-DE" dirty="0" smtClean="0"/>
            </a:br>
            <a:r>
              <a:rPr lang="de-DE" dirty="0" smtClean="0"/>
              <a:t>von </a:t>
            </a:r>
            <a:r>
              <a:rPr lang="de-DE" dirty="0"/>
              <a:t>Kapazitäten hinterlegt werden. </a:t>
            </a:r>
          </a:p>
          <a:p>
            <a:endParaRPr lang="de-DE" dirty="0"/>
          </a:p>
        </p:txBody>
      </p:sp>
      <p:pic>
        <p:nvPicPr>
          <p:cNvPr id="5" name="Grafik 4"/>
          <p:cNvPicPr>
            <a:picLocks noChangeAspect="1"/>
          </p:cNvPicPr>
          <p:nvPr/>
        </p:nvPicPr>
        <p:blipFill>
          <a:blip r:embed="rId2"/>
          <a:stretch>
            <a:fillRect/>
          </a:stretch>
        </p:blipFill>
        <p:spPr>
          <a:xfrm>
            <a:off x="6047295" y="3257803"/>
            <a:ext cx="5248761" cy="2713489"/>
          </a:xfrm>
          <a:prstGeom prst="rect">
            <a:avLst/>
          </a:prstGeom>
        </p:spPr>
      </p:pic>
    </p:spTree>
    <p:extLst>
      <p:ext uri="{BB962C8B-B14F-4D97-AF65-F5344CB8AC3E}">
        <p14:creationId xmlns:p14="http://schemas.microsoft.com/office/powerpoint/2010/main" val="1916971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Projektdurchführung</a:t>
            </a:r>
          </a:p>
        </p:txBody>
      </p:sp>
      <p:sp>
        <p:nvSpPr>
          <p:cNvPr id="3" name="Inhaltsplatzhalter 2"/>
          <p:cNvSpPr>
            <a:spLocks noGrp="1"/>
          </p:cNvSpPr>
          <p:nvPr>
            <p:ph idx="1"/>
          </p:nvPr>
        </p:nvSpPr>
        <p:spPr/>
        <p:txBody>
          <a:bodyPr/>
          <a:lstStyle/>
          <a:p>
            <a:r>
              <a:rPr lang="de-DE" dirty="0"/>
              <a:t>Projektdurchführung umfasst mehrere Prozesse (Bsp. Einkaufsprozess</a:t>
            </a:r>
            <a:r>
              <a:rPr lang="de-DE" dirty="0" smtClean="0"/>
              <a:t>)</a:t>
            </a:r>
          </a:p>
          <a:p>
            <a:endParaRPr lang="de-DE" dirty="0"/>
          </a:p>
          <a:p>
            <a:r>
              <a:rPr lang="de-DE" dirty="0"/>
              <a:t>Beim Wareneingang von Dienstleistungen werden erbrachte Leistungen und deren Abnahme </a:t>
            </a:r>
            <a:r>
              <a:rPr lang="de-DE" dirty="0" smtClean="0"/>
              <a:t>erfasst</a:t>
            </a:r>
          </a:p>
          <a:p>
            <a:endParaRPr lang="de-DE" dirty="0"/>
          </a:p>
          <a:p>
            <a:r>
              <a:rPr lang="de-DE" dirty="0"/>
              <a:t>Bestellanforderungen werden durch den Netzplan automatisch </a:t>
            </a:r>
            <a:r>
              <a:rPr lang="de-DE" dirty="0" smtClean="0"/>
              <a:t>erzeugt</a:t>
            </a:r>
          </a:p>
          <a:p>
            <a:endParaRPr lang="de-DE" dirty="0"/>
          </a:p>
          <a:p>
            <a:r>
              <a:rPr lang="de-DE" dirty="0" err="1"/>
              <a:t>Execution</a:t>
            </a:r>
            <a:r>
              <a:rPr lang="de-DE" dirty="0"/>
              <a:t> Services: Obligo und </a:t>
            </a:r>
            <a:r>
              <a:rPr lang="de-DE" dirty="0" err="1"/>
              <a:t>Istkosten</a:t>
            </a:r>
            <a:r>
              <a:rPr lang="de-DE" dirty="0"/>
              <a:t> für Positionen werden eingegeben, die mit Easy </a:t>
            </a:r>
            <a:r>
              <a:rPr lang="de-DE" dirty="0" err="1"/>
              <a:t>Cost</a:t>
            </a:r>
            <a:r>
              <a:rPr lang="de-DE" dirty="0"/>
              <a:t> </a:t>
            </a:r>
            <a:r>
              <a:rPr lang="de-DE" dirty="0" err="1"/>
              <a:t>Planning</a:t>
            </a:r>
            <a:r>
              <a:rPr lang="de-DE" dirty="0"/>
              <a:t> geplant worden sind</a:t>
            </a:r>
          </a:p>
          <a:p>
            <a:endParaRPr lang="de-DE" dirty="0"/>
          </a:p>
        </p:txBody>
      </p:sp>
    </p:spTree>
    <p:extLst>
      <p:ext uri="{BB962C8B-B14F-4D97-AF65-F5344CB8AC3E}">
        <p14:creationId xmlns:p14="http://schemas.microsoft.com/office/powerpoint/2010/main" val="165796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Projektdurchführung: Easy </a:t>
            </a:r>
            <a:r>
              <a:rPr lang="de-DE" dirty="0" err="1"/>
              <a:t>Cost</a:t>
            </a:r>
            <a:r>
              <a:rPr lang="de-DE" dirty="0"/>
              <a:t> </a:t>
            </a:r>
            <a:r>
              <a:rPr lang="de-DE" dirty="0" err="1"/>
              <a:t>Planning</a:t>
            </a:r>
            <a:endParaRPr lang="de-DE" dirty="0"/>
          </a:p>
        </p:txBody>
      </p:sp>
      <p:sp>
        <p:nvSpPr>
          <p:cNvPr id="3" name="Inhaltsplatzhalter 2"/>
          <p:cNvSpPr>
            <a:spLocks noGrp="1"/>
          </p:cNvSpPr>
          <p:nvPr>
            <p:ph idx="1"/>
          </p:nvPr>
        </p:nvSpPr>
        <p:spPr/>
        <p:txBody>
          <a:bodyPr/>
          <a:lstStyle/>
          <a:p>
            <a:pPr>
              <a:buNone/>
            </a:pPr>
            <a:r>
              <a:rPr lang="de-DE" dirty="0"/>
              <a:t>Das Easy </a:t>
            </a:r>
            <a:r>
              <a:rPr lang="de-DE" dirty="0" err="1"/>
              <a:t>Cost</a:t>
            </a:r>
            <a:r>
              <a:rPr lang="de-DE" dirty="0"/>
              <a:t> </a:t>
            </a:r>
            <a:r>
              <a:rPr lang="de-DE" dirty="0" err="1"/>
              <a:t>Planning</a:t>
            </a:r>
            <a:r>
              <a:rPr lang="de-DE" dirty="0"/>
              <a:t> ermöglicht eine mengen- und merkmalsbasierte Kostenplanung auf Projektstrukturplanebene, die sich durch übersichtliche, einfache und schnelle Datenerfassung auszeichnet</a:t>
            </a:r>
            <a:r>
              <a:rPr lang="de-DE" dirty="0" smtClean="0"/>
              <a:t>.</a:t>
            </a:r>
          </a:p>
          <a:p>
            <a:pPr>
              <a:buNone/>
            </a:pPr>
            <a:endParaRPr lang="de-DE" dirty="0"/>
          </a:p>
          <a:p>
            <a:r>
              <a:rPr lang="de-DE" dirty="0"/>
              <a:t>Mögliche Buchungen mit Easy </a:t>
            </a:r>
            <a:r>
              <a:rPr lang="de-DE" dirty="0" err="1"/>
              <a:t>Cost</a:t>
            </a:r>
            <a:r>
              <a:rPr lang="de-DE" dirty="0"/>
              <a:t> </a:t>
            </a:r>
            <a:r>
              <a:rPr lang="de-DE" dirty="0" err="1"/>
              <a:t>Planning</a:t>
            </a:r>
            <a:r>
              <a:rPr lang="de-DE" dirty="0"/>
              <a:t>:</a:t>
            </a:r>
          </a:p>
          <a:p>
            <a:pPr lvl="1"/>
            <a:r>
              <a:rPr lang="de-DE" dirty="0"/>
              <a:t>Interne Leistungsverrechnung</a:t>
            </a:r>
          </a:p>
          <a:p>
            <a:pPr lvl="1"/>
            <a:r>
              <a:rPr lang="de-DE" dirty="0"/>
              <a:t>Direkte Prozessverrechnung</a:t>
            </a:r>
          </a:p>
          <a:p>
            <a:pPr lvl="1"/>
            <a:r>
              <a:rPr lang="de-DE" dirty="0"/>
              <a:t>Reservierungen</a:t>
            </a:r>
          </a:p>
          <a:p>
            <a:pPr lvl="1"/>
            <a:r>
              <a:rPr lang="de-DE" dirty="0"/>
              <a:t>Warenausgang</a:t>
            </a:r>
          </a:p>
          <a:p>
            <a:pPr lvl="1"/>
            <a:r>
              <a:rPr lang="de-DE" dirty="0"/>
              <a:t>Bestellanforderung</a:t>
            </a:r>
          </a:p>
          <a:p>
            <a:pPr lvl="1"/>
            <a:r>
              <a:rPr lang="de-DE" dirty="0"/>
              <a:t>Bestellung</a:t>
            </a:r>
          </a:p>
          <a:p>
            <a:endParaRPr lang="de-DE" dirty="0"/>
          </a:p>
        </p:txBody>
      </p:sp>
      <p:pic>
        <p:nvPicPr>
          <p:cNvPr id="4" name="Picture 4"/>
          <p:cNvPicPr>
            <a:picLocks noChangeAspect="1" noChangeArrowheads="1"/>
          </p:cNvPicPr>
          <p:nvPr/>
        </p:nvPicPr>
        <p:blipFill>
          <a:blip r:embed="rId3" cstate="print"/>
          <a:srcRect/>
          <a:stretch>
            <a:fillRect/>
          </a:stretch>
        </p:blipFill>
        <p:spPr bwMode="auto">
          <a:xfrm>
            <a:off x="5529928" y="3632238"/>
            <a:ext cx="5534025" cy="1466850"/>
          </a:xfrm>
          <a:prstGeom prst="rect">
            <a:avLst/>
          </a:prstGeom>
          <a:noFill/>
          <a:ln w="12700">
            <a:noFill/>
            <a:miter lim="800000"/>
            <a:headEnd/>
            <a:tailEnd/>
          </a:ln>
        </p:spPr>
      </p:pic>
    </p:spTree>
    <p:extLst>
      <p:ext uri="{BB962C8B-B14F-4D97-AF65-F5344CB8AC3E}">
        <p14:creationId xmlns:p14="http://schemas.microsoft.com/office/powerpoint/2010/main" val="1142031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Periodenabschluss</a:t>
            </a:r>
          </a:p>
        </p:txBody>
      </p:sp>
      <p:sp>
        <p:nvSpPr>
          <p:cNvPr id="3" name="Inhaltsplatzhalter 2"/>
          <p:cNvSpPr>
            <a:spLocks noGrp="1"/>
          </p:cNvSpPr>
          <p:nvPr>
            <p:ph idx="1"/>
          </p:nvPr>
        </p:nvSpPr>
        <p:spPr/>
        <p:txBody>
          <a:bodyPr/>
          <a:lstStyle/>
          <a:p>
            <a:r>
              <a:rPr lang="de-DE" dirty="0"/>
              <a:t>Meist einmal pro Periode im Hintergrund </a:t>
            </a:r>
            <a:r>
              <a:rPr lang="de-DE" dirty="0" smtClean="0"/>
              <a:t>durchgeführt</a:t>
            </a:r>
          </a:p>
          <a:p>
            <a:endParaRPr lang="de-DE" dirty="0"/>
          </a:p>
          <a:p>
            <a:r>
              <a:rPr lang="de-DE" dirty="0"/>
              <a:t>Zur Durchführung der Abrechnung ist eine Vorschrift </a:t>
            </a:r>
            <a:r>
              <a:rPr lang="de-DE" dirty="0" smtClean="0"/>
              <a:t>erforderlich</a:t>
            </a:r>
          </a:p>
          <a:p>
            <a:endParaRPr lang="de-DE" dirty="0"/>
          </a:p>
          <a:p>
            <a:r>
              <a:rPr lang="de-DE" dirty="0"/>
              <a:t>Kosten ergeben sich durch Kreditorenrechnungen, Kundenfakturierung etc.; werden in FI und andere Module übertragen</a:t>
            </a:r>
          </a:p>
          <a:p>
            <a:endParaRPr lang="de-DE" dirty="0"/>
          </a:p>
        </p:txBody>
      </p:sp>
      <p:sp>
        <p:nvSpPr>
          <p:cNvPr id="4" name="Rechteck 3"/>
          <p:cNvSpPr/>
          <p:nvPr/>
        </p:nvSpPr>
        <p:spPr bwMode="auto">
          <a:xfrm>
            <a:off x="684212" y="3573463"/>
            <a:ext cx="4144461" cy="2509658"/>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wrap="none" lIns="0" tIns="0" rIns="0" bIns="0"/>
          <a:lstStyle/>
          <a:p>
            <a:pPr>
              <a:defRPr/>
            </a:pPr>
            <a:endParaRPr lang="en-US" sz="2800"/>
          </a:p>
        </p:txBody>
      </p:sp>
      <p:sp>
        <p:nvSpPr>
          <p:cNvPr id="5" name="Rechteck 4"/>
          <p:cNvSpPr/>
          <p:nvPr/>
        </p:nvSpPr>
        <p:spPr bwMode="auto">
          <a:xfrm>
            <a:off x="6753726" y="3573462"/>
            <a:ext cx="4187742" cy="2509659"/>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wrap="none" lIns="0" tIns="0" rIns="0" bIns="0"/>
          <a:lstStyle/>
          <a:p>
            <a:pPr>
              <a:defRPr/>
            </a:pPr>
            <a:endParaRPr lang="en-US" sz="2800"/>
          </a:p>
        </p:txBody>
      </p:sp>
      <p:sp>
        <p:nvSpPr>
          <p:cNvPr id="6" name="Textfeld 5"/>
          <p:cNvSpPr txBox="1"/>
          <p:nvPr/>
        </p:nvSpPr>
        <p:spPr>
          <a:xfrm>
            <a:off x="818148" y="3573462"/>
            <a:ext cx="3850106" cy="1661993"/>
          </a:xfrm>
          <a:prstGeom prst="rect">
            <a:avLst/>
          </a:prstGeom>
          <a:noFill/>
        </p:spPr>
        <p:txBody>
          <a:bodyPr wrap="square" lIns="0" tIns="0" rIns="0" bIns="0" rtlCol="0">
            <a:spAutoFit/>
          </a:bodyPr>
          <a:lstStyle/>
          <a:p>
            <a:endParaRPr lang="de-DE" sz="1800" b="1" dirty="0" smtClean="0"/>
          </a:p>
          <a:p>
            <a:r>
              <a:rPr lang="de-DE" sz="1800" b="1" dirty="0" smtClean="0"/>
              <a:t>Direkte Abrechnung</a:t>
            </a:r>
          </a:p>
          <a:p>
            <a:endParaRPr lang="de-DE" sz="1800" b="1" dirty="0"/>
          </a:p>
          <a:p>
            <a:r>
              <a:rPr lang="de-DE" sz="1800" dirty="0"/>
              <a:t>Jedes Objekt wird direkt auf einem Kostenträger verrechnet, der nicht im Projekt enthalten ist</a:t>
            </a:r>
          </a:p>
        </p:txBody>
      </p:sp>
      <p:sp>
        <p:nvSpPr>
          <p:cNvPr id="7" name="Textfeld 6"/>
          <p:cNvSpPr txBox="1"/>
          <p:nvPr/>
        </p:nvSpPr>
        <p:spPr>
          <a:xfrm>
            <a:off x="6882063" y="3575955"/>
            <a:ext cx="4048226" cy="2569934"/>
          </a:xfrm>
          <a:prstGeom prst="rect">
            <a:avLst/>
          </a:prstGeom>
          <a:noFill/>
        </p:spPr>
        <p:txBody>
          <a:bodyPr wrap="square" lIns="0" tIns="0" rIns="0" bIns="0" rtlCol="0">
            <a:spAutoFit/>
          </a:bodyPr>
          <a:lstStyle/>
          <a:p>
            <a:endParaRPr lang="de-DE" sz="1800" b="1" dirty="0" smtClean="0"/>
          </a:p>
          <a:p>
            <a:r>
              <a:rPr lang="de-DE" sz="1800" b="1" dirty="0" smtClean="0"/>
              <a:t>Mehrstufige Abrechnung</a:t>
            </a:r>
          </a:p>
          <a:p>
            <a:endParaRPr lang="de-DE" sz="1800" b="1" dirty="0"/>
          </a:p>
          <a:p>
            <a:r>
              <a:rPr lang="de-DE" sz="1800" dirty="0"/>
              <a:t>Vorgänge, Aufträge und PSP-Elemente werden auf PSP-Elemente der höheren Ebene im Projekt abgerechnet. Das oberste Strukturelement rechnet dann gesamte Kosten ab.</a:t>
            </a:r>
          </a:p>
          <a:p>
            <a:pPr fontAlgn="base">
              <a:spcBef>
                <a:spcPts val="600"/>
              </a:spcBef>
              <a:spcAft>
                <a:spcPct val="0"/>
              </a:spcAft>
              <a:buClr>
                <a:srgbClr val="F0AB00"/>
              </a:buClr>
              <a:buSzPct val="80000"/>
            </a:pPr>
            <a:endParaRPr lang="de-DE" sz="1800" kern="0" dirty="0" err="1" smtClean="0">
              <a:ea typeface="Arial Unicode MS" pitchFamily="34" charset="-128"/>
              <a:cs typeface="Arial Unicode MS" pitchFamily="34" charset="-128"/>
            </a:endParaRPr>
          </a:p>
        </p:txBody>
      </p:sp>
    </p:spTree>
    <p:extLst>
      <p:ext uri="{BB962C8B-B14F-4D97-AF65-F5344CB8AC3E}">
        <p14:creationId xmlns:p14="http://schemas.microsoft.com/office/powerpoint/2010/main" val="2892400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Informationssystem</a:t>
            </a:r>
          </a:p>
        </p:txBody>
      </p:sp>
      <p:sp>
        <p:nvSpPr>
          <p:cNvPr id="3" name="Inhaltsplatzhalter 2"/>
          <p:cNvSpPr>
            <a:spLocks noGrp="1"/>
          </p:cNvSpPr>
          <p:nvPr>
            <p:ph idx="1"/>
          </p:nvPr>
        </p:nvSpPr>
        <p:spPr/>
        <p:txBody>
          <a:bodyPr/>
          <a:lstStyle/>
          <a:p>
            <a:r>
              <a:rPr lang="de-DE" dirty="0"/>
              <a:t>Das Informationssystem dient zur Auswertung wichtiger Kennzahlen innerhalb eines Projektes</a:t>
            </a:r>
            <a:r>
              <a:rPr lang="de-DE" dirty="0" smtClean="0"/>
              <a:t>.</a:t>
            </a:r>
          </a:p>
          <a:p>
            <a:endParaRPr lang="de-DE" dirty="0"/>
          </a:p>
          <a:p>
            <a:r>
              <a:rPr lang="de-DE" dirty="0"/>
              <a:t>Stellt dem Nutzer Berichte und Grafiken zur </a:t>
            </a:r>
            <a:r>
              <a:rPr lang="de-DE" dirty="0" smtClean="0"/>
              <a:t>Verfügung</a:t>
            </a:r>
          </a:p>
          <a:p>
            <a:endParaRPr lang="de-DE" dirty="0"/>
          </a:p>
          <a:p>
            <a:r>
              <a:rPr lang="de-DE" dirty="0"/>
              <a:t>Leistung, Termine, Kosten im </a:t>
            </a:r>
            <a:r>
              <a:rPr lang="de-DE" dirty="0" smtClean="0"/>
              <a:t>Mittelpunkt</a:t>
            </a:r>
          </a:p>
          <a:p>
            <a:endParaRPr lang="de-DE" dirty="0"/>
          </a:p>
          <a:p>
            <a:r>
              <a:rPr lang="de-DE" dirty="0"/>
              <a:t>Zentrale Berichtsarten:</a:t>
            </a:r>
          </a:p>
          <a:p>
            <a:pPr lvl="1"/>
            <a:r>
              <a:rPr lang="de-DE" dirty="0"/>
              <a:t>Strukturorientierte</a:t>
            </a:r>
          </a:p>
          <a:p>
            <a:pPr lvl="1"/>
            <a:r>
              <a:rPr lang="de-DE" dirty="0"/>
              <a:t>Kostenorientierte</a:t>
            </a:r>
          </a:p>
          <a:p>
            <a:pPr lvl="1"/>
            <a:r>
              <a:rPr lang="de-DE" dirty="0"/>
              <a:t>Einzelpostenberichte</a:t>
            </a:r>
          </a:p>
          <a:p>
            <a:pPr lvl="1"/>
            <a:r>
              <a:rPr lang="de-DE" dirty="0"/>
              <a:t>Verdichtungsberichte</a:t>
            </a:r>
          </a:p>
          <a:p>
            <a:endParaRPr lang="de-DE" dirty="0"/>
          </a:p>
        </p:txBody>
      </p:sp>
    </p:spTree>
    <p:extLst>
      <p:ext uri="{BB962C8B-B14F-4D97-AF65-F5344CB8AC3E}">
        <p14:creationId xmlns:p14="http://schemas.microsoft.com/office/powerpoint/2010/main" val="99235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smtClean="0"/>
              <a:t>Martin </a:t>
            </a:r>
            <a:r>
              <a:rPr lang="de-DE" dirty="0" err="1" smtClean="0"/>
              <a:t>Wassmann</a:t>
            </a:r>
            <a:endParaRPr lang="de-DE" dirty="0" smtClean="0"/>
          </a:p>
          <a:p>
            <a:r>
              <a:rPr lang="de-DE" dirty="0" smtClean="0"/>
              <a:t>Bret Wagner</a:t>
            </a:r>
          </a:p>
          <a:p>
            <a:r>
              <a:rPr lang="de-DE" dirty="0" smtClean="0"/>
              <a:t>Stefan Weidner</a:t>
            </a:r>
          </a:p>
          <a:p>
            <a:r>
              <a:rPr lang="de-DE" dirty="0" smtClean="0"/>
              <a:t>Babett Ruß</a:t>
            </a:r>
            <a:endParaRPr lang="de-DE" dirty="0"/>
          </a:p>
        </p:txBody>
      </p:sp>
      <p:sp>
        <p:nvSpPr>
          <p:cNvPr id="3" name="Textplatzhalter 2"/>
          <p:cNvSpPr>
            <a:spLocks noGrp="1"/>
          </p:cNvSpPr>
          <p:nvPr>
            <p:ph type="body" sz="quarter" idx="16"/>
          </p:nvPr>
        </p:nvSpPr>
        <p:spPr/>
        <p:txBody>
          <a:bodyPr/>
          <a:lstStyle/>
          <a:p>
            <a:r>
              <a:rPr lang="de-DE" dirty="0" smtClean="0"/>
              <a:t>Anfänger</a:t>
            </a:r>
            <a:endParaRPr lang="de-DE" dirty="0"/>
          </a:p>
        </p:txBody>
      </p:sp>
    </p:spTree>
    <p:extLst>
      <p:ext uri="{BB962C8B-B14F-4D97-AF65-F5344CB8AC3E}">
        <p14:creationId xmlns:p14="http://schemas.microsoft.com/office/powerpoint/2010/main" val="3548924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Währungen</a:t>
            </a:r>
          </a:p>
        </p:txBody>
      </p:sp>
      <p:sp>
        <p:nvSpPr>
          <p:cNvPr id="3" name="Inhaltsplatzhalter 2"/>
          <p:cNvSpPr>
            <a:spLocks noGrp="1"/>
          </p:cNvSpPr>
          <p:nvPr>
            <p:ph idx="1"/>
          </p:nvPr>
        </p:nvSpPr>
        <p:spPr/>
        <p:txBody>
          <a:bodyPr/>
          <a:lstStyle/>
          <a:p>
            <a:pPr>
              <a:buNone/>
            </a:pPr>
            <a:r>
              <a:rPr lang="de-DE" dirty="0"/>
              <a:t>Währungen werden parallel in drei verschiedenen Währungen verwaltet.</a:t>
            </a:r>
          </a:p>
          <a:p>
            <a:r>
              <a:rPr lang="de-DE" dirty="0"/>
              <a:t>Kostenrechnungskreiswährung</a:t>
            </a:r>
          </a:p>
          <a:p>
            <a:endParaRPr lang="de-DE" dirty="0"/>
          </a:p>
          <a:p>
            <a:endParaRPr lang="de-DE" dirty="0"/>
          </a:p>
          <a:p>
            <a:endParaRPr lang="de-DE" dirty="0"/>
          </a:p>
          <a:p>
            <a:endParaRPr lang="de-DE" dirty="0" smtClean="0"/>
          </a:p>
          <a:p>
            <a:endParaRPr lang="de-DE" dirty="0"/>
          </a:p>
          <a:p>
            <a:r>
              <a:rPr lang="de-DE" dirty="0" smtClean="0"/>
              <a:t>Objektwährung</a:t>
            </a:r>
            <a:endParaRPr lang="de-DE" dirty="0"/>
          </a:p>
          <a:p>
            <a:pPr lvl="1"/>
            <a:r>
              <a:rPr lang="de-DE" dirty="0"/>
              <a:t>Währung, die im Stammsatz eines CO-Objektes definiert ist</a:t>
            </a:r>
          </a:p>
          <a:p>
            <a:pPr lvl="1"/>
            <a:endParaRPr lang="de-DE" dirty="0"/>
          </a:p>
          <a:p>
            <a:r>
              <a:rPr lang="de-DE" dirty="0"/>
              <a:t>Transaktionswährung</a:t>
            </a:r>
          </a:p>
          <a:p>
            <a:pPr lvl="1"/>
            <a:r>
              <a:rPr lang="de-DE" dirty="0"/>
              <a:t>Belege im Controlling werden in der </a:t>
            </a:r>
            <a:r>
              <a:rPr lang="de-DE" dirty="0" err="1"/>
              <a:t>Transaktionwährung</a:t>
            </a:r>
            <a:r>
              <a:rPr lang="de-DE" dirty="0"/>
              <a:t> gebucht</a:t>
            </a:r>
          </a:p>
          <a:p>
            <a:pPr lvl="1"/>
            <a:r>
              <a:rPr lang="de-DE" dirty="0"/>
              <a:t>Kann von den beiden obigen Währungen abweichen</a:t>
            </a:r>
          </a:p>
          <a:p>
            <a:endParaRPr lang="de-DE" dirty="0"/>
          </a:p>
        </p:txBody>
      </p:sp>
      <p:grpSp>
        <p:nvGrpSpPr>
          <p:cNvPr id="4" name="Gruppieren 18"/>
          <p:cNvGrpSpPr>
            <a:grpSpLocks/>
          </p:cNvGrpSpPr>
          <p:nvPr/>
        </p:nvGrpSpPr>
        <p:grpSpPr bwMode="auto">
          <a:xfrm>
            <a:off x="908802" y="2501065"/>
            <a:ext cx="6264275" cy="792163"/>
            <a:chOff x="683568" y="2060848"/>
            <a:chExt cx="6264696" cy="792088"/>
          </a:xfrm>
        </p:grpSpPr>
        <p:sp>
          <p:nvSpPr>
            <p:cNvPr id="5" name="Abgerundetes Rechteck 4"/>
            <p:cNvSpPr/>
            <p:nvPr/>
          </p:nvSpPr>
          <p:spPr bwMode="auto">
            <a:xfrm>
              <a:off x="3995316" y="2492607"/>
              <a:ext cx="2881506" cy="360329"/>
            </a:xfrm>
            <a:prstGeom prst="round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wrap="none" lIns="0" tIns="0" rIns="0" bIns="0"/>
            <a:lstStyle/>
            <a:p>
              <a:pPr>
                <a:defRPr/>
              </a:pPr>
              <a:endParaRPr lang="de-DE" sz="2800"/>
            </a:p>
          </p:txBody>
        </p:sp>
        <p:sp>
          <p:nvSpPr>
            <p:cNvPr id="6" name="Abgerundetes Rechteck 5"/>
            <p:cNvSpPr/>
            <p:nvPr/>
          </p:nvSpPr>
          <p:spPr bwMode="auto">
            <a:xfrm>
              <a:off x="3995316" y="2060848"/>
              <a:ext cx="2881506" cy="360329"/>
            </a:xfrm>
            <a:prstGeom prst="round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wrap="none" lIns="0" tIns="0" rIns="0" bIns="0"/>
            <a:lstStyle/>
            <a:p>
              <a:pPr>
                <a:defRPr/>
              </a:pPr>
              <a:endParaRPr lang="de-DE" sz="2800"/>
            </a:p>
          </p:txBody>
        </p:sp>
        <p:sp>
          <p:nvSpPr>
            <p:cNvPr id="7" name="Abgerundetes Rechteck 6"/>
            <p:cNvSpPr/>
            <p:nvPr/>
          </p:nvSpPr>
          <p:spPr bwMode="auto">
            <a:xfrm>
              <a:off x="683568" y="2205297"/>
              <a:ext cx="2376647" cy="360328"/>
            </a:xfrm>
            <a:prstGeom prst="round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wrap="none" lIns="0" tIns="0" rIns="0" bIns="0"/>
            <a:lstStyle/>
            <a:p>
              <a:pPr>
                <a:defRPr/>
              </a:pPr>
              <a:endParaRPr lang="de-DE" sz="2800"/>
            </a:p>
          </p:txBody>
        </p:sp>
        <p:sp>
          <p:nvSpPr>
            <p:cNvPr id="8" name="Textfeld 3"/>
            <p:cNvSpPr txBox="1">
              <a:spLocks noChangeArrowheads="1"/>
            </p:cNvSpPr>
            <p:nvPr/>
          </p:nvSpPr>
          <p:spPr bwMode="auto">
            <a:xfrm>
              <a:off x="683568" y="2204864"/>
              <a:ext cx="2448272" cy="338554"/>
            </a:xfrm>
            <a:prstGeom prst="rect">
              <a:avLst/>
            </a:prstGeom>
            <a:noFill/>
            <a:ln w="9525">
              <a:noFill/>
              <a:miter lim="800000"/>
              <a:headEnd/>
              <a:tailEnd/>
            </a:ln>
          </p:spPr>
          <p:txBody>
            <a:bodyPr>
              <a:spAutoFit/>
            </a:bodyPr>
            <a:lstStyle/>
            <a:p>
              <a:r>
                <a:rPr lang="de-DE" sz="1600" i="1">
                  <a:solidFill>
                    <a:schemeClr val="bg1"/>
                  </a:solidFill>
                </a:rPr>
                <a:t>Kostenrechnungskreis</a:t>
              </a:r>
            </a:p>
          </p:txBody>
        </p:sp>
        <p:sp>
          <p:nvSpPr>
            <p:cNvPr id="9" name="Textfeld 4"/>
            <p:cNvSpPr txBox="1">
              <a:spLocks noChangeArrowheads="1"/>
            </p:cNvSpPr>
            <p:nvPr/>
          </p:nvSpPr>
          <p:spPr bwMode="auto">
            <a:xfrm>
              <a:off x="3995936" y="2060848"/>
              <a:ext cx="2952328" cy="338554"/>
            </a:xfrm>
            <a:prstGeom prst="rect">
              <a:avLst/>
            </a:prstGeom>
            <a:noFill/>
            <a:ln w="9525">
              <a:noFill/>
              <a:miter lim="800000"/>
              <a:headEnd/>
              <a:tailEnd/>
            </a:ln>
          </p:spPr>
          <p:txBody>
            <a:bodyPr>
              <a:spAutoFit/>
            </a:bodyPr>
            <a:lstStyle/>
            <a:p>
              <a:r>
                <a:rPr lang="de-DE" sz="1600" i="1">
                  <a:solidFill>
                    <a:schemeClr val="bg1"/>
                  </a:solidFill>
                </a:rPr>
                <a:t>Buchungskreis (Währung 1)</a:t>
              </a:r>
            </a:p>
          </p:txBody>
        </p:sp>
        <p:sp>
          <p:nvSpPr>
            <p:cNvPr id="10" name="Textfeld 5"/>
            <p:cNvSpPr txBox="1">
              <a:spLocks noChangeArrowheads="1"/>
            </p:cNvSpPr>
            <p:nvPr/>
          </p:nvSpPr>
          <p:spPr bwMode="auto">
            <a:xfrm>
              <a:off x="3995936" y="2492896"/>
              <a:ext cx="2952328" cy="338554"/>
            </a:xfrm>
            <a:prstGeom prst="rect">
              <a:avLst/>
            </a:prstGeom>
            <a:noFill/>
            <a:ln w="9525">
              <a:noFill/>
              <a:miter lim="800000"/>
              <a:headEnd/>
              <a:tailEnd/>
            </a:ln>
          </p:spPr>
          <p:txBody>
            <a:bodyPr>
              <a:spAutoFit/>
            </a:bodyPr>
            <a:lstStyle/>
            <a:p>
              <a:r>
                <a:rPr lang="de-DE" sz="1600" i="1" dirty="0">
                  <a:solidFill>
                    <a:schemeClr val="bg1"/>
                  </a:solidFill>
                </a:rPr>
                <a:t>Buchungskreis (Währung 2)</a:t>
              </a:r>
            </a:p>
          </p:txBody>
        </p:sp>
        <p:cxnSp>
          <p:nvCxnSpPr>
            <p:cNvPr id="11" name="Gerade Verbindung mit Pfeil 10"/>
            <p:cNvCxnSpPr/>
            <p:nvPr/>
          </p:nvCxnSpPr>
          <p:spPr bwMode="auto">
            <a:xfrm flipH="1">
              <a:off x="3131658" y="2205297"/>
              <a:ext cx="792215" cy="71430"/>
            </a:xfrm>
            <a:prstGeom prst="straightConnector1">
              <a:avLst/>
            </a:prstGeom>
            <a:noFill/>
            <a:ln w="28575" cap="flat" cmpd="sng" algn="ctr">
              <a:solidFill>
                <a:schemeClr val="bg1">
                  <a:lumMod val="65000"/>
                </a:schemeClr>
              </a:solidFill>
              <a:prstDash val="solid"/>
              <a:round/>
              <a:headEnd type="none" w="med" len="med"/>
              <a:tailEnd type="arrow"/>
            </a:ln>
            <a:effectLst/>
          </p:spPr>
        </p:cxnSp>
        <p:cxnSp>
          <p:nvCxnSpPr>
            <p:cNvPr id="12" name="Gerade Verbindung mit Pfeil 11"/>
            <p:cNvCxnSpPr/>
            <p:nvPr/>
          </p:nvCxnSpPr>
          <p:spPr bwMode="auto">
            <a:xfrm flipH="1" flipV="1">
              <a:off x="3131658" y="2492607"/>
              <a:ext cx="792215" cy="144449"/>
            </a:xfrm>
            <a:prstGeom prst="straightConnector1">
              <a:avLst/>
            </a:prstGeom>
            <a:noFill/>
            <a:ln w="28575" cap="flat" cmpd="sng" algn="ctr">
              <a:solidFill>
                <a:schemeClr val="bg1">
                  <a:lumMod val="65000"/>
                </a:schemeClr>
              </a:solidFill>
              <a:prstDash val="solid"/>
              <a:round/>
              <a:headEnd type="none" w="med" len="med"/>
              <a:tailEnd type="arrow"/>
            </a:ln>
            <a:effectLst/>
          </p:spPr>
        </p:cxnSp>
      </p:grpSp>
    </p:spTree>
    <p:extLst>
      <p:ext uri="{BB962C8B-B14F-4D97-AF65-F5344CB8AC3E}">
        <p14:creationId xmlns:p14="http://schemas.microsoft.com/office/powerpoint/2010/main" val="2622536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62529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xfrm>
            <a:off x="2038856" y="2624438"/>
            <a:ext cx="9830344" cy="1616821"/>
          </a:xfrm>
        </p:spPr>
        <p:txBody>
          <a:bodyPr/>
          <a:lstStyle/>
          <a:p>
            <a:pPr marL="72000" indent="0">
              <a:buNone/>
            </a:pPr>
            <a:r>
              <a:rPr lang="de-DE" dirty="0"/>
              <a:t>Sie sind in der Lage,</a:t>
            </a:r>
          </a:p>
          <a:p>
            <a:r>
              <a:rPr lang="de-DE" dirty="0" smtClean="0"/>
              <a:t>die </a:t>
            </a:r>
            <a:r>
              <a:rPr lang="de-DE" dirty="0"/>
              <a:t>zentralen Organisationseinheiten des </a:t>
            </a:r>
            <a:r>
              <a:rPr lang="de-DE" dirty="0" smtClean="0"/>
              <a:t>PS-Moduls </a:t>
            </a:r>
            <a:r>
              <a:rPr lang="de-DE" dirty="0"/>
              <a:t>zu definieren.</a:t>
            </a:r>
          </a:p>
          <a:p>
            <a:r>
              <a:rPr lang="de-DE" dirty="0"/>
              <a:t>Stammdaten mit besonderer Bedeutung für das </a:t>
            </a:r>
            <a:r>
              <a:rPr lang="de-DE" dirty="0" smtClean="0"/>
              <a:t>PS-Modul </a:t>
            </a:r>
            <a:r>
              <a:rPr lang="de-DE" dirty="0"/>
              <a:t>zusammenzufassen.</a:t>
            </a:r>
          </a:p>
          <a:p>
            <a:r>
              <a:rPr lang="de-DE" dirty="0"/>
              <a:t>einen </a:t>
            </a:r>
            <a:r>
              <a:rPr lang="de-DE" dirty="0" smtClean="0"/>
              <a:t>Standardprozess des Projekt Managements </a:t>
            </a:r>
            <a:r>
              <a:rPr lang="de-DE" dirty="0"/>
              <a:t>zu erläutern.</a:t>
            </a:r>
          </a:p>
        </p:txBody>
      </p:sp>
    </p:spTree>
    <p:extLst>
      <p:ext uri="{BB962C8B-B14F-4D97-AF65-F5344CB8AC3E}">
        <p14:creationId xmlns:p14="http://schemas.microsoft.com/office/powerpoint/2010/main" val="35669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dirty="0" smtClean="0"/>
              <a:t>PS </a:t>
            </a:r>
            <a:r>
              <a:rPr lang="de-DE" dirty="0"/>
              <a:t>Organisationsstrukturen </a:t>
            </a:r>
            <a:endParaRPr lang="de-DE" dirty="0" smtClean="0"/>
          </a:p>
          <a:p>
            <a:pPr>
              <a:tabLst>
                <a:tab pos="1971675" algn="l"/>
              </a:tabLst>
            </a:pPr>
            <a:endParaRPr lang="de-DE" dirty="0"/>
          </a:p>
          <a:p>
            <a:pPr>
              <a:tabLst>
                <a:tab pos="1971675" algn="l"/>
              </a:tabLst>
            </a:pPr>
            <a:r>
              <a:rPr lang="de-DE" dirty="0"/>
              <a:t>PS Stammdaten </a:t>
            </a:r>
            <a:endParaRPr lang="de-DE" dirty="0" smtClean="0"/>
          </a:p>
          <a:p>
            <a:pPr>
              <a:tabLst>
                <a:tab pos="1971675" algn="l"/>
              </a:tabLst>
            </a:pPr>
            <a:endParaRPr lang="de-DE" dirty="0"/>
          </a:p>
          <a:p>
            <a:pPr>
              <a:tabLst>
                <a:tab pos="1971675" algn="l"/>
              </a:tabLst>
            </a:pPr>
            <a:r>
              <a:rPr lang="de-DE" dirty="0"/>
              <a:t>PS Prozesse</a:t>
            </a:r>
          </a:p>
          <a:p>
            <a:pPr lvl="1">
              <a:tabLst>
                <a:tab pos="1971675" algn="l"/>
              </a:tabLst>
            </a:pPr>
            <a:r>
              <a:rPr lang="de-DE" dirty="0"/>
              <a:t>Projektplanung</a:t>
            </a:r>
          </a:p>
          <a:p>
            <a:pPr lvl="1">
              <a:tabLst>
                <a:tab pos="1971675" algn="l"/>
              </a:tabLst>
            </a:pPr>
            <a:r>
              <a:rPr lang="de-DE" dirty="0"/>
              <a:t>Projektdurchführung</a:t>
            </a:r>
          </a:p>
          <a:p>
            <a:pPr lvl="1">
              <a:tabLst>
                <a:tab pos="1971675" algn="l"/>
              </a:tabLst>
            </a:pPr>
            <a:r>
              <a:rPr lang="de-DE" dirty="0"/>
              <a:t>Projektabschluss</a:t>
            </a:r>
          </a:p>
          <a:p>
            <a:endParaRPr lang="de-DE" dirty="0" smtClean="0"/>
          </a:p>
        </p:txBody>
      </p:sp>
    </p:spTree>
    <p:extLst>
      <p:ext uri="{BB962C8B-B14F-4D97-AF65-F5344CB8AC3E}">
        <p14:creationId xmlns:p14="http://schemas.microsoft.com/office/powerpoint/2010/main" val="364114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dirty="0" smtClean="0"/>
              <a:t>PS </a:t>
            </a:r>
            <a:r>
              <a:rPr lang="de-DE" dirty="0"/>
              <a:t>Organisationsstrukturen </a:t>
            </a:r>
            <a:endParaRPr lang="de-DE" dirty="0" smtClean="0"/>
          </a:p>
          <a:p>
            <a:pPr>
              <a:tabLst>
                <a:tab pos="1971675" algn="l"/>
              </a:tabLst>
            </a:pPr>
            <a:endParaRPr lang="de-DE" dirty="0"/>
          </a:p>
          <a:p>
            <a:pPr>
              <a:tabLst>
                <a:tab pos="1971675" algn="l"/>
              </a:tabLst>
            </a:pPr>
            <a:r>
              <a:rPr lang="de-DE" dirty="0">
                <a:solidFill>
                  <a:srgbClr val="B2B2B2"/>
                </a:solidFill>
              </a:rPr>
              <a:t>PS Stammdaten </a:t>
            </a:r>
            <a:endParaRPr lang="de-DE" dirty="0" smtClean="0">
              <a:solidFill>
                <a:srgbClr val="B2B2B2"/>
              </a:solidFill>
            </a:endParaRPr>
          </a:p>
          <a:p>
            <a:pPr>
              <a:tabLst>
                <a:tab pos="1971675" algn="l"/>
              </a:tabLst>
            </a:pPr>
            <a:endParaRPr lang="de-DE" dirty="0">
              <a:solidFill>
                <a:srgbClr val="B2B2B2"/>
              </a:solidFill>
            </a:endParaRPr>
          </a:p>
          <a:p>
            <a:pPr>
              <a:tabLst>
                <a:tab pos="1971675" algn="l"/>
              </a:tabLst>
            </a:pPr>
            <a:r>
              <a:rPr lang="de-DE" dirty="0">
                <a:solidFill>
                  <a:srgbClr val="B2B2B2"/>
                </a:solidFill>
              </a:rPr>
              <a:t>PS Prozesse</a:t>
            </a:r>
          </a:p>
          <a:p>
            <a:pPr lvl="1">
              <a:tabLst>
                <a:tab pos="1971675" algn="l"/>
              </a:tabLst>
            </a:pPr>
            <a:r>
              <a:rPr lang="de-DE" dirty="0">
                <a:solidFill>
                  <a:srgbClr val="B2B2B2"/>
                </a:solidFill>
              </a:rPr>
              <a:t>Projektplanung</a:t>
            </a:r>
          </a:p>
          <a:p>
            <a:pPr lvl="1">
              <a:tabLst>
                <a:tab pos="1971675" algn="l"/>
              </a:tabLst>
            </a:pPr>
            <a:r>
              <a:rPr lang="de-DE" dirty="0">
                <a:solidFill>
                  <a:srgbClr val="B2B2B2"/>
                </a:solidFill>
              </a:rPr>
              <a:t>Projektdurchführung</a:t>
            </a:r>
          </a:p>
          <a:p>
            <a:pPr lvl="1">
              <a:tabLst>
                <a:tab pos="1971675" algn="l"/>
              </a:tabLst>
            </a:pPr>
            <a:r>
              <a:rPr lang="de-DE" dirty="0">
                <a:solidFill>
                  <a:srgbClr val="B2B2B2"/>
                </a:solidFill>
              </a:rPr>
              <a:t>Projektabschluss</a:t>
            </a:r>
          </a:p>
          <a:p>
            <a:endParaRPr lang="de-DE" dirty="0" smtClean="0"/>
          </a:p>
        </p:txBody>
      </p:sp>
    </p:spTree>
    <p:extLst>
      <p:ext uri="{BB962C8B-B14F-4D97-AF65-F5344CB8AC3E}">
        <p14:creationId xmlns:p14="http://schemas.microsoft.com/office/powerpoint/2010/main" val="289987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PS Organisationsstruktur (Projekt Management)</a:t>
            </a:r>
          </a:p>
        </p:txBody>
      </p:sp>
      <p:sp>
        <p:nvSpPr>
          <p:cNvPr id="3" name="Textplatzhalter 2"/>
          <p:cNvSpPr>
            <a:spLocks noGrp="1"/>
          </p:cNvSpPr>
          <p:nvPr>
            <p:ph type="body" sz="quarter" idx="4294967295"/>
          </p:nvPr>
        </p:nvSpPr>
        <p:spPr>
          <a:xfrm>
            <a:off x="324000" y="1691078"/>
            <a:ext cx="11545200" cy="4392043"/>
          </a:xfrm>
        </p:spPr>
        <p:txBody>
          <a:bodyPr/>
          <a:lstStyle/>
          <a:p>
            <a:pPr>
              <a:tabLst>
                <a:tab pos="1971675" algn="l"/>
              </a:tabLst>
            </a:pPr>
            <a:r>
              <a:rPr lang="de-DE" dirty="0"/>
              <a:t>Organisationsstruktur muss zu Beginn eines Projektes definiert werden um die Abwicklung des Projektes zu definieren</a:t>
            </a:r>
          </a:p>
          <a:p>
            <a:pPr lvl="1">
              <a:tabLst>
                <a:tab pos="1971675" algn="l"/>
              </a:tabLst>
            </a:pPr>
            <a:r>
              <a:rPr lang="de-DE" dirty="0"/>
              <a:t>Das Projektsystem selbst besitzt keine eigenen Organisationsstrukturen</a:t>
            </a:r>
          </a:p>
          <a:p>
            <a:pPr lvl="1">
              <a:tabLst>
                <a:tab pos="1971675" algn="l"/>
              </a:tabLst>
            </a:pPr>
            <a:r>
              <a:rPr lang="de-DE" dirty="0"/>
              <a:t>Wird über die Zuordnung zu Organisationseinheiten in die Unternehmensstruktur eingebettet</a:t>
            </a:r>
          </a:p>
          <a:p>
            <a:pPr lvl="1">
              <a:tabLst>
                <a:tab pos="1971675" algn="l"/>
              </a:tabLst>
            </a:pPr>
            <a:r>
              <a:rPr lang="de-DE" dirty="0"/>
              <a:t>Das PS-Modul ist den Modulen Rechnungswesen und Logistik untergeordnet</a:t>
            </a:r>
          </a:p>
          <a:p>
            <a:pPr lvl="1">
              <a:tabLst>
                <a:tab pos="1971675" algn="l"/>
              </a:tabLst>
            </a:pPr>
            <a:r>
              <a:rPr lang="de-DE" dirty="0"/>
              <a:t>Die Leistungsfähigkeit des Moduls PS entsteht im Wesentlichen durch die Integration anderer SAP Module</a:t>
            </a:r>
          </a:p>
          <a:p>
            <a:pPr lvl="1" algn="r">
              <a:tabLst>
                <a:tab pos="1971675" algn="l"/>
              </a:tabLst>
            </a:pPr>
            <a:endParaRPr lang="de-DE" dirty="0"/>
          </a:p>
          <a:p>
            <a:endParaRPr lang="de-DE" dirty="0"/>
          </a:p>
        </p:txBody>
      </p:sp>
      <p:sp>
        <p:nvSpPr>
          <p:cNvPr id="4" name="Textfeld 30"/>
          <p:cNvSpPr txBox="1">
            <a:spLocks noChangeArrowheads="1"/>
          </p:cNvSpPr>
          <p:nvPr/>
        </p:nvSpPr>
        <p:spPr bwMode="auto">
          <a:xfrm>
            <a:off x="2255095" y="4160617"/>
            <a:ext cx="2736850" cy="635000"/>
          </a:xfrm>
          <a:prstGeom prst="rect">
            <a:avLst/>
          </a:prstGeom>
          <a:solidFill>
            <a:schemeClr val="bg1">
              <a:lumMod val="85000"/>
            </a:schemeClr>
          </a:solidFill>
          <a:ln w="15875">
            <a:solidFill>
              <a:schemeClr val="bg1">
                <a:lumMod val="65000"/>
              </a:schemeClr>
            </a:solidFill>
            <a:miter lim="800000"/>
            <a:headEnd/>
            <a:tailEnd/>
          </a:ln>
        </p:spPr>
        <p:txBody>
          <a:bodyPr>
            <a:spAutoFit/>
          </a:bodyPr>
          <a:lstStyle/>
          <a:p>
            <a:pPr>
              <a:defRPr/>
            </a:pPr>
            <a:r>
              <a:rPr lang="de-DE" sz="1600" b="0" dirty="0"/>
              <a:t>Kundenauftragsabwicklung</a:t>
            </a:r>
          </a:p>
          <a:p>
            <a:pPr>
              <a:defRPr/>
            </a:pPr>
            <a:r>
              <a:rPr lang="de-DE" sz="1600" b="0" dirty="0"/>
              <a:t>Im Projekt Management</a:t>
            </a:r>
          </a:p>
        </p:txBody>
      </p:sp>
      <p:cxnSp>
        <p:nvCxnSpPr>
          <p:cNvPr id="5" name="Gerade Verbindung mit Pfeil 4"/>
          <p:cNvCxnSpPr/>
          <p:nvPr/>
        </p:nvCxnSpPr>
        <p:spPr bwMode="auto">
          <a:xfrm>
            <a:off x="5279282" y="4447954"/>
            <a:ext cx="1150938" cy="0"/>
          </a:xfrm>
          <a:prstGeom prst="straightConnector1">
            <a:avLst/>
          </a:prstGeom>
          <a:noFill/>
          <a:ln w="28575" cap="flat" cmpd="sng" algn="ctr">
            <a:solidFill>
              <a:schemeClr val="bg1">
                <a:lumMod val="65000"/>
              </a:schemeClr>
            </a:solidFill>
            <a:prstDash val="solid"/>
            <a:round/>
            <a:headEnd type="none" w="med" len="med"/>
            <a:tailEnd type="arrow"/>
          </a:ln>
          <a:effectLst/>
        </p:spPr>
      </p:cxnSp>
      <p:sp>
        <p:nvSpPr>
          <p:cNvPr id="6" name="Textfeld 33"/>
          <p:cNvSpPr txBox="1">
            <a:spLocks noChangeArrowheads="1"/>
          </p:cNvSpPr>
          <p:nvPr/>
        </p:nvSpPr>
        <p:spPr bwMode="auto">
          <a:xfrm>
            <a:off x="6863607" y="4160617"/>
            <a:ext cx="2305050" cy="338137"/>
          </a:xfrm>
          <a:prstGeom prst="rect">
            <a:avLst/>
          </a:prstGeom>
          <a:solidFill>
            <a:schemeClr val="bg1">
              <a:lumMod val="85000"/>
            </a:schemeClr>
          </a:solidFill>
          <a:ln w="15875">
            <a:solidFill>
              <a:schemeClr val="bg1">
                <a:lumMod val="65000"/>
              </a:schemeClr>
            </a:solidFill>
            <a:miter lim="800000"/>
            <a:headEnd/>
            <a:tailEnd/>
          </a:ln>
        </p:spPr>
        <p:txBody>
          <a:bodyPr>
            <a:spAutoFit/>
          </a:bodyPr>
          <a:lstStyle/>
          <a:p>
            <a:pPr>
              <a:defRPr/>
            </a:pPr>
            <a:r>
              <a:rPr lang="de-DE" sz="1600" b="0" dirty="0"/>
              <a:t>Vertrieb (SD)</a:t>
            </a:r>
          </a:p>
        </p:txBody>
      </p:sp>
      <p:sp>
        <p:nvSpPr>
          <p:cNvPr id="7" name="Textfeld 38"/>
          <p:cNvSpPr txBox="1">
            <a:spLocks noChangeArrowheads="1"/>
          </p:cNvSpPr>
          <p:nvPr/>
        </p:nvSpPr>
        <p:spPr bwMode="auto">
          <a:xfrm>
            <a:off x="2255095" y="5024217"/>
            <a:ext cx="2736850" cy="831850"/>
          </a:xfrm>
          <a:prstGeom prst="rect">
            <a:avLst/>
          </a:prstGeom>
          <a:solidFill>
            <a:schemeClr val="bg1">
              <a:lumMod val="85000"/>
            </a:schemeClr>
          </a:solidFill>
          <a:ln w="15875">
            <a:solidFill>
              <a:schemeClr val="bg1">
                <a:lumMod val="65000"/>
              </a:schemeClr>
            </a:solidFill>
            <a:miter lim="800000"/>
            <a:headEnd/>
            <a:tailEnd/>
          </a:ln>
        </p:spPr>
        <p:txBody>
          <a:bodyPr>
            <a:spAutoFit/>
          </a:bodyPr>
          <a:lstStyle/>
          <a:p>
            <a:pPr>
              <a:defRPr/>
            </a:pPr>
            <a:r>
              <a:rPr lang="de-DE" sz="1600" b="0" dirty="0"/>
              <a:t>Betriebswirtschaftliche Anforderungen im Projekt Management</a:t>
            </a:r>
          </a:p>
        </p:txBody>
      </p:sp>
      <p:cxnSp>
        <p:nvCxnSpPr>
          <p:cNvPr id="8" name="Gerade Verbindung mit Pfeil 7"/>
          <p:cNvCxnSpPr/>
          <p:nvPr/>
        </p:nvCxnSpPr>
        <p:spPr bwMode="auto">
          <a:xfrm>
            <a:off x="5352307" y="5529042"/>
            <a:ext cx="1152525" cy="0"/>
          </a:xfrm>
          <a:prstGeom prst="straightConnector1">
            <a:avLst/>
          </a:prstGeom>
          <a:noFill/>
          <a:ln w="28575" cap="flat" cmpd="sng" algn="ctr">
            <a:solidFill>
              <a:schemeClr val="bg1">
                <a:lumMod val="65000"/>
              </a:schemeClr>
            </a:solidFill>
            <a:prstDash val="solid"/>
            <a:round/>
            <a:headEnd type="none" w="med" len="med"/>
            <a:tailEnd type="arrow"/>
          </a:ln>
          <a:effectLst/>
        </p:spPr>
      </p:cxnSp>
      <p:sp>
        <p:nvSpPr>
          <p:cNvPr id="9" name="Textfeld 41"/>
          <p:cNvSpPr txBox="1">
            <a:spLocks noChangeArrowheads="1"/>
          </p:cNvSpPr>
          <p:nvPr/>
        </p:nvSpPr>
        <p:spPr bwMode="auto">
          <a:xfrm>
            <a:off x="6863607" y="4944842"/>
            <a:ext cx="2305050" cy="935037"/>
          </a:xfrm>
          <a:prstGeom prst="rect">
            <a:avLst/>
          </a:prstGeom>
          <a:solidFill>
            <a:schemeClr val="bg1">
              <a:lumMod val="85000"/>
            </a:schemeClr>
          </a:solidFill>
          <a:ln w="12700" cap="flat" cmpd="sng" algn="ctr">
            <a:solidFill>
              <a:schemeClr val="bg1">
                <a:lumMod val="65000"/>
              </a:schemeClr>
            </a:solidFill>
            <a:prstDash val="solid"/>
            <a:round/>
            <a:headEnd type="none" w="med" len="med"/>
            <a:tailEnd type="none" w="med" len="med"/>
          </a:ln>
          <a:effectLst/>
        </p:spPr>
        <p:txBody>
          <a:bodyPr wrap="none" lIns="0" tIns="0" rIns="0" bIns="0"/>
          <a:lstStyle/>
          <a:p>
            <a:pPr>
              <a:defRPr/>
            </a:pPr>
            <a:r>
              <a:rPr lang="de-DE" sz="1600" b="0" dirty="0"/>
              <a:t> Controlling (CO)</a:t>
            </a:r>
          </a:p>
          <a:p>
            <a:pPr>
              <a:defRPr/>
            </a:pPr>
            <a:r>
              <a:rPr lang="de-DE" sz="1600" b="0" dirty="0"/>
              <a:t> Finanzbuchhaltung (FI)</a:t>
            </a:r>
          </a:p>
          <a:p>
            <a:pPr>
              <a:defRPr/>
            </a:pPr>
            <a:r>
              <a:rPr lang="de-DE" sz="1600" b="0" dirty="0"/>
              <a:t> Materialwirtschaft (MM)</a:t>
            </a:r>
          </a:p>
        </p:txBody>
      </p:sp>
    </p:spTree>
    <p:extLst>
      <p:ext uri="{BB962C8B-B14F-4D97-AF65-F5344CB8AC3E}">
        <p14:creationId xmlns:p14="http://schemas.microsoft.com/office/powerpoint/2010/main" val="3935334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dirty="0" smtClean="0">
                <a:solidFill>
                  <a:srgbClr val="B2B2B2"/>
                </a:solidFill>
              </a:rPr>
              <a:t>PS </a:t>
            </a:r>
            <a:r>
              <a:rPr lang="de-DE" dirty="0">
                <a:solidFill>
                  <a:srgbClr val="B2B2B2"/>
                </a:solidFill>
              </a:rPr>
              <a:t>Organisationsstrukturen </a:t>
            </a:r>
          </a:p>
          <a:p>
            <a:pPr>
              <a:tabLst>
                <a:tab pos="1971675" algn="l"/>
              </a:tabLst>
            </a:pPr>
            <a:endParaRPr lang="de-DE" dirty="0"/>
          </a:p>
          <a:p>
            <a:pPr>
              <a:tabLst>
                <a:tab pos="1971675" algn="l"/>
              </a:tabLst>
            </a:pPr>
            <a:r>
              <a:rPr lang="de-DE" dirty="0"/>
              <a:t>PS Stammdaten </a:t>
            </a:r>
            <a:endParaRPr lang="de-DE" dirty="0" smtClean="0"/>
          </a:p>
          <a:p>
            <a:pPr>
              <a:tabLst>
                <a:tab pos="1971675" algn="l"/>
              </a:tabLst>
            </a:pPr>
            <a:endParaRPr lang="de-DE" dirty="0">
              <a:solidFill>
                <a:srgbClr val="B2B2B2"/>
              </a:solidFill>
            </a:endParaRPr>
          </a:p>
          <a:p>
            <a:pPr>
              <a:tabLst>
                <a:tab pos="1971675" algn="l"/>
              </a:tabLst>
            </a:pPr>
            <a:r>
              <a:rPr lang="de-DE" dirty="0">
                <a:solidFill>
                  <a:srgbClr val="B2B2B2"/>
                </a:solidFill>
              </a:rPr>
              <a:t>PS Prozesse</a:t>
            </a:r>
          </a:p>
          <a:p>
            <a:pPr marL="324000" lvl="2">
              <a:spcBef>
                <a:spcPts val="0"/>
              </a:spcBef>
              <a:buFont typeface="Wingdings" panose="05000000000000000000" pitchFamily="2" charset="2"/>
              <a:buChar char="§"/>
              <a:tabLst>
                <a:tab pos="1971675" algn="l"/>
              </a:tabLst>
            </a:pPr>
            <a:r>
              <a:rPr lang="de-DE" sz="1650" dirty="0">
                <a:solidFill>
                  <a:srgbClr val="B2B2B2"/>
                </a:solidFill>
              </a:rPr>
              <a:t>Projektplanung</a:t>
            </a:r>
          </a:p>
          <a:p>
            <a:pPr marL="324000" lvl="2">
              <a:spcBef>
                <a:spcPts val="0"/>
              </a:spcBef>
              <a:buFont typeface="Wingdings" panose="05000000000000000000" pitchFamily="2" charset="2"/>
              <a:buChar char="§"/>
              <a:tabLst>
                <a:tab pos="1971675" algn="l"/>
              </a:tabLst>
            </a:pPr>
            <a:r>
              <a:rPr lang="de-DE" sz="1650" dirty="0">
                <a:solidFill>
                  <a:srgbClr val="B2B2B2"/>
                </a:solidFill>
              </a:rPr>
              <a:t>Projektdurchführung</a:t>
            </a:r>
          </a:p>
          <a:p>
            <a:pPr marL="324000" lvl="2">
              <a:spcBef>
                <a:spcPts val="0"/>
              </a:spcBef>
              <a:buFont typeface="Wingdings" panose="05000000000000000000" pitchFamily="2" charset="2"/>
              <a:buChar char="§"/>
              <a:tabLst>
                <a:tab pos="1971675" algn="l"/>
              </a:tabLst>
            </a:pPr>
            <a:r>
              <a:rPr lang="de-DE" sz="1650" dirty="0">
                <a:solidFill>
                  <a:srgbClr val="B2B2B2"/>
                </a:solidFill>
              </a:rPr>
              <a:t>Projektabschluss</a:t>
            </a:r>
          </a:p>
          <a:p>
            <a:endParaRPr lang="de-DE" dirty="0" smtClean="0"/>
          </a:p>
        </p:txBody>
      </p:sp>
    </p:spTree>
    <p:extLst>
      <p:ext uri="{BB962C8B-B14F-4D97-AF65-F5344CB8AC3E}">
        <p14:creationId xmlns:p14="http://schemas.microsoft.com/office/powerpoint/2010/main" val="85589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PS Stammdaten</a:t>
            </a:r>
          </a:p>
        </p:txBody>
      </p:sp>
      <p:sp>
        <p:nvSpPr>
          <p:cNvPr id="3" name="Inhaltsplatzhalter 2"/>
          <p:cNvSpPr>
            <a:spLocks noGrp="1"/>
          </p:cNvSpPr>
          <p:nvPr>
            <p:ph idx="1"/>
          </p:nvPr>
        </p:nvSpPr>
        <p:spPr/>
        <p:txBody>
          <a:bodyPr/>
          <a:lstStyle/>
          <a:p>
            <a:pPr>
              <a:tabLst>
                <a:tab pos="1971675" algn="l"/>
              </a:tabLst>
            </a:pPr>
            <a:r>
              <a:rPr lang="de-DE" dirty="0" smtClean="0"/>
              <a:t>Projekte</a:t>
            </a:r>
          </a:p>
          <a:p>
            <a:pPr>
              <a:tabLst>
                <a:tab pos="1971675" algn="l"/>
              </a:tabLst>
            </a:pPr>
            <a:endParaRPr lang="de-DE" dirty="0"/>
          </a:p>
          <a:p>
            <a:pPr>
              <a:tabLst>
                <a:tab pos="1971675" algn="l"/>
              </a:tabLst>
            </a:pPr>
            <a:r>
              <a:rPr lang="de-DE" dirty="0"/>
              <a:t>PSP-Elemente (Projektstrukturplan-Elemente</a:t>
            </a:r>
            <a:r>
              <a:rPr lang="de-DE" dirty="0" smtClean="0"/>
              <a:t>)</a:t>
            </a:r>
          </a:p>
          <a:p>
            <a:pPr>
              <a:tabLst>
                <a:tab pos="1971675" algn="l"/>
              </a:tabLst>
            </a:pPr>
            <a:endParaRPr lang="de-DE" dirty="0"/>
          </a:p>
          <a:p>
            <a:pPr>
              <a:tabLst>
                <a:tab pos="1971675" algn="l"/>
              </a:tabLst>
            </a:pPr>
            <a:r>
              <a:rPr lang="de-DE" dirty="0" smtClean="0"/>
              <a:t>Vorgänge</a:t>
            </a:r>
          </a:p>
          <a:p>
            <a:pPr>
              <a:tabLst>
                <a:tab pos="1971675" algn="l"/>
              </a:tabLst>
            </a:pPr>
            <a:endParaRPr lang="de-DE" dirty="0"/>
          </a:p>
          <a:p>
            <a:pPr>
              <a:tabLst>
                <a:tab pos="1971675" algn="l"/>
              </a:tabLst>
            </a:pPr>
            <a:r>
              <a:rPr lang="de-DE" dirty="0" smtClean="0"/>
              <a:t>Meilensteine</a:t>
            </a:r>
          </a:p>
          <a:p>
            <a:pPr>
              <a:tabLst>
                <a:tab pos="1971675" algn="l"/>
              </a:tabLst>
            </a:pPr>
            <a:endParaRPr lang="de-DE" dirty="0"/>
          </a:p>
          <a:p>
            <a:pPr>
              <a:tabLst>
                <a:tab pos="1971675" algn="l"/>
              </a:tabLst>
            </a:pPr>
            <a:r>
              <a:rPr lang="de-DE" dirty="0"/>
              <a:t>Arbeitsdaten</a:t>
            </a:r>
          </a:p>
        </p:txBody>
      </p:sp>
      <p:grpSp>
        <p:nvGrpSpPr>
          <p:cNvPr id="4" name="Gruppieren 45"/>
          <p:cNvGrpSpPr>
            <a:grpSpLocks/>
          </p:cNvGrpSpPr>
          <p:nvPr/>
        </p:nvGrpSpPr>
        <p:grpSpPr bwMode="auto">
          <a:xfrm>
            <a:off x="6336041" y="3369190"/>
            <a:ext cx="4321175" cy="2055813"/>
            <a:chOff x="3635896" y="3028248"/>
            <a:chExt cx="4320480" cy="2056936"/>
          </a:xfrm>
          <a:solidFill>
            <a:schemeClr val="tx2"/>
          </a:solidFill>
        </p:grpSpPr>
        <p:sp>
          <p:nvSpPr>
            <p:cNvPr id="5" name="Rectangle 4"/>
            <p:cNvSpPr>
              <a:spLocks noChangeArrowheads="1"/>
            </p:cNvSpPr>
            <p:nvPr/>
          </p:nvSpPr>
          <p:spPr bwMode="auto">
            <a:xfrm>
              <a:off x="3635896" y="3892344"/>
              <a:ext cx="1296144" cy="400752"/>
            </a:xfrm>
            <a:prstGeom prst="rect">
              <a:avLst/>
            </a:prstGeom>
            <a:grpFill/>
            <a:ln w="12700">
              <a:solidFill>
                <a:srgbClr val="000000"/>
              </a:solidFill>
              <a:miter lim="800000"/>
              <a:headEnd/>
              <a:tailEnd/>
            </a:ln>
          </p:spPr>
          <p:txBody>
            <a:bodyPr lIns="92075" tIns="46038" rIns="92075" bIns="46038">
              <a:spAutoFit/>
            </a:bodyPr>
            <a:lstStyle/>
            <a:p>
              <a:pPr algn="ctr" eaLnBrk="0" hangingPunct="0">
                <a:spcBef>
                  <a:spcPct val="0"/>
                </a:spcBef>
                <a:buClrTx/>
                <a:buFontTx/>
                <a:buNone/>
                <a:defRPr/>
              </a:pPr>
              <a:endParaRPr lang="de-DE" sz="2000" b="0">
                <a:solidFill>
                  <a:schemeClr val="bg1"/>
                </a:solidFill>
              </a:endParaRPr>
            </a:p>
          </p:txBody>
        </p:sp>
        <p:sp>
          <p:nvSpPr>
            <p:cNvPr id="6" name="Rectangle 4"/>
            <p:cNvSpPr>
              <a:spLocks noChangeArrowheads="1"/>
            </p:cNvSpPr>
            <p:nvPr/>
          </p:nvSpPr>
          <p:spPr bwMode="auto">
            <a:xfrm>
              <a:off x="6660232" y="3892344"/>
              <a:ext cx="1296144" cy="400752"/>
            </a:xfrm>
            <a:prstGeom prst="rect">
              <a:avLst/>
            </a:prstGeom>
            <a:grpFill/>
            <a:ln w="12700">
              <a:solidFill>
                <a:srgbClr val="000000"/>
              </a:solidFill>
              <a:miter lim="800000"/>
              <a:headEnd/>
              <a:tailEnd/>
            </a:ln>
          </p:spPr>
          <p:txBody>
            <a:bodyPr lIns="92075" tIns="46038" rIns="92075" bIns="46038">
              <a:spAutoFit/>
            </a:bodyPr>
            <a:lstStyle/>
            <a:p>
              <a:pPr algn="ctr" eaLnBrk="0" hangingPunct="0">
                <a:spcBef>
                  <a:spcPct val="0"/>
                </a:spcBef>
                <a:buClrTx/>
                <a:buFontTx/>
                <a:buNone/>
                <a:defRPr/>
              </a:pPr>
              <a:endParaRPr lang="de-DE" sz="2000" b="0">
                <a:solidFill>
                  <a:schemeClr val="bg1"/>
                </a:solidFill>
              </a:endParaRPr>
            </a:p>
          </p:txBody>
        </p:sp>
        <p:sp>
          <p:nvSpPr>
            <p:cNvPr id="7" name="Rectangle 4"/>
            <p:cNvSpPr>
              <a:spLocks noChangeArrowheads="1"/>
            </p:cNvSpPr>
            <p:nvPr/>
          </p:nvSpPr>
          <p:spPr bwMode="auto">
            <a:xfrm>
              <a:off x="5148064" y="3028248"/>
              <a:ext cx="1296144" cy="400752"/>
            </a:xfrm>
            <a:prstGeom prst="rect">
              <a:avLst/>
            </a:prstGeom>
            <a:grpFill/>
            <a:ln w="12700">
              <a:solidFill>
                <a:srgbClr val="000000"/>
              </a:solidFill>
              <a:miter lim="800000"/>
              <a:headEnd/>
              <a:tailEnd/>
            </a:ln>
          </p:spPr>
          <p:txBody>
            <a:bodyPr lIns="92075" tIns="46038" rIns="92075" bIns="46038">
              <a:spAutoFit/>
            </a:bodyPr>
            <a:lstStyle/>
            <a:p>
              <a:pPr algn="ctr" eaLnBrk="0" hangingPunct="0">
                <a:spcBef>
                  <a:spcPct val="0"/>
                </a:spcBef>
                <a:buClrTx/>
                <a:buFontTx/>
                <a:buNone/>
                <a:defRPr/>
              </a:pPr>
              <a:endParaRPr lang="de-DE" sz="2000" b="0">
                <a:solidFill>
                  <a:schemeClr val="bg1"/>
                </a:solidFill>
              </a:endParaRPr>
            </a:p>
          </p:txBody>
        </p:sp>
        <p:sp>
          <p:nvSpPr>
            <p:cNvPr id="8" name="Rectangle 4"/>
            <p:cNvSpPr>
              <a:spLocks noChangeArrowheads="1"/>
            </p:cNvSpPr>
            <p:nvPr/>
          </p:nvSpPr>
          <p:spPr bwMode="auto">
            <a:xfrm>
              <a:off x="4355976" y="4684432"/>
              <a:ext cx="1296144" cy="400752"/>
            </a:xfrm>
            <a:prstGeom prst="rect">
              <a:avLst/>
            </a:prstGeom>
            <a:grpFill/>
            <a:ln w="12700">
              <a:solidFill>
                <a:srgbClr val="000000"/>
              </a:solidFill>
              <a:miter lim="800000"/>
              <a:headEnd/>
              <a:tailEnd/>
            </a:ln>
          </p:spPr>
          <p:txBody>
            <a:bodyPr lIns="92075" tIns="46038" rIns="92075" bIns="46038">
              <a:spAutoFit/>
            </a:bodyPr>
            <a:lstStyle/>
            <a:p>
              <a:pPr algn="ctr" eaLnBrk="0" hangingPunct="0">
                <a:spcBef>
                  <a:spcPct val="0"/>
                </a:spcBef>
                <a:buClrTx/>
                <a:buFontTx/>
                <a:buNone/>
                <a:defRPr/>
              </a:pPr>
              <a:endParaRPr lang="de-DE" sz="2000" b="0">
                <a:solidFill>
                  <a:schemeClr val="bg1"/>
                </a:solidFill>
              </a:endParaRPr>
            </a:p>
          </p:txBody>
        </p:sp>
        <p:cxnSp>
          <p:nvCxnSpPr>
            <p:cNvPr id="9" name="Gerade Verbindung 10"/>
            <p:cNvCxnSpPr>
              <a:cxnSpLocks noChangeShapeType="1"/>
              <a:stCxn id="5" idx="3"/>
              <a:endCxn id="20" idx="1"/>
            </p:cNvCxnSpPr>
            <p:nvPr/>
          </p:nvCxnSpPr>
          <p:spPr bwMode="auto">
            <a:xfrm>
              <a:off x="4932040" y="4092720"/>
              <a:ext cx="216024" cy="0"/>
            </a:xfrm>
            <a:prstGeom prst="line">
              <a:avLst/>
            </a:prstGeom>
            <a:grpFill/>
            <a:ln w="12700" algn="ctr">
              <a:solidFill>
                <a:schemeClr val="tx1"/>
              </a:solidFill>
              <a:round/>
              <a:headEnd/>
              <a:tailEnd/>
            </a:ln>
          </p:spPr>
        </p:cxnSp>
        <p:cxnSp>
          <p:nvCxnSpPr>
            <p:cNvPr id="10" name="Gerade Verbindung 16"/>
            <p:cNvCxnSpPr>
              <a:cxnSpLocks noChangeShapeType="1"/>
              <a:stCxn id="20" idx="3"/>
              <a:endCxn id="6" idx="1"/>
            </p:cNvCxnSpPr>
            <p:nvPr/>
          </p:nvCxnSpPr>
          <p:spPr bwMode="auto">
            <a:xfrm>
              <a:off x="6444208" y="4092720"/>
              <a:ext cx="216024" cy="0"/>
            </a:xfrm>
            <a:prstGeom prst="line">
              <a:avLst/>
            </a:prstGeom>
            <a:grpFill/>
            <a:ln w="12700" algn="ctr">
              <a:solidFill>
                <a:schemeClr val="tx1"/>
              </a:solidFill>
              <a:round/>
              <a:headEnd/>
              <a:tailEnd/>
            </a:ln>
          </p:spPr>
        </p:cxnSp>
        <p:cxnSp>
          <p:nvCxnSpPr>
            <p:cNvPr id="11" name="Gerade Verbindung 20"/>
            <p:cNvCxnSpPr>
              <a:cxnSpLocks noChangeShapeType="1"/>
              <a:stCxn id="7" idx="2"/>
              <a:endCxn id="20" idx="0"/>
            </p:cNvCxnSpPr>
            <p:nvPr/>
          </p:nvCxnSpPr>
          <p:spPr bwMode="auto">
            <a:xfrm>
              <a:off x="5796136" y="3429000"/>
              <a:ext cx="0" cy="463344"/>
            </a:xfrm>
            <a:prstGeom prst="line">
              <a:avLst/>
            </a:prstGeom>
            <a:grpFill/>
            <a:ln w="12700" algn="ctr">
              <a:solidFill>
                <a:schemeClr val="tx1"/>
              </a:solidFill>
              <a:round/>
              <a:headEnd/>
              <a:tailEnd/>
            </a:ln>
          </p:spPr>
        </p:cxnSp>
        <p:sp>
          <p:nvSpPr>
            <p:cNvPr id="12" name="Rectangle 4"/>
            <p:cNvSpPr>
              <a:spLocks noChangeArrowheads="1"/>
            </p:cNvSpPr>
            <p:nvPr/>
          </p:nvSpPr>
          <p:spPr bwMode="auto">
            <a:xfrm>
              <a:off x="5868144" y="4684432"/>
              <a:ext cx="1296144" cy="400752"/>
            </a:xfrm>
            <a:prstGeom prst="rect">
              <a:avLst/>
            </a:prstGeom>
            <a:grpFill/>
            <a:ln w="12700">
              <a:solidFill>
                <a:srgbClr val="000000"/>
              </a:solidFill>
              <a:miter lim="800000"/>
              <a:headEnd/>
              <a:tailEnd/>
            </a:ln>
          </p:spPr>
          <p:txBody>
            <a:bodyPr lIns="92075" tIns="46038" rIns="92075" bIns="46038">
              <a:spAutoFit/>
            </a:bodyPr>
            <a:lstStyle/>
            <a:p>
              <a:pPr algn="ctr" eaLnBrk="0" hangingPunct="0">
                <a:spcBef>
                  <a:spcPct val="0"/>
                </a:spcBef>
                <a:buClrTx/>
                <a:buFontTx/>
                <a:buNone/>
                <a:defRPr/>
              </a:pPr>
              <a:endParaRPr lang="de-DE" sz="2000" b="0">
                <a:solidFill>
                  <a:schemeClr val="bg1"/>
                </a:solidFill>
              </a:endParaRPr>
            </a:p>
          </p:txBody>
        </p:sp>
        <p:cxnSp>
          <p:nvCxnSpPr>
            <p:cNvPr id="13" name="Gerade Verbindung 23"/>
            <p:cNvCxnSpPr>
              <a:cxnSpLocks noChangeShapeType="1"/>
              <a:stCxn id="5" idx="0"/>
            </p:cNvCxnSpPr>
            <p:nvPr/>
          </p:nvCxnSpPr>
          <p:spPr bwMode="auto">
            <a:xfrm flipV="1">
              <a:off x="4283968" y="3645024"/>
              <a:ext cx="0" cy="247320"/>
            </a:xfrm>
            <a:prstGeom prst="line">
              <a:avLst/>
            </a:prstGeom>
            <a:grpFill/>
            <a:ln w="12700" algn="ctr">
              <a:solidFill>
                <a:schemeClr val="tx1"/>
              </a:solidFill>
              <a:round/>
              <a:headEnd/>
              <a:tailEnd/>
            </a:ln>
          </p:spPr>
        </p:cxnSp>
        <p:cxnSp>
          <p:nvCxnSpPr>
            <p:cNvPr id="14" name="Gerade Verbindung 25"/>
            <p:cNvCxnSpPr>
              <a:cxnSpLocks noChangeShapeType="1"/>
              <a:stCxn id="6" idx="0"/>
            </p:cNvCxnSpPr>
            <p:nvPr/>
          </p:nvCxnSpPr>
          <p:spPr bwMode="auto">
            <a:xfrm flipV="1">
              <a:off x="7308304" y="3645024"/>
              <a:ext cx="0" cy="247320"/>
            </a:xfrm>
            <a:prstGeom prst="line">
              <a:avLst/>
            </a:prstGeom>
            <a:grpFill/>
            <a:ln w="12700" algn="ctr">
              <a:solidFill>
                <a:schemeClr val="tx1"/>
              </a:solidFill>
              <a:round/>
              <a:headEnd/>
              <a:tailEnd/>
            </a:ln>
          </p:spPr>
        </p:cxnSp>
        <p:cxnSp>
          <p:nvCxnSpPr>
            <p:cNvPr id="15" name="Gerade Verbindung 27"/>
            <p:cNvCxnSpPr>
              <a:cxnSpLocks noChangeShapeType="1"/>
            </p:cNvCxnSpPr>
            <p:nvPr/>
          </p:nvCxnSpPr>
          <p:spPr bwMode="auto">
            <a:xfrm>
              <a:off x="4283968" y="3645024"/>
              <a:ext cx="3024336" cy="0"/>
            </a:xfrm>
            <a:prstGeom prst="line">
              <a:avLst/>
            </a:prstGeom>
            <a:grpFill/>
            <a:ln w="12700" algn="ctr">
              <a:solidFill>
                <a:schemeClr val="tx1"/>
              </a:solidFill>
              <a:round/>
              <a:headEnd/>
              <a:tailEnd/>
            </a:ln>
          </p:spPr>
        </p:cxnSp>
        <p:cxnSp>
          <p:nvCxnSpPr>
            <p:cNvPr id="16" name="Gerade Verbindung 30"/>
            <p:cNvCxnSpPr>
              <a:cxnSpLocks noChangeShapeType="1"/>
            </p:cNvCxnSpPr>
            <p:nvPr/>
          </p:nvCxnSpPr>
          <p:spPr bwMode="auto">
            <a:xfrm>
              <a:off x="5796136" y="4221088"/>
              <a:ext cx="0" cy="319328"/>
            </a:xfrm>
            <a:prstGeom prst="line">
              <a:avLst/>
            </a:prstGeom>
            <a:grpFill/>
            <a:ln w="12700" algn="ctr">
              <a:solidFill>
                <a:schemeClr val="tx1"/>
              </a:solidFill>
              <a:round/>
              <a:headEnd/>
              <a:tailEnd/>
            </a:ln>
          </p:spPr>
        </p:cxnSp>
        <p:cxnSp>
          <p:nvCxnSpPr>
            <p:cNvPr id="17" name="Gerade Verbindung 32"/>
            <p:cNvCxnSpPr>
              <a:cxnSpLocks noChangeShapeType="1"/>
              <a:stCxn id="8" idx="0"/>
            </p:cNvCxnSpPr>
            <p:nvPr/>
          </p:nvCxnSpPr>
          <p:spPr bwMode="auto">
            <a:xfrm flipV="1">
              <a:off x="5004048" y="4540416"/>
              <a:ext cx="0" cy="144016"/>
            </a:xfrm>
            <a:prstGeom prst="line">
              <a:avLst/>
            </a:prstGeom>
            <a:grpFill/>
            <a:ln w="12700" algn="ctr">
              <a:solidFill>
                <a:schemeClr val="tx1"/>
              </a:solidFill>
              <a:round/>
              <a:headEnd/>
              <a:tailEnd/>
            </a:ln>
          </p:spPr>
        </p:cxnSp>
        <p:cxnSp>
          <p:nvCxnSpPr>
            <p:cNvPr id="18" name="Gerade Verbindung 34"/>
            <p:cNvCxnSpPr>
              <a:cxnSpLocks noChangeShapeType="1"/>
              <a:stCxn id="12" idx="0"/>
            </p:cNvCxnSpPr>
            <p:nvPr/>
          </p:nvCxnSpPr>
          <p:spPr bwMode="auto">
            <a:xfrm flipV="1">
              <a:off x="6516216" y="4540416"/>
              <a:ext cx="0" cy="144016"/>
            </a:xfrm>
            <a:prstGeom prst="line">
              <a:avLst/>
            </a:prstGeom>
            <a:grpFill/>
            <a:ln w="12700" algn="ctr">
              <a:solidFill>
                <a:schemeClr val="tx1"/>
              </a:solidFill>
              <a:round/>
              <a:headEnd/>
              <a:tailEnd/>
            </a:ln>
          </p:spPr>
        </p:cxnSp>
        <p:cxnSp>
          <p:nvCxnSpPr>
            <p:cNvPr id="19" name="Gerade Verbindung 36"/>
            <p:cNvCxnSpPr>
              <a:cxnSpLocks noChangeShapeType="1"/>
            </p:cNvCxnSpPr>
            <p:nvPr/>
          </p:nvCxnSpPr>
          <p:spPr bwMode="auto">
            <a:xfrm>
              <a:off x="5004048" y="4540416"/>
              <a:ext cx="1512168" cy="0"/>
            </a:xfrm>
            <a:prstGeom prst="line">
              <a:avLst/>
            </a:prstGeom>
            <a:grpFill/>
            <a:ln w="12700" algn="ctr">
              <a:solidFill>
                <a:schemeClr val="tx1"/>
              </a:solidFill>
              <a:round/>
              <a:headEnd/>
              <a:tailEnd/>
            </a:ln>
          </p:spPr>
        </p:cxnSp>
        <p:sp>
          <p:nvSpPr>
            <p:cNvPr id="20" name="Rectangle 4"/>
            <p:cNvSpPr>
              <a:spLocks noChangeArrowheads="1"/>
            </p:cNvSpPr>
            <p:nvPr/>
          </p:nvSpPr>
          <p:spPr bwMode="auto">
            <a:xfrm>
              <a:off x="5148064" y="3892344"/>
              <a:ext cx="1296144" cy="400752"/>
            </a:xfrm>
            <a:prstGeom prst="rect">
              <a:avLst/>
            </a:prstGeom>
            <a:grpFill/>
            <a:ln w="12700">
              <a:solidFill>
                <a:srgbClr val="000000"/>
              </a:solidFill>
              <a:miter lim="800000"/>
              <a:headEnd/>
              <a:tailEnd/>
            </a:ln>
          </p:spPr>
          <p:txBody>
            <a:bodyPr lIns="92075" tIns="46038" rIns="92075" bIns="46038">
              <a:spAutoFit/>
            </a:bodyPr>
            <a:lstStyle/>
            <a:p>
              <a:pPr algn="ctr" eaLnBrk="0" hangingPunct="0">
                <a:spcBef>
                  <a:spcPct val="0"/>
                </a:spcBef>
                <a:buClrTx/>
                <a:buFontTx/>
                <a:buNone/>
                <a:defRPr/>
              </a:pPr>
              <a:endParaRPr lang="de-DE" sz="2000" b="0">
                <a:solidFill>
                  <a:schemeClr val="bg1"/>
                </a:solidFill>
              </a:endParaRPr>
            </a:p>
          </p:txBody>
        </p:sp>
      </p:grpSp>
    </p:spTree>
    <p:extLst>
      <p:ext uri="{BB962C8B-B14F-4D97-AF65-F5344CB8AC3E}">
        <p14:creationId xmlns:p14="http://schemas.microsoft.com/office/powerpoint/2010/main" val="999086025"/>
      </p:ext>
    </p:extLst>
  </p:cSld>
  <p:clrMapOvr>
    <a:masterClrMapping/>
  </p:clrMapOvr>
</p:sld>
</file>

<file path=ppt/theme/theme1.xml><?xml version="1.0" encoding="utf-8"?>
<a:theme xmlns:a="http://schemas.openxmlformats.org/drawingml/2006/main" name="SAP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äsentation1" id="{57F493F3-C7D5-4775-8B15-1AB2D8924BA4}" vid="{BA671897-2218-4B64-A211-BE4C8732D146}"/>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SAP_Template_169_de</Template>
  <TotalTime>0</TotalTime>
  <Words>1749</Words>
  <Application>Microsoft Office PowerPoint</Application>
  <PresentationFormat>Benutzerdefiniert</PresentationFormat>
  <Paragraphs>352</Paragraphs>
  <Slides>31</Slides>
  <Notes>12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31</vt:i4>
      </vt:variant>
    </vt:vector>
  </HeadingPairs>
  <TitlesOfParts>
    <vt:vector size="39" baseType="lpstr">
      <vt:lpstr>Angsana New</vt:lpstr>
      <vt:lpstr>Arial</vt:lpstr>
      <vt:lpstr>Arial Unicode MS</vt:lpstr>
      <vt:lpstr>Courier New</vt:lpstr>
      <vt:lpstr>Symbol</vt:lpstr>
      <vt:lpstr>wingdings</vt:lpstr>
      <vt:lpstr>wingdings</vt:lpstr>
      <vt:lpstr>SAP_2016_16x9_white</vt:lpstr>
      <vt:lpstr>Projekt Management (PS) </vt:lpstr>
      <vt:lpstr>PowerPoint-Präsentation</vt:lpstr>
      <vt:lpstr>PowerPoint-Präsentation</vt:lpstr>
      <vt:lpstr>PowerPoint-Präsentation</vt:lpstr>
      <vt:lpstr>Agenda</vt:lpstr>
      <vt:lpstr>Agenda</vt:lpstr>
      <vt:lpstr>PS Organisationsstruktur (Projekt Management)</vt:lpstr>
      <vt:lpstr>Agenda</vt:lpstr>
      <vt:lpstr>PS Stammdaten</vt:lpstr>
      <vt:lpstr>Projekte</vt:lpstr>
      <vt:lpstr>Projekt anzeigen</vt:lpstr>
      <vt:lpstr>Project Builder</vt:lpstr>
      <vt:lpstr>PSP-Elemente</vt:lpstr>
      <vt:lpstr>Projektstrukturplan (PSP)</vt:lpstr>
      <vt:lpstr>Projektstrukturplan</vt:lpstr>
      <vt:lpstr>Projektstrukturplan in SAP ERP</vt:lpstr>
      <vt:lpstr>Vorgänge</vt:lpstr>
      <vt:lpstr>Netzplan</vt:lpstr>
      <vt:lpstr>Anordnungsbeziehungen</vt:lpstr>
      <vt:lpstr>Meilensteine</vt:lpstr>
      <vt:lpstr>Meilensteine</vt:lpstr>
      <vt:lpstr>Arbeitsdaten</vt:lpstr>
      <vt:lpstr>Dienstleistungen</vt:lpstr>
      <vt:lpstr>Agenda</vt:lpstr>
      <vt:lpstr>Projektplanung - Projektplantafel</vt:lpstr>
      <vt:lpstr>Projektdurchführung</vt:lpstr>
      <vt:lpstr>Projektdurchführung: Easy Cost Planning</vt:lpstr>
      <vt:lpstr>Periodenabschluss</vt:lpstr>
      <vt:lpstr>Informationssystem</vt:lpstr>
      <vt:lpstr>Währungen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Management (PS)</dc:title>
  <dc:creator>SAP UCC Magdeburg</dc:creator>
  <cp:keywords>2016/16:9/white</cp:keywords>
  <cp:lastModifiedBy>Chris Reich</cp:lastModifiedBy>
  <cp:revision>50</cp:revision>
  <dcterms:created xsi:type="dcterms:W3CDTF">2017-05-19T16:22:29Z</dcterms:created>
  <dcterms:modified xsi:type="dcterms:W3CDTF">2021-09-15T19:24:05Z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-1173631419</vt:i4>
  </property>
  <property fmtid="{D5CDD505-2E9C-101B-9397-08002B2CF9AE}" pid="3" name="_NewReviewCycle">
    <vt:lpwstr/>
  </property>
  <property fmtid="{D5CDD505-2E9C-101B-9397-08002B2CF9AE}" pid="4" name="_EmailSubject">
    <vt:lpwstr> UA Master Slides Diskussion</vt:lpwstr>
  </property>
  <property fmtid="{D5CDD505-2E9C-101B-9397-08002B2CF9AE}" pid="5" name="_AuthorEmail">
    <vt:lpwstr>kristof.schneider@sap.com</vt:lpwstr>
  </property>
  <property fmtid="{D5CDD505-2E9C-101B-9397-08002B2CF9AE}" pid="6" name="_AuthorEmailDisplayName">
    <vt:lpwstr>Schneider, Kristof</vt:lpwstr>
  </property>
  <property fmtid="{D5CDD505-2E9C-101B-9397-08002B2CF9AE}" pid="7" name="_PreviousAdHocReviewCycleID">
    <vt:i4>1357826825</vt:i4>
  </property>
</Properties>
</file>