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8" r:id="rId1"/>
  </p:sldMasterIdLst>
  <p:notesMasterIdLst>
    <p:notesMasterId r:id="rId35"/>
  </p:notesMasterIdLst>
  <p:handoutMasterIdLst>
    <p:handoutMasterId r:id="rId36"/>
  </p:handoutMasterIdLst>
  <p:sldIdLst>
    <p:sldId id="394" r:id="rId2"/>
    <p:sldId id="393" r:id="rId3"/>
    <p:sldId id="363" r:id="rId4"/>
    <p:sldId id="364" r:id="rId5"/>
    <p:sldId id="365" r:id="rId6"/>
    <p:sldId id="401" r:id="rId7"/>
    <p:sldId id="368" r:id="rId8"/>
    <p:sldId id="369" r:id="rId9"/>
    <p:sldId id="370" r:id="rId10"/>
    <p:sldId id="371" r:id="rId11"/>
    <p:sldId id="372" r:id="rId12"/>
    <p:sldId id="373" r:id="rId13"/>
    <p:sldId id="395" r:id="rId14"/>
    <p:sldId id="374" r:id="rId15"/>
    <p:sldId id="375" r:id="rId16"/>
    <p:sldId id="376" r:id="rId17"/>
    <p:sldId id="377" r:id="rId18"/>
    <p:sldId id="404" r:id="rId19"/>
    <p:sldId id="379" r:id="rId20"/>
    <p:sldId id="380" r:id="rId21"/>
    <p:sldId id="381" r:id="rId22"/>
    <p:sldId id="382" r:id="rId23"/>
    <p:sldId id="396" r:id="rId24"/>
    <p:sldId id="383" r:id="rId25"/>
    <p:sldId id="384" r:id="rId26"/>
    <p:sldId id="385" r:id="rId27"/>
    <p:sldId id="386" r:id="rId28"/>
    <p:sldId id="387" r:id="rId29"/>
    <p:sldId id="388" r:id="rId30"/>
    <p:sldId id="389" r:id="rId31"/>
    <p:sldId id="390" r:id="rId32"/>
    <p:sldId id="391" r:id="rId33"/>
    <p:sldId id="403" r:id="rId34"/>
  </p:sldIdLst>
  <p:sldSz cx="12195175" cy="6859588"/>
  <p:notesSz cx="6797675" cy="9874250"/>
  <p:defaultTextStyle>
    <a:defPPr>
      <a:defRPr lang="de-DE"/>
    </a:defPPr>
    <a:lvl1pPr marL="0" algn="l" defTabSz="1088776" rtl="0" eaLnBrk="1" latinLnBrk="0" hangingPunct="1">
      <a:defRPr lang="de-DE" sz="2100" kern="1200">
        <a:solidFill>
          <a:schemeClr val="tx1"/>
        </a:solidFill>
        <a:latin typeface="Arial"/>
        <a:ea typeface="+mn-ea"/>
        <a:cs typeface="+mn-cs"/>
      </a:defRPr>
    </a:lvl1pPr>
    <a:lvl2pPr marL="544388" algn="l" defTabSz="1088776" rtl="0" eaLnBrk="1" latinLnBrk="0" hangingPunct="1">
      <a:buClr>
        <a:srgbClr val="FDB913"/>
      </a:buClr>
      <a:buSzPct val="100000"/>
      <a:buFont typeface="wingdings"/>
      <a:buChar char=""/>
      <a:defRPr lang="de-DE" sz="2100" kern="1200">
        <a:solidFill>
          <a:schemeClr val="tx1"/>
        </a:solidFill>
        <a:latin typeface="Arial"/>
        <a:ea typeface="+mn-ea"/>
        <a:cs typeface="+mn-cs"/>
      </a:defRPr>
    </a:lvl2pPr>
    <a:lvl3pPr marL="1088776" algn="l" defTabSz="1088776" rtl="0" eaLnBrk="1" latinLnBrk="0" hangingPunct="1">
      <a:buClr>
        <a:srgbClr val="666666"/>
      </a:buClr>
      <a:buSzPct val="80000"/>
      <a:buFont typeface="Wingdings"/>
      <a:buChar char="n"/>
      <a:defRPr lang="de-DE" sz="1700" kern="1200">
        <a:solidFill>
          <a:schemeClr val="tx1"/>
        </a:solidFill>
        <a:latin typeface="Arial"/>
        <a:ea typeface="+mn-ea"/>
        <a:cs typeface="+mn-cs"/>
      </a:defRPr>
    </a:lvl3pPr>
    <a:lvl4pPr marL="1633164" algn="l" defTabSz="1088776" rtl="0" eaLnBrk="1" latinLnBrk="0" hangingPunct="1">
      <a:buClr>
        <a:srgbClr val="666666"/>
      </a:buClr>
      <a:buSzPct val="80000"/>
      <a:buFont typeface="Arial"/>
      <a:buChar char=""/>
      <a:defRPr lang="de-DE" sz="1400" kern="1200">
        <a:solidFill>
          <a:schemeClr val="tx1"/>
        </a:solidFill>
        <a:latin typeface="Arial"/>
        <a:ea typeface="+mn-ea"/>
        <a:cs typeface="+mn-cs"/>
      </a:defRPr>
    </a:lvl4pPr>
    <a:lvl5pPr marL="2177552" algn="l" defTabSz="1088776" rtl="0" eaLnBrk="1" latinLnBrk="0" hangingPunct="1">
      <a:buClr>
        <a:srgbClr val="666666"/>
      </a:buClr>
      <a:buSzPct val="80000"/>
      <a:buFont typeface="Arial"/>
      <a:buChar char=""/>
      <a:defRPr lang="de-DE" sz="1200" kern="1200">
        <a:solidFill>
          <a:schemeClr val="tx1"/>
        </a:solidFill>
        <a:latin typeface="Arial"/>
        <a:ea typeface="+mn-ea"/>
        <a:cs typeface="+mn-cs"/>
      </a:defRPr>
    </a:lvl5pPr>
    <a:lvl6pPr marL="2721940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6328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10716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5104" algn="l" defTabSz="108877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1285">
          <p15:clr>
            <a:srgbClr val="A4A3A4"/>
          </p15:clr>
        </p15:guide>
        <p15:guide id="4" orient="horz" pos="779">
          <p15:clr>
            <a:srgbClr val="A4A3A4"/>
          </p15:clr>
        </p15:guide>
        <p15:guide id="5" pos="7478">
          <p15:clr>
            <a:srgbClr val="A4A3A4"/>
          </p15:clr>
        </p15:guide>
        <p15:guide id="6" pos="205">
          <p15:clr>
            <a:srgbClr val="A4A3A4"/>
          </p15:clr>
        </p15:guide>
        <p15:guide id="7" pos="3849">
          <p15:clr>
            <a:srgbClr val="A4A3A4"/>
          </p15:clr>
        </p15:guide>
        <p15:guide id="8" pos="4708">
          <p15:clr>
            <a:srgbClr val="A4A3A4"/>
          </p15:clr>
        </p15:guide>
        <p15:guide id="9" pos="4812">
          <p15:clr>
            <a:srgbClr val="A4A3A4"/>
          </p15:clr>
        </p15:guide>
        <p15:guide id="10" pos="2865">
          <p15:clr>
            <a:srgbClr val="A4A3A4"/>
          </p15:clr>
        </p15:guide>
        <p15:guide id="11" pos="29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351">
          <p15:clr>
            <a:srgbClr val="A4A3A4"/>
          </p15:clr>
        </p15:guide>
        <p15:guide id="3" pos="395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003283"/>
    <a:srgbClr val="FF0000"/>
    <a:srgbClr val="666666"/>
    <a:srgbClr val="2B3F7B"/>
    <a:srgbClr val="9C277B"/>
    <a:srgbClr val="D4652D"/>
    <a:srgbClr val="9E3039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29" autoAdjust="0"/>
    <p:restoredTop sz="94690" autoAdjust="0"/>
  </p:normalViewPr>
  <p:slideViewPr>
    <p:cSldViewPr snapToGrid="0" showGuides="1">
      <p:cViewPr varScale="1">
        <p:scale>
          <a:sx n="105" d="100"/>
          <a:sy n="105" d="100"/>
        </p:scale>
        <p:origin x="978" y="114"/>
      </p:cViewPr>
      <p:guideLst>
        <p:guide orient="horz" pos="1285"/>
        <p:guide orient="horz" pos="779"/>
        <p:guide pos="7478"/>
        <p:guide pos="205"/>
        <p:guide pos="3849"/>
        <p:guide pos="4708"/>
        <p:guide pos="4812"/>
        <p:guide pos="2865"/>
        <p:guide pos="29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-4200" y="-82"/>
      </p:cViewPr>
      <p:guideLst>
        <p:guide orient="horz" pos="3110"/>
        <p:guide pos="351"/>
        <p:guide pos="395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BF7D89-C2EF-4197-93BB-86D587A0F5BB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60E676C-46E5-477E-ABD8-CD81531619B2}">
      <dgm:prSet phldrT="[Text]"/>
      <dgm:spPr/>
      <dgm:t>
        <a:bodyPr/>
        <a:lstStyle/>
        <a:p>
          <a:r>
            <a:rPr lang="de-DE" dirty="0" smtClean="0"/>
            <a:t>Inventurbeleg anlegen</a:t>
          </a:r>
          <a:endParaRPr lang="de-DE" dirty="0"/>
        </a:p>
      </dgm:t>
    </dgm:pt>
    <dgm:pt modelId="{A3D22795-263A-471C-AE92-A28E8074902C}" type="parTrans" cxnId="{FA3D9C9E-330C-4627-A771-6874B3CA9258}">
      <dgm:prSet/>
      <dgm:spPr/>
      <dgm:t>
        <a:bodyPr/>
        <a:lstStyle/>
        <a:p>
          <a:endParaRPr lang="de-DE"/>
        </a:p>
      </dgm:t>
    </dgm:pt>
    <dgm:pt modelId="{2F8266F8-AC23-4685-A20B-EB35D4F86037}" type="sibTrans" cxnId="{FA3D9C9E-330C-4627-A771-6874B3CA9258}">
      <dgm:prSet/>
      <dgm:spPr/>
      <dgm:t>
        <a:bodyPr/>
        <a:lstStyle/>
        <a:p>
          <a:endParaRPr lang="de-DE"/>
        </a:p>
      </dgm:t>
    </dgm:pt>
    <dgm:pt modelId="{66612DCF-0AC3-4DD5-B7C9-56CC2B735B33}">
      <dgm:prSet phldrT="[Text]"/>
      <dgm:spPr/>
      <dgm:t>
        <a:bodyPr/>
        <a:lstStyle/>
        <a:p>
          <a:r>
            <a:rPr lang="de-DE" dirty="0" smtClean="0"/>
            <a:t>Inventurbeleg aktivieren</a:t>
          </a:r>
          <a:endParaRPr lang="de-DE" dirty="0"/>
        </a:p>
      </dgm:t>
    </dgm:pt>
    <dgm:pt modelId="{980C4912-AC0C-40B3-B03E-A277EFEFF4F6}" type="parTrans" cxnId="{6596DEAB-96BD-4D22-AC9D-46B03F1FDD59}">
      <dgm:prSet/>
      <dgm:spPr/>
      <dgm:t>
        <a:bodyPr/>
        <a:lstStyle/>
        <a:p>
          <a:endParaRPr lang="de-DE"/>
        </a:p>
      </dgm:t>
    </dgm:pt>
    <dgm:pt modelId="{53754218-EF2B-4FFC-A0A5-F1BFD9922237}" type="sibTrans" cxnId="{6596DEAB-96BD-4D22-AC9D-46B03F1FDD59}">
      <dgm:prSet/>
      <dgm:spPr/>
      <dgm:t>
        <a:bodyPr/>
        <a:lstStyle/>
        <a:p>
          <a:endParaRPr lang="de-DE"/>
        </a:p>
      </dgm:t>
    </dgm:pt>
    <dgm:pt modelId="{077A93C8-69CE-42FB-98A0-066126790FA0}">
      <dgm:prSet phldrT="[Text]"/>
      <dgm:spPr/>
      <dgm:t>
        <a:bodyPr/>
        <a:lstStyle/>
        <a:p>
          <a:r>
            <a:rPr lang="de-DE" dirty="0" smtClean="0"/>
            <a:t>Druck der Inventuraufnahmeliste</a:t>
          </a:r>
          <a:endParaRPr lang="de-DE" dirty="0"/>
        </a:p>
      </dgm:t>
    </dgm:pt>
    <dgm:pt modelId="{0212C092-806D-4B01-9373-67786544C2C5}" type="parTrans" cxnId="{D71E0998-9267-42E9-92E8-AEDF99498F31}">
      <dgm:prSet/>
      <dgm:spPr/>
      <dgm:t>
        <a:bodyPr/>
        <a:lstStyle/>
        <a:p>
          <a:endParaRPr lang="de-DE"/>
        </a:p>
      </dgm:t>
    </dgm:pt>
    <dgm:pt modelId="{4884E19B-36A0-4940-B738-90F75EDB2F4A}" type="sibTrans" cxnId="{D71E0998-9267-42E9-92E8-AEDF99498F31}">
      <dgm:prSet/>
      <dgm:spPr/>
      <dgm:t>
        <a:bodyPr/>
        <a:lstStyle/>
        <a:p>
          <a:endParaRPr lang="de-DE"/>
        </a:p>
      </dgm:t>
    </dgm:pt>
    <dgm:pt modelId="{43525525-F194-4B08-96E1-5DC903E7E71F}">
      <dgm:prSet phldrT="[Text]"/>
      <dgm:spPr/>
      <dgm:t>
        <a:bodyPr/>
        <a:lstStyle/>
        <a:p>
          <a:r>
            <a:rPr lang="de-DE" dirty="0" smtClean="0"/>
            <a:t>Inventurzählung erfassen</a:t>
          </a:r>
          <a:endParaRPr lang="de-DE" dirty="0"/>
        </a:p>
      </dgm:t>
    </dgm:pt>
    <dgm:pt modelId="{71B86D44-F0C8-48D7-8EEE-244CB310E2F7}" type="parTrans" cxnId="{DB940EFD-E81F-4A55-B0D6-E2A864C5BDE2}">
      <dgm:prSet/>
      <dgm:spPr/>
      <dgm:t>
        <a:bodyPr/>
        <a:lstStyle/>
        <a:p>
          <a:endParaRPr lang="de-DE"/>
        </a:p>
      </dgm:t>
    </dgm:pt>
    <dgm:pt modelId="{64463684-CC20-4F96-BB67-B49A4779B473}" type="sibTrans" cxnId="{DB940EFD-E81F-4A55-B0D6-E2A864C5BDE2}">
      <dgm:prSet/>
      <dgm:spPr/>
      <dgm:t>
        <a:bodyPr/>
        <a:lstStyle/>
        <a:p>
          <a:endParaRPr lang="de-DE"/>
        </a:p>
      </dgm:t>
    </dgm:pt>
    <dgm:pt modelId="{F0FF7348-4CA8-4997-8E28-C873F11884D3}">
      <dgm:prSet phldrT="[Text]"/>
      <dgm:spPr/>
      <dgm:t>
        <a:bodyPr/>
        <a:lstStyle/>
        <a:p>
          <a:r>
            <a:rPr lang="de-DE" dirty="0" smtClean="0"/>
            <a:t>Differenzen in WM ausbuchen</a:t>
          </a:r>
          <a:endParaRPr lang="de-DE" dirty="0"/>
        </a:p>
      </dgm:t>
    </dgm:pt>
    <dgm:pt modelId="{7B9BDF6E-631C-40F6-98F8-C5D08E806EC1}" type="parTrans" cxnId="{35E9A0E2-4F64-49BD-8C06-C1C19DBF7B79}">
      <dgm:prSet/>
      <dgm:spPr/>
      <dgm:t>
        <a:bodyPr/>
        <a:lstStyle/>
        <a:p>
          <a:endParaRPr lang="de-DE"/>
        </a:p>
      </dgm:t>
    </dgm:pt>
    <dgm:pt modelId="{D2524492-EDA9-4E70-B803-2804E383B02E}" type="sibTrans" cxnId="{35E9A0E2-4F64-49BD-8C06-C1C19DBF7B79}">
      <dgm:prSet/>
      <dgm:spPr/>
      <dgm:t>
        <a:bodyPr/>
        <a:lstStyle/>
        <a:p>
          <a:endParaRPr lang="de-DE"/>
        </a:p>
      </dgm:t>
    </dgm:pt>
    <dgm:pt modelId="{4D2CA063-4342-4BD2-B745-ADC99B79DABF}">
      <dgm:prSet phldrT="[Text]"/>
      <dgm:spPr/>
      <dgm:t>
        <a:bodyPr/>
        <a:lstStyle/>
        <a:p>
          <a:r>
            <a:rPr lang="de-DE" dirty="0" smtClean="0"/>
            <a:t>Differenzen in der Bestandsführung ausbuchen</a:t>
          </a:r>
          <a:endParaRPr lang="de-DE" dirty="0"/>
        </a:p>
      </dgm:t>
    </dgm:pt>
    <dgm:pt modelId="{E8D8598F-58EF-45C1-90FC-BB031EC4EB30}" type="parTrans" cxnId="{847AF271-7D88-4F77-B2AC-D3854A73BFF9}">
      <dgm:prSet/>
      <dgm:spPr/>
      <dgm:t>
        <a:bodyPr/>
        <a:lstStyle/>
        <a:p>
          <a:endParaRPr lang="de-DE"/>
        </a:p>
      </dgm:t>
    </dgm:pt>
    <dgm:pt modelId="{84CDFC38-4249-4640-AE14-DC16659177BD}" type="sibTrans" cxnId="{847AF271-7D88-4F77-B2AC-D3854A73BFF9}">
      <dgm:prSet/>
      <dgm:spPr/>
      <dgm:t>
        <a:bodyPr/>
        <a:lstStyle/>
        <a:p>
          <a:endParaRPr lang="de-DE"/>
        </a:p>
      </dgm:t>
    </dgm:pt>
    <dgm:pt modelId="{4E7539AE-0D3D-4167-A383-E4BED2A8D7E1}" type="pres">
      <dgm:prSet presAssocID="{AEBF7D89-C2EF-4197-93BB-86D587A0F5B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29576D06-44E2-4E90-8144-241E2E71A970}" type="pres">
      <dgm:prSet presAssocID="{160E676C-46E5-477E-ABD8-CD81531619B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B9B1F91-3C12-472A-BACD-E77CC551B68A}" type="pres">
      <dgm:prSet presAssocID="{160E676C-46E5-477E-ABD8-CD81531619B2}" presName="spNode" presStyleCnt="0"/>
      <dgm:spPr/>
    </dgm:pt>
    <dgm:pt modelId="{35591B91-ACCF-43DE-91EA-201BB606EA7D}" type="pres">
      <dgm:prSet presAssocID="{2F8266F8-AC23-4685-A20B-EB35D4F86037}" presName="sibTrans" presStyleLbl="sibTrans1D1" presStyleIdx="0" presStyleCnt="6"/>
      <dgm:spPr/>
      <dgm:t>
        <a:bodyPr/>
        <a:lstStyle/>
        <a:p>
          <a:endParaRPr lang="de-DE"/>
        </a:p>
      </dgm:t>
    </dgm:pt>
    <dgm:pt modelId="{3B8A3622-5968-4612-B1F6-B70F0C5F8BBA}" type="pres">
      <dgm:prSet presAssocID="{66612DCF-0AC3-4DD5-B7C9-56CC2B735B3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D702681-1813-4297-BF86-D6834DF100C8}" type="pres">
      <dgm:prSet presAssocID="{66612DCF-0AC3-4DD5-B7C9-56CC2B735B33}" presName="spNode" presStyleCnt="0"/>
      <dgm:spPr/>
    </dgm:pt>
    <dgm:pt modelId="{02529548-5252-4295-8B3C-A65299CD496F}" type="pres">
      <dgm:prSet presAssocID="{53754218-EF2B-4FFC-A0A5-F1BFD9922237}" presName="sibTrans" presStyleLbl="sibTrans1D1" presStyleIdx="1" presStyleCnt="6"/>
      <dgm:spPr/>
      <dgm:t>
        <a:bodyPr/>
        <a:lstStyle/>
        <a:p>
          <a:endParaRPr lang="de-DE"/>
        </a:p>
      </dgm:t>
    </dgm:pt>
    <dgm:pt modelId="{2D6E88F3-1CC1-4F25-9566-1339C43C56E4}" type="pres">
      <dgm:prSet presAssocID="{077A93C8-69CE-42FB-98A0-066126790FA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E1EE3EC-BD36-4D5F-8CA1-FC3D4D0EC897}" type="pres">
      <dgm:prSet presAssocID="{077A93C8-69CE-42FB-98A0-066126790FA0}" presName="spNode" presStyleCnt="0"/>
      <dgm:spPr/>
    </dgm:pt>
    <dgm:pt modelId="{9903657C-0649-4654-879A-2C9D0CEBF002}" type="pres">
      <dgm:prSet presAssocID="{4884E19B-36A0-4940-B738-90F75EDB2F4A}" presName="sibTrans" presStyleLbl="sibTrans1D1" presStyleIdx="2" presStyleCnt="6"/>
      <dgm:spPr/>
      <dgm:t>
        <a:bodyPr/>
        <a:lstStyle/>
        <a:p>
          <a:endParaRPr lang="de-DE"/>
        </a:p>
      </dgm:t>
    </dgm:pt>
    <dgm:pt modelId="{3D22EC84-7DF8-4985-8CEA-A9CDD2F10009}" type="pres">
      <dgm:prSet presAssocID="{43525525-F194-4B08-96E1-5DC903E7E71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2A45C3E-838E-4DA3-AE81-C85DCCD5F480}" type="pres">
      <dgm:prSet presAssocID="{43525525-F194-4B08-96E1-5DC903E7E71F}" presName="spNode" presStyleCnt="0"/>
      <dgm:spPr/>
    </dgm:pt>
    <dgm:pt modelId="{B2FEE70A-6635-431E-8613-B6F98C22477A}" type="pres">
      <dgm:prSet presAssocID="{64463684-CC20-4F96-BB67-B49A4779B473}" presName="sibTrans" presStyleLbl="sibTrans1D1" presStyleIdx="3" presStyleCnt="6"/>
      <dgm:spPr/>
      <dgm:t>
        <a:bodyPr/>
        <a:lstStyle/>
        <a:p>
          <a:endParaRPr lang="de-DE"/>
        </a:p>
      </dgm:t>
    </dgm:pt>
    <dgm:pt modelId="{1EC68671-2E4C-4C3E-A180-8F6E0AF5BAF0}" type="pres">
      <dgm:prSet presAssocID="{F0FF7348-4CA8-4997-8E28-C873F11884D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912533C-E636-4E78-A496-BB669573C151}" type="pres">
      <dgm:prSet presAssocID="{F0FF7348-4CA8-4997-8E28-C873F11884D3}" presName="spNode" presStyleCnt="0"/>
      <dgm:spPr/>
    </dgm:pt>
    <dgm:pt modelId="{FD49CE36-7442-4845-BCC1-5D6C12927F05}" type="pres">
      <dgm:prSet presAssocID="{D2524492-EDA9-4E70-B803-2804E383B02E}" presName="sibTrans" presStyleLbl="sibTrans1D1" presStyleIdx="4" presStyleCnt="6"/>
      <dgm:spPr/>
      <dgm:t>
        <a:bodyPr/>
        <a:lstStyle/>
        <a:p>
          <a:endParaRPr lang="de-DE"/>
        </a:p>
      </dgm:t>
    </dgm:pt>
    <dgm:pt modelId="{78B203DE-9E03-43FE-A20C-61800E62A783}" type="pres">
      <dgm:prSet presAssocID="{4D2CA063-4342-4BD2-B745-ADC99B79DAB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54DE89F-1023-4F1D-B126-4DED49C7AEC1}" type="pres">
      <dgm:prSet presAssocID="{4D2CA063-4342-4BD2-B745-ADC99B79DABF}" presName="spNode" presStyleCnt="0"/>
      <dgm:spPr/>
    </dgm:pt>
    <dgm:pt modelId="{E29DFE79-7AEF-4BD8-B3C5-7C8671133814}" type="pres">
      <dgm:prSet presAssocID="{84CDFC38-4249-4640-AE14-DC16659177BD}" presName="sibTrans" presStyleLbl="sibTrans1D1" presStyleIdx="5" presStyleCnt="6"/>
      <dgm:spPr/>
      <dgm:t>
        <a:bodyPr/>
        <a:lstStyle/>
        <a:p>
          <a:endParaRPr lang="de-DE"/>
        </a:p>
      </dgm:t>
    </dgm:pt>
  </dgm:ptLst>
  <dgm:cxnLst>
    <dgm:cxn modelId="{A0AD81C9-3C38-44B7-973E-BAFC0D60832C}" type="presOf" srcId="{160E676C-46E5-477E-ABD8-CD81531619B2}" destId="{29576D06-44E2-4E90-8144-241E2E71A970}" srcOrd="0" destOrd="0" presId="urn:microsoft.com/office/officeart/2005/8/layout/cycle5"/>
    <dgm:cxn modelId="{3EDCFB4D-C26E-423A-B402-D600073D16D7}" type="presOf" srcId="{43525525-F194-4B08-96E1-5DC903E7E71F}" destId="{3D22EC84-7DF8-4985-8CEA-A9CDD2F10009}" srcOrd="0" destOrd="0" presId="urn:microsoft.com/office/officeart/2005/8/layout/cycle5"/>
    <dgm:cxn modelId="{05CB7CFE-D925-4DA3-BDE3-77E8E8130E33}" type="presOf" srcId="{53754218-EF2B-4FFC-A0A5-F1BFD9922237}" destId="{02529548-5252-4295-8B3C-A65299CD496F}" srcOrd="0" destOrd="0" presId="urn:microsoft.com/office/officeart/2005/8/layout/cycle5"/>
    <dgm:cxn modelId="{02CE960E-12AA-4A14-A7C3-1B3830E7DD59}" type="presOf" srcId="{4884E19B-36A0-4940-B738-90F75EDB2F4A}" destId="{9903657C-0649-4654-879A-2C9D0CEBF002}" srcOrd="0" destOrd="0" presId="urn:microsoft.com/office/officeart/2005/8/layout/cycle5"/>
    <dgm:cxn modelId="{847AF271-7D88-4F77-B2AC-D3854A73BFF9}" srcId="{AEBF7D89-C2EF-4197-93BB-86D587A0F5BB}" destId="{4D2CA063-4342-4BD2-B745-ADC99B79DABF}" srcOrd="5" destOrd="0" parTransId="{E8D8598F-58EF-45C1-90FC-BB031EC4EB30}" sibTransId="{84CDFC38-4249-4640-AE14-DC16659177BD}"/>
    <dgm:cxn modelId="{DB940EFD-E81F-4A55-B0D6-E2A864C5BDE2}" srcId="{AEBF7D89-C2EF-4197-93BB-86D587A0F5BB}" destId="{43525525-F194-4B08-96E1-5DC903E7E71F}" srcOrd="3" destOrd="0" parTransId="{71B86D44-F0C8-48D7-8EEE-244CB310E2F7}" sibTransId="{64463684-CC20-4F96-BB67-B49A4779B473}"/>
    <dgm:cxn modelId="{F236288E-4BB9-424E-9E31-03302DE07633}" type="presOf" srcId="{AEBF7D89-C2EF-4197-93BB-86D587A0F5BB}" destId="{4E7539AE-0D3D-4167-A383-E4BED2A8D7E1}" srcOrd="0" destOrd="0" presId="urn:microsoft.com/office/officeart/2005/8/layout/cycle5"/>
    <dgm:cxn modelId="{A7BAA857-1381-481D-A979-8F54F62A5283}" type="presOf" srcId="{2F8266F8-AC23-4685-A20B-EB35D4F86037}" destId="{35591B91-ACCF-43DE-91EA-201BB606EA7D}" srcOrd="0" destOrd="0" presId="urn:microsoft.com/office/officeart/2005/8/layout/cycle5"/>
    <dgm:cxn modelId="{F2D36BFC-551C-4E30-9A4A-B4962E0EAAB5}" type="presOf" srcId="{F0FF7348-4CA8-4997-8E28-C873F11884D3}" destId="{1EC68671-2E4C-4C3E-A180-8F6E0AF5BAF0}" srcOrd="0" destOrd="0" presId="urn:microsoft.com/office/officeart/2005/8/layout/cycle5"/>
    <dgm:cxn modelId="{542323EC-B2BC-42C6-8436-E7B52086FE30}" type="presOf" srcId="{66612DCF-0AC3-4DD5-B7C9-56CC2B735B33}" destId="{3B8A3622-5968-4612-B1F6-B70F0C5F8BBA}" srcOrd="0" destOrd="0" presId="urn:microsoft.com/office/officeart/2005/8/layout/cycle5"/>
    <dgm:cxn modelId="{1F3A9801-1CFF-4998-9F46-690FB3317409}" type="presOf" srcId="{4D2CA063-4342-4BD2-B745-ADC99B79DABF}" destId="{78B203DE-9E03-43FE-A20C-61800E62A783}" srcOrd="0" destOrd="0" presId="urn:microsoft.com/office/officeart/2005/8/layout/cycle5"/>
    <dgm:cxn modelId="{FA3D9C9E-330C-4627-A771-6874B3CA9258}" srcId="{AEBF7D89-C2EF-4197-93BB-86D587A0F5BB}" destId="{160E676C-46E5-477E-ABD8-CD81531619B2}" srcOrd="0" destOrd="0" parTransId="{A3D22795-263A-471C-AE92-A28E8074902C}" sibTransId="{2F8266F8-AC23-4685-A20B-EB35D4F86037}"/>
    <dgm:cxn modelId="{35E9A0E2-4F64-49BD-8C06-C1C19DBF7B79}" srcId="{AEBF7D89-C2EF-4197-93BB-86D587A0F5BB}" destId="{F0FF7348-4CA8-4997-8E28-C873F11884D3}" srcOrd="4" destOrd="0" parTransId="{7B9BDF6E-631C-40F6-98F8-C5D08E806EC1}" sibTransId="{D2524492-EDA9-4E70-B803-2804E383B02E}"/>
    <dgm:cxn modelId="{91AB6D25-E065-4F65-B35E-4152E72DD931}" type="presOf" srcId="{077A93C8-69CE-42FB-98A0-066126790FA0}" destId="{2D6E88F3-1CC1-4F25-9566-1339C43C56E4}" srcOrd="0" destOrd="0" presId="urn:microsoft.com/office/officeart/2005/8/layout/cycle5"/>
    <dgm:cxn modelId="{DFCAE17D-3A82-4ACC-A87E-3C56249FCFF0}" type="presOf" srcId="{84CDFC38-4249-4640-AE14-DC16659177BD}" destId="{E29DFE79-7AEF-4BD8-B3C5-7C8671133814}" srcOrd="0" destOrd="0" presId="urn:microsoft.com/office/officeart/2005/8/layout/cycle5"/>
    <dgm:cxn modelId="{6596DEAB-96BD-4D22-AC9D-46B03F1FDD59}" srcId="{AEBF7D89-C2EF-4197-93BB-86D587A0F5BB}" destId="{66612DCF-0AC3-4DD5-B7C9-56CC2B735B33}" srcOrd="1" destOrd="0" parTransId="{980C4912-AC0C-40B3-B03E-A277EFEFF4F6}" sibTransId="{53754218-EF2B-4FFC-A0A5-F1BFD9922237}"/>
    <dgm:cxn modelId="{4AFD1A8C-EBA1-4425-A88D-F16D737F95FE}" type="presOf" srcId="{64463684-CC20-4F96-BB67-B49A4779B473}" destId="{B2FEE70A-6635-431E-8613-B6F98C22477A}" srcOrd="0" destOrd="0" presId="urn:microsoft.com/office/officeart/2005/8/layout/cycle5"/>
    <dgm:cxn modelId="{D71E0998-9267-42E9-92E8-AEDF99498F31}" srcId="{AEBF7D89-C2EF-4197-93BB-86D587A0F5BB}" destId="{077A93C8-69CE-42FB-98A0-066126790FA0}" srcOrd="2" destOrd="0" parTransId="{0212C092-806D-4B01-9373-67786544C2C5}" sibTransId="{4884E19B-36A0-4940-B738-90F75EDB2F4A}"/>
    <dgm:cxn modelId="{C0984676-11FA-459D-A95B-DD02C0FA3A0D}" type="presOf" srcId="{D2524492-EDA9-4E70-B803-2804E383B02E}" destId="{FD49CE36-7442-4845-BCC1-5D6C12927F05}" srcOrd="0" destOrd="0" presId="urn:microsoft.com/office/officeart/2005/8/layout/cycle5"/>
    <dgm:cxn modelId="{3F495ED8-EF00-4902-832C-ABF374EC887B}" type="presParOf" srcId="{4E7539AE-0D3D-4167-A383-E4BED2A8D7E1}" destId="{29576D06-44E2-4E90-8144-241E2E71A970}" srcOrd="0" destOrd="0" presId="urn:microsoft.com/office/officeart/2005/8/layout/cycle5"/>
    <dgm:cxn modelId="{1094DB04-A1C3-4D9C-8F71-5531A6792D5C}" type="presParOf" srcId="{4E7539AE-0D3D-4167-A383-E4BED2A8D7E1}" destId="{AB9B1F91-3C12-472A-BACD-E77CC551B68A}" srcOrd="1" destOrd="0" presId="urn:microsoft.com/office/officeart/2005/8/layout/cycle5"/>
    <dgm:cxn modelId="{2314A0EB-13B1-4D55-81D2-D8B4D58B8D5B}" type="presParOf" srcId="{4E7539AE-0D3D-4167-A383-E4BED2A8D7E1}" destId="{35591B91-ACCF-43DE-91EA-201BB606EA7D}" srcOrd="2" destOrd="0" presId="urn:microsoft.com/office/officeart/2005/8/layout/cycle5"/>
    <dgm:cxn modelId="{9975591F-588E-40C0-A3D3-1FF72CFEDEFE}" type="presParOf" srcId="{4E7539AE-0D3D-4167-A383-E4BED2A8D7E1}" destId="{3B8A3622-5968-4612-B1F6-B70F0C5F8BBA}" srcOrd="3" destOrd="0" presId="urn:microsoft.com/office/officeart/2005/8/layout/cycle5"/>
    <dgm:cxn modelId="{D6717443-EF7E-47CD-8258-67EC049871C1}" type="presParOf" srcId="{4E7539AE-0D3D-4167-A383-E4BED2A8D7E1}" destId="{3D702681-1813-4297-BF86-D6834DF100C8}" srcOrd="4" destOrd="0" presId="urn:microsoft.com/office/officeart/2005/8/layout/cycle5"/>
    <dgm:cxn modelId="{493E2B2A-3DC9-41CC-95F7-59097E0C1181}" type="presParOf" srcId="{4E7539AE-0D3D-4167-A383-E4BED2A8D7E1}" destId="{02529548-5252-4295-8B3C-A65299CD496F}" srcOrd="5" destOrd="0" presId="urn:microsoft.com/office/officeart/2005/8/layout/cycle5"/>
    <dgm:cxn modelId="{9541A311-A53E-4661-8127-8AC56E23AAD7}" type="presParOf" srcId="{4E7539AE-0D3D-4167-A383-E4BED2A8D7E1}" destId="{2D6E88F3-1CC1-4F25-9566-1339C43C56E4}" srcOrd="6" destOrd="0" presId="urn:microsoft.com/office/officeart/2005/8/layout/cycle5"/>
    <dgm:cxn modelId="{1CB77B09-33D0-47BA-93F3-4DFA03F4E478}" type="presParOf" srcId="{4E7539AE-0D3D-4167-A383-E4BED2A8D7E1}" destId="{BE1EE3EC-BD36-4D5F-8CA1-FC3D4D0EC897}" srcOrd="7" destOrd="0" presId="urn:microsoft.com/office/officeart/2005/8/layout/cycle5"/>
    <dgm:cxn modelId="{935796B3-186F-41D0-BC4E-40A5D4A2E33B}" type="presParOf" srcId="{4E7539AE-0D3D-4167-A383-E4BED2A8D7E1}" destId="{9903657C-0649-4654-879A-2C9D0CEBF002}" srcOrd="8" destOrd="0" presId="urn:microsoft.com/office/officeart/2005/8/layout/cycle5"/>
    <dgm:cxn modelId="{B1C73FD1-054C-438B-A2A8-34F074431772}" type="presParOf" srcId="{4E7539AE-0D3D-4167-A383-E4BED2A8D7E1}" destId="{3D22EC84-7DF8-4985-8CEA-A9CDD2F10009}" srcOrd="9" destOrd="0" presId="urn:microsoft.com/office/officeart/2005/8/layout/cycle5"/>
    <dgm:cxn modelId="{4DA431B7-6D7A-4E92-ACEB-BEC0FF06F0E2}" type="presParOf" srcId="{4E7539AE-0D3D-4167-A383-E4BED2A8D7E1}" destId="{C2A45C3E-838E-4DA3-AE81-C85DCCD5F480}" srcOrd="10" destOrd="0" presId="urn:microsoft.com/office/officeart/2005/8/layout/cycle5"/>
    <dgm:cxn modelId="{94C234E7-7FFD-48B6-A29A-F05DE928D6C4}" type="presParOf" srcId="{4E7539AE-0D3D-4167-A383-E4BED2A8D7E1}" destId="{B2FEE70A-6635-431E-8613-B6F98C22477A}" srcOrd="11" destOrd="0" presId="urn:microsoft.com/office/officeart/2005/8/layout/cycle5"/>
    <dgm:cxn modelId="{F3B32FB6-280C-44D3-8AC5-DA6F7D124D31}" type="presParOf" srcId="{4E7539AE-0D3D-4167-A383-E4BED2A8D7E1}" destId="{1EC68671-2E4C-4C3E-A180-8F6E0AF5BAF0}" srcOrd="12" destOrd="0" presId="urn:microsoft.com/office/officeart/2005/8/layout/cycle5"/>
    <dgm:cxn modelId="{161D5DBE-D1C0-4449-826D-9E81437670C4}" type="presParOf" srcId="{4E7539AE-0D3D-4167-A383-E4BED2A8D7E1}" destId="{8912533C-E636-4E78-A496-BB669573C151}" srcOrd="13" destOrd="0" presId="urn:microsoft.com/office/officeart/2005/8/layout/cycle5"/>
    <dgm:cxn modelId="{2053E8C5-CE88-414D-BF2F-5017A9D09871}" type="presParOf" srcId="{4E7539AE-0D3D-4167-A383-E4BED2A8D7E1}" destId="{FD49CE36-7442-4845-BCC1-5D6C12927F05}" srcOrd="14" destOrd="0" presId="urn:microsoft.com/office/officeart/2005/8/layout/cycle5"/>
    <dgm:cxn modelId="{EBB06624-903F-44A7-BBED-9F2D06253BE6}" type="presParOf" srcId="{4E7539AE-0D3D-4167-A383-E4BED2A8D7E1}" destId="{78B203DE-9E03-43FE-A20C-61800E62A783}" srcOrd="15" destOrd="0" presId="urn:microsoft.com/office/officeart/2005/8/layout/cycle5"/>
    <dgm:cxn modelId="{F9190FA5-8A37-4137-9E2F-DA1A8895E21D}" type="presParOf" srcId="{4E7539AE-0D3D-4167-A383-E4BED2A8D7E1}" destId="{854DE89F-1023-4F1D-B126-4DED49C7AEC1}" srcOrd="16" destOrd="0" presId="urn:microsoft.com/office/officeart/2005/8/layout/cycle5"/>
    <dgm:cxn modelId="{A02D749B-E990-40B1-8E57-C4645EC58938}" type="presParOf" srcId="{4E7539AE-0D3D-4167-A383-E4BED2A8D7E1}" destId="{E29DFE79-7AEF-4BD8-B3C5-7C8671133814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76D06-44E2-4E90-8144-241E2E71A970}">
      <dsp:nvSpPr>
        <dsp:cNvPr id="0" name=""/>
        <dsp:cNvSpPr/>
      </dsp:nvSpPr>
      <dsp:spPr>
        <a:xfrm>
          <a:off x="5180991" y="293"/>
          <a:ext cx="1183904" cy="7695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800" kern="1200" dirty="0" smtClean="0"/>
            <a:t>Inventurbeleg anlegen</a:t>
          </a:r>
          <a:endParaRPr lang="de-DE" sz="800" kern="1200" dirty="0"/>
        </a:p>
      </dsp:txBody>
      <dsp:txXfrm>
        <a:off x="5218557" y="37859"/>
        <a:ext cx="1108772" cy="694405"/>
      </dsp:txXfrm>
    </dsp:sp>
    <dsp:sp modelId="{35591B91-ACCF-43DE-91EA-201BB606EA7D}">
      <dsp:nvSpPr>
        <dsp:cNvPr id="0" name=""/>
        <dsp:cNvSpPr/>
      </dsp:nvSpPr>
      <dsp:spPr>
        <a:xfrm>
          <a:off x="3961700" y="385062"/>
          <a:ext cx="3622487" cy="3622487"/>
        </a:xfrm>
        <a:custGeom>
          <a:avLst/>
          <a:gdLst/>
          <a:ahLst/>
          <a:cxnLst/>
          <a:rect l="0" t="0" r="0" b="0"/>
          <a:pathLst>
            <a:path>
              <a:moveTo>
                <a:pt x="2551757" y="158293"/>
              </a:moveTo>
              <a:arcTo wR="1811243" hR="1811243" stAng="17647929" swAng="922702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8A3622-5968-4612-B1F6-B70F0C5F8BBA}">
      <dsp:nvSpPr>
        <dsp:cNvPr id="0" name=""/>
        <dsp:cNvSpPr/>
      </dsp:nvSpPr>
      <dsp:spPr>
        <a:xfrm>
          <a:off x="6749574" y="905915"/>
          <a:ext cx="1183904" cy="7695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800" kern="1200" dirty="0" smtClean="0"/>
            <a:t>Inventurbeleg aktivieren</a:t>
          </a:r>
          <a:endParaRPr lang="de-DE" sz="800" kern="1200" dirty="0"/>
        </a:p>
      </dsp:txBody>
      <dsp:txXfrm>
        <a:off x="6787140" y="943481"/>
        <a:ext cx="1108772" cy="694405"/>
      </dsp:txXfrm>
    </dsp:sp>
    <dsp:sp modelId="{02529548-5252-4295-8B3C-A65299CD496F}">
      <dsp:nvSpPr>
        <dsp:cNvPr id="0" name=""/>
        <dsp:cNvSpPr/>
      </dsp:nvSpPr>
      <dsp:spPr>
        <a:xfrm>
          <a:off x="3961700" y="385062"/>
          <a:ext cx="3622487" cy="3622487"/>
        </a:xfrm>
        <a:custGeom>
          <a:avLst/>
          <a:gdLst/>
          <a:ahLst/>
          <a:cxnLst/>
          <a:rect l="0" t="0" r="0" b="0"/>
          <a:pathLst>
            <a:path>
              <a:moveTo>
                <a:pt x="3594298" y="1492934"/>
              </a:moveTo>
              <a:arcTo wR="1811243" hR="1811243" stAng="20992693" swAng="1214614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6E88F3-1CC1-4F25-9566-1339C43C56E4}">
      <dsp:nvSpPr>
        <dsp:cNvPr id="0" name=""/>
        <dsp:cNvSpPr/>
      </dsp:nvSpPr>
      <dsp:spPr>
        <a:xfrm>
          <a:off x="6749574" y="2717158"/>
          <a:ext cx="1183904" cy="7695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800" kern="1200" dirty="0" smtClean="0"/>
            <a:t>Druck der Inventuraufnahmeliste</a:t>
          </a:r>
          <a:endParaRPr lang="de-DE" sz="800" kern="1200" dirty="0"/>
        </a:p>
      </dsp:txBody>
      <dsp:txXfrm>
        <a:off x="6787140" y="2754724"/>
        <a:ext cx="1108772" cy="694405"/>
      </dsp:txXfrm>
    </dsp:sp>
    <dsp:sp modelId="{9903657C-0649-4654-879A-2C9D0CEBF002}">
      <dsp:nvSpPr>
        <dsp:cNvPr id="0" name=""/>
        <dsp:cNvSpPr/>
      </dsp:nvSpPr>
      <dsp:spPr>
        <a:xfrm>
          <a:off x="3961700" y="385062"/>
          <a:ext cx="3622487" cy="3622487"/>
        </a:xfrm>
        <a:custGeom>
          <a:avLst/>
          <a:gdLst/>
          <a:ahLst/>
          <a:cxnLst/>
          <a:rect l="0" t="0" r="0" b="0"/>
          <a:pathLst>
            <a:path>
              <a:moveTo>
                <a:pt x="2963593" y="3208632"/>
              </a:moveTo>
              <a:arcTo wR="1811243" hR="1811243" stAng="3029369" swAng="922702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22EC84-7DF8-4985-8CEA-A9CDD2F10009}">
      <dsp:nvSpPr>
        <dsp:cNvPr id="0" name=""/>
        <dsp:cNvSpPr/>
      </dsp:nvSpPr>
      <dsp:spPr>
        <a:xfrm>
          <a:off x="5180991" y="3622780"/>
          <a:ext cx="1183904" cy="7695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800" kern="1200" dirty="0" smtClean="0"/>
            <a:t>Inventurzählung erfassen</a:t>
          </a:r>
          <a:endParaRPr lang="de-DE" sz="800" kern="1200" dirty="0"/>
        </a:p>
      </dsp:txBody>
      <dsp:txXfrm>
        <a:off x="5218557" y="3660346"/>
        <a:ext cx="1108772" cy="694405"/>
      </dsp:txXfrm>
    </dsp:sp>
    <dsp:sp modelId="{B2FEE70A-6635-431E-8613-B6F98C22477A}">
      <dsp:nvSpPr>
        <dsp:cNvPr id="0" name=""/>
        <dsp:cNvSpPr/>
      </dsp:nvSpPr>
      <dsp:spPr>
        <a:xfrm>
          <a:off x="3961700" y="385062"/>
          <a:ext cx="3622487" cy="3622487"/>
        </a:xfrm>
        <a:custGeom>
          <a:avLst/>
          <a:gdLst/>
          <a:ahLst/>
          <a:cxnLst/>
          <a:rect l="0" t="0" r="0" b="0"/>
          <a:pathLst>
            <a:path>
              <a:moveTo>
                <a:pt x="1070730" y="3464193"/>
              </a:moveTo>
              <a:arcTo wR="1811243" hR="1811243" stAng="6847929" swAng="922702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C68671-2E4C-4C3E-A180-8F6E0AF5BAF0}">
      <dsp:nvSpPr>
        <dsp:cNvPr id="0" name=""/>
        <dsp:cNvSpPr/>
      </dsp:nvSpPr>
      <dsp:spPr>
        <a:xfrm>
          <a:off x="3612408" y="2717158"/>
          <a:ext cx="1183904" cy="7695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800" kern="1200" dirty="0" smtClean="0"/>
            <a:t>Differenzen in WM ausbuchen</a:t>
          </a:r>
          <a:endParaRPr lang="de-DE" sz="800" kern="1200" dirty="0"/>
        </a:p>
      </dsp:txBody>
      <dsp:txXfrm>
        <a:off x="3649974" y="2754724"/>
        <a:ext cx="1108772" cy="694405"/>
      </dsp:txXfrm>
    </dsp:sp>
    <dsp:sp modelId="{FD49CE36-7442-4845-BCC1-5D6C12927F05}">
      <dsp:nvSpPr>
        <dsp:cNvPr id="0" name=""/>
        <dsp:cNvSpPr/>
      </dsp:nvSpPr>
      <dsp:spPr>
        <a:xfrm>
          <a:off x="3961700" y="385062"/>
          <a:ext cx="3622487" cy="3622487"/>
        </a:xfrm>
        <a:custGeom>
          <a:avLst/>
          <a:gdLst/>
          <a:ahLst/>
          <a:cxnLst/>
          <a:rect l="0" t="0" r="0" b="0"/>
          <a:pathLst>
            <a:path>
              <a:moveTo>
                <a:pt x="28189" y="2129553"/>
              </a:moveTo>
              <a:arcTo wR="1811243" hR="1811243" stAng="10192693" swAng="1214614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B203DE-9E03-43FE-A20C-61800E62A783}">
      <dsp:nvSpPr>
        <dsp:cNvPr id="0" name=""/>
        <dsp:cNvSpPr/>
      </dsp:nvSpPr>
      <dsp:spPr>
        <a:xfrm>
          <a:off x="3612408" y="905915"/>
          <a:ext cx="1183904" cy="76953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800" kern="1200" dirty="0" smtClean="0"/>
            <a:t>Differenzen in der Bestandsführung ausbuchen</a:t>
          </a:r>
          <a:endParaRPr lang="de-DE" sz="800" kern="1200" dirty="0"/>
        </a:p>
      </dsp:txBody>
      <dsp:txXfrm>
        <a:off x="3649974" y="943481"/>
        <a:ext cx="1108772" cy="694405"/>
      </dsp:txXfrm>
    </dsp:sp>
    <dsp:sp modelId="{E29DFE79-7AEF-4BD8-B3C5-7C8671133814}">
      <dsp:nvSpPr>
        <dsp:cNvPr id="0" name=""/>
        <dsp:cNvSpPr/>
      </dsp:nvSpPr>
      <dsp:spPr>
        <a:xfrm>
          <a:off x="3961700" y="385062"/>
          <a:ext cx="3622487" cy="3622487"/>
        </a:xfrm>
        <a:custGeom>
          <a:avLst/>
          <a:gdLst/>
          <a:ahLst/>
          <a:cxnLst/>
          <a:rect l="0" t="0" r="0" b="0"/>
          <a:pathLst>
            <a:path>
              <a:moveTo>
                <a:pt x="658894" y="413855"/>
              </a:moveTo>
              <a:arcTo wR="1811243" hR="1811243" stAng="13829369" swAng="922702"/>
            </a:path>
          </a:pathLst>
        </a:custGeom>
        <a:noFill/>
        <a:ln w="1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926008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ctr"/>
            <a:fld id="{47855BD9-AF71-426C-9B9B-B0E52B88852E}" type="slidenum">
              <a:rPr lang="de-DE" sz="1000" smtClean="0"/>
              <a:pPr algn="ctr"/>
              <a:t>‹Nr.›</a:t>
            </a:fld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3599324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57213" y="661988"/>
            <a:ext cx="5715000" cy="3214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544171" y="4548205"/>
            <a:ext cx="5709333" cy="469669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2931497" y="9627396"/>
            <a:ext cx="934681" cy="22175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/>
            </a:lvl1pPr>
          </a:lstStyle>
          <a:p>
            <a:fld id="{7D8C2C35-2B8A-446E-BEC0-FD36716C29A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738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180975" indent="-180975" algn="l" defTabSz="1088776" rtl="0" eaLnBrk="1" latinLnBrk="0" hangingPunct="1">
      <a:buClr>
        <a:schemeClr val="accent1"/>
      </a:buClr>
      <a:buSzPct val="100000"/>
      <a:buFont typeface="Wingdings" pitchFamily="2" charset="2"/>
      <a:buChar char="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57188" indent="-176213" algn="l" defTabSz="1088776" rtl="0" eaLnBrk="1" latinLnBrk="0" hangingPunct="1">
      <a:buClr>
        <a:schemeClr val="accent2"/>
      </a:buClr>
      <a:buSzPct val="80000"/>
      <a:buFont typeface="Symbol" pitchFamily="18" charset="2"/>
      <a:buChar char="-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674815" indent="-158780" algn="l" defTabSz="1088776" rtl="0" eaLnBrk="1" latinLnBrk="0" hangingPunct="1">
      <a:buClr>
        <a:schemeClr val="accent2"/>
      </a:buClr>
      <a:buFont typeface="Arial" pitchFamily="34" charset="0"/>
      <a:buChar char="–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177552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1940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6328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10716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5104" algn="l" defTabSz="108877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mtClean="0"/>
              <a:t>Lagerplatz = Stammdaten; Rest Customizing</a:t>
            </a:r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C2C35-2B8A-446E-BEC0-FD36716C29AC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8333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dirty="0" smtClean="0"/>
              <a:t>Lagerplatz = Stammdaten; Rest Customizing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C2C35-2B8A-446E-BEC0-FD36716C29AC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8635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dirty="0" smtClean="0"/>
              <a:t>Grau dargestellte Organisationseinheiten existieren noch nicht </a:t>
            </a:r>
            <a:r>
              <a:rPr lang="de-DE" altLang="de-DE" smtClean="0"/>
              <a:t>in Global</a:t>
            </a:r>
            <a:r>
              <a:rPr lang="de-DE" altLang="de-DE" baseline="0" smtClean="0"/>
              <a:t> Bike</a:t>
            </a:r>
            <a:r>
              <a:rPr lang="de-DE" altLang="de-DE" smtClean="0"/>
              <a:t>, </a:t>
            </a:r>
            <a:r>
              <a:rPr lang="de-DE" altLang="de-DE" dirty="0" smtClean="0"/>
              <a:t>sind aber bereits geplant.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C2C35-2B8A-446E-BEC0-FD36716C29AC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7530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dirty="0" smtClean="0"/>
              <a:t>Grundlage des Cycle-</a:t>
            </a:r>
            <a:r>
              <a:rPr lang="de-DE" altLang="de-DE" dirty="0" err="1" smtClean="0"/>
              <a:t>Counting</a:t>
            </a:r>
            <a:r>
              <a:rPr lang="de-DE" altLang="de-DE" dirty="0" smtClean="0"/>
              <a:t> ist eine ABC-Analyse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C2C35-2B8A-446E-BEC0-FD36716C29AC}" type="slidenum">
              <a:rPr lang="de-DE" smtClean="0"/>
              <a:pPr/>
              <a:t>31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9363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 dirty="0" smtClean="0"/>
              <a:t>Inventurbeleg anzeigen -&gt; Lagerplätze zur Zählung vorgemerkt</a:t>
            </a:r>
          </a:p>
          <a:p>
            <a:r>
              <a:rPr lang="de-DE" altLang="de-DE" dirty="0" smtClean="0"/>
              <a:t>Inventurbeleg aktivieren -&gt; Lagerplätze gesperrt</a:t>
            </a:r>
          </a:p>
          <a:p>
            <a:r>
              <a:rPr lang="de-DE" altLang="de-DE" dirty="0" smtClean="0"/>
              <a:t>Druck der Inventuraufnahmeliste -&gt; Inventurreport RLLI0400</a:t>
            </a:r>
          </a:p>
          <a:p>
            <a:r>
              <a:rPr lang="de-DE" altLang="de-DE" dirty="0" smtClean="0"/>
              <a:t>Inventurzählung erfassen -&gt; Differenzen erfassen</a:t>
            </a:r>
          </a:p>
          <a:p>
            <a:r>
              <a:rPr lang="de-DE" altLang="de-DE" dirty="0" smtClean="0"/>
              <a:t>Differenzen in WM ausbuchen -&gt; Freigabe der Lagerplätze</a:t>
            </a:r>
          </a:p>
          <a:p>
            <a:r>
              <a:rPr lang="de-DE" altLang="de-DE" dirty="0" smtClean="0"/>
              <a:t>Differenzen in der Bestandsführung ausbuchen -&gt; Materialbeleg und Buchhaltungsbeleg erstellt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8C2C35-2B8A-446E-BEC0-FD36716C29AC}" type="slidenum">
              <a:rPr lang="de-DE" smtClean="0"/>
              <a:pPr/>
              <a:t>32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6109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ith picture - sho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gray">
          <a:xfrm>
            <a:off x="324000" y="0"/>
            <a:ext cx="11545200" cy="2160000"/>
          </a:xfrm>
          <a:prstGeom prst="rect">
            <a:avLst/>
          </a:prstGeom>
          <a:solidFill>
            <a:schemeClr val="bg1">
              <a:alpha val="75000"/>
            </a:schemeClr>
          </a:solidFill>
          <a:ln w="6350" algn="ctr">
            <a:noFill/>
            <a:miter lim="800000"/>
            <a:headEnd/>
            <a:tailEnd/>
          </a:ln>
        </p:spPr>
        <p:txBody>
          <a:bodyPr lIns="107163" tIns="85730" rIns="107163" bIns="85730" rtlCol="0" anchor="ctr"/>
          <a:lstStyle/>
          <a:p>
            <a:pPr marR="0" algn="ctr" defTabSz="1088776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99" y="324075"/>
            <a:ext cx="10620000" cy="923330"/>
          </a:xfrm>
        </p:spPr>
        <p:txBody>
          <a:bodyPr anchor="t" anchorCtr="0"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5" name="Rectangle 4"/>
          <p:cNvSpPr/>
          <p:nvPr userDrawn="1"/>
        </p:nvSpPr>
        <p:spPr bwMode="gray">
          <a:xfrm>
            <a:off x="324000" y="0"/>
            <a:ext cx="11545200" cy="162038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lIns="107163" tIns="85730" rIns="107163" bIns="85730" rtlCol="0" anchor="ctr"/>
          <a:lstStyle/>
          <a:p>
            <a:pPr marR="0" algn="ctr" defTabSz="1088776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900" b="0" i="0" u="none" strike="noStrike" kern="0" cap="none" spc="0" normalizeH="0" baseline="0" noProof="0" dirty="0" err="1" smtClean="0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7999" y="1540520"/>
            <a:ext cx="10620000" cy="553998"/>
          </a:xfrm>
        </p:spPr>
        <p:txBody>
          <a:bodyPr anchor="b" anchorCtr="0">
            <a:spAutoFit/>
          </a:bodyPr>
          <a:lstStyle>
            <a:lvl1pPr marL="0" marR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 sz="1800" b="0">
                <a:solidFill>
                  <a:sysClr val="windowText" lastClr="000000"/>
                </a:solidFill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&lt;Vorname&gt; &lt;Nachname&gt;, &lt;Organisation&gt; (löschen, falls nicht benötigt)</a:t>
            </a:r>
            <a:br>
              <a:rPr lang="de-DE" dirty="0" smtClean="0"/>
            </a:br>
            <a:r>
              <a:rPr lang="de-DE" dirty="0" smtClean="0"/>
              <a:t>&lt;Tag&gt;. &lt;Monat&gt; &lt;Jahr&gt;</a:t>
            </a:r>
          </a:p>
        </p:txBody>
      </p:sp>
      <p:grpSp>
        <p:nvGrpSpPr>
          <p:cNvPr id="9" name="Gruppieren 8"/>
          <p:cNvGrpSpPr/>
          <p:nvPr userDrawn="1"/>
        </p:nvGrpSpPr>
        <p:grpSpPr>
          <a:xfrm>
            <a:off x="10518759" y="6066338"/>
            <a:ext cx="1352566" cy="470987"/>
            <a:chOff x="10518759" y="6066338"/>
            <a:chExt cx="1352566" cy="470987"/>
          </a:xfrm>
        </p:grpSpPr>
        <p:sp>
          <p:nvSpPr>
            <p:cNvPr id="10" name="Rectangle 15"/>
            <p:cNvSpPr/>
            <p:nvPr/>
          </p:nvSpPr>
          <p:spPr bwMode="gray">
            <a:xfrm>
              <a:off x="10518759" y="6088062"/>
              <a:ext cx="1352566" cy="449263"/>
            </a:xfrm>
            <a:prstGeom prst="rect">
              <a:avLst/>
            </a:prstGeom>
            <a:solidFill>
              <a:schemeClr val="bg1"/>
            </a:solidFill>
            <a:ln w="12700" cmpd="sng" algn="ctr">
              <a:noFill/>
              <a:prstDash val="dash"/>
              <a:miter lim="800000"/>
              <a:headEnd/>
              <a:tailEnd/>
            </a:ln>
          </p:spPr>
          <p:txBody>
            <a:bodyPr lIns="90000" tIns="72000" rIns="90000" bIns="72000" rtlCol="0" anchor="ctr"/>
            <a:lstStyle/>
            <a:p>
              <a:pPr marR="0" algn="ctr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  <a:tabLst/>
              </a:pPr>
              <a:endParaRPr kumimoji="0" lang="en-US" sz="1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8759" y="6066338"/>
              <a:ext cx="1288232" cy="470987"/>
            </a:xfrm>
            <a:prstGeom prst="rect">
              <a:avLst/>
            </a:prstGeom>
          </p:spPr>
        </p:pic>
      </p:grpSp>
      <p:pic>
        <p:nvPicPr>
          <p:cNvPr id="12" name="Picture 8" descr="M:\Dokumente\UCC_Partner\Logos\SAP UA Logo\SAP_University_Alliances_Logo_2013_Februar\RGB\SAP_UniversityAlliances_scrn_R_pos_stac3.png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0" y="6184900"/>
            <a:ext cx="647700" cy="352425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4293301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&lt;Page title&gt;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 bwMode="gray">
          <a:xfrm>
            <a:off x="324000" y="1691079"/>
            <a:ext cx="5662800" cy="4392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2"/>
          </p:nvPr>
        </p:nvSpPr>
        <p:spPr bwMode="gray">
          <a:xfrm>
            <a:off x="6208016" y="1691079"/>
            <a:ext cx="5661184" cy="4392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080573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: 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idx="14"/>
          </p:nvPr>
        </p:nvSpPr>
        <p:spPr bwMode="gray">
          <a:xfrm>
            <a:off x="8133316" y="1691079"/>
            <a:ext cx="3735883" cy="4392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3"/>
          </p:nvPr>
        </p:nvSpPr>
        <p:spPr bwMode="gray">
          <a:xfrm>
            <a:off x="4228658" y="1691079"/>
            <a:ext cx="3740400" cy="4392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 bwMode="gray">
          <a:xfrm>
            <a:off x="324000" y="1691079"/>
            <a:ext cx="3740399" cy="4392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000" y="324075"/>
            <a:ext cx="11545200" cy="756175"/>
          </a:xfrm>
        </p:spPr>
        <p:txBody>
          <a:bodyPr/>
          <a:lstStyle/>
          <a:p>
            <a:r>
              <a:rPr lang="en-US" noProof="0" dirty="0" smtClean="0"/>
              <a:t>&lt;Page title&gt;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077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ith picture righ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 bwMode="gray">
          <a:xfrm>
            <a:off x="324000" y="1691079"/>
            <a:ext cx="7149950" cy="4392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&lt;Page title&gt;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gray">
          <a:xfrm>
            <a:off x="7639050" y="1691079"/>
            <a:ext cx="4232275" cy="4392042"/>
          </a:xfrm>
          <a:solidFill>
            <a:schemeClr val="bg1">
              <a:lumMod val="95000"/>
            </a:schemeClr>
          </a:solidFill>
        </p:spPr>
        <p:txBody>
          <a:bodyPr tIns="1543147" anchor="t" anchorCtr="0"/>
          <a:lstStyle>
            <a:lvl1pPr algn="ctr">
              <a:defRPr b="0"/>
            </a:lvl1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696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ith picture r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 bwMode="gray">
          <a:xfrm>
            <a:off x="324000" y="1691079"/>
            <a:ext cx="5662800" cy="4392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&lt;Page title&gt;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gray">
          <a:xfrm>
            <a:off x="6208016" y="1692392"/>
            <a:ext cx="5662800" cy="4393017"/>
          </a:xfrm>
          <a:solidFill>
            <a:schemeClr val="bg1">
              <a:lumMod val="95000"/>
            </a:schemeClr>
          </a:solidFill>
        </p:spPr>
        <p:txBody>
          <a:bodyPr vert="horz" lIns="0" tIns="1543147" rIns="0" bIns="0" rtlCol="0" anchor="t" anchorCtr="0">
            <a:noAutofit/>
          </a:bodyPr>
          <a:lstStyle>
            <a:lvl1pPr marL="0" indent="0" algn="ctr" defTabSz="1088776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2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079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ith picture righ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 bwMode="gray">
          <a:xfrm>
            <a:off x="324000" y="1691079"/>
            <a:ext cx="4224188" cy="4392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&lt;Page title&gt;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gray">
          <a:xfrm>
            <a:off x="4706938" y="1692392"/>
            <a:ext cx="7164387" cy="4393017"/>
          </a:xfrm>
          <a:solidFill>
            <a:schemeClr val="bg1">
              <a:lumMod val="95000"/>
            </a:schemeClr>
          </a:solidFill>
        </p:spPr>
        <p:txBody>
          <a:bodyPr vert="horz" lIns="0" tIns="1543147" rIns="0" bIns="0" rtlCol="0" anchor="t" anchorCtr="0">
            <a:noAutofit/>
          </a:bodyPr>
          <a:lstStyle>
            <a:lvl1pPr marL="0" indent="0" algn="ctr" defTabSz="1088776" rtl="0" eaLnBrk="1" latinLnBrk="0" hangingPunct="1">
              <a:spcBef>
                <a:spcPts val="1929"/>
              </a:spcBef>
              <a:buClr>
                <a:schemeClr val="accent1"/>
              </a:buClr>
              <a:buSzPct val="80000"/>
              <a:buFontTx/>
              <a:buNone/>
              <a:defRPr lang="de-DE" sz="21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883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 with picture: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idx="17"/>
          </p:nvPr>
        </p:nvSpPr>
        <p:spPr bwMode="gray">
          <a:xfrm>
            <a:off x="6208016" y="1691079"/>
            <a:ext cx="5661184" cy="17211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gray">
          <a:xfrm>
            <a:off x="324000" y="1691079"/>
            <a:ext cx="5662800" cy="17211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&lt;Page title&gt;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/>
          </p:nvPr>
        </p:nvSpPr>
        <p:spPr bwMode="gray">
          <a:xfrm>
            <a:off x="324000" y="3574318"/>
            <a:ext cx="5662800" cy="2508804"/>
          </a:xfrm>
          <a:solidFill>
            <a:schemeClr val="bg1">
              <a:lumMod val="95000"/>
            </a:schemeClr>
          </a:solidFill>
        </p:spPr>
        <p:txBody>
          <a:bodyPr tIns="600113" anchor="t" anchorCtr="0"/>
          <a:lstStyle>
            <a:lvl1pPr algn="ctr">
              <a:defRPr b="0"/>
            </a:lvl1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 bwMode="gray">
          <a:xfrm>
            <a:off x="6208016" y="3574318"/>
            <a:ext cx="5662800" cy="2508804"/>
          </a:xfrm>
          <a:solidFill>
            <a:schemeClr val="bg1">
              <a:lumMod val="95000"/>
            </a:schemeClr>
          </a:solidFill>
        </p:spPr>
        <p:txBody>
          <a:bodyPr tIns="600113" anchor="t" anchorCtr="0"/>
          <a:lstStyle>
            <a:lvl1pPr algn="ctr">
              <a:defRPr b="0"/>
            </a:lvl1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293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/ Thank You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324000" y="0"/>
            <a:ext cx="11545200" cy="162038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lIns="107163" tIns="85730" rIns="107163" bIns="85730" rtlCol="0" anchor="ctr"/>
          <a:lstStyle/>
          <a:p>
            <a:pPr marR="0" algn="ctr" defTabSz="1088776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900" b="0" i="0" u="none" strike="noStrike" kern="0" cap="none" spc="0" normalizeH="0" baseline="0" noProof="0" dirty="0" err="1" smtClean="0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37" y="478741"/>
            <a:ext cx="1833518" cy="907200"/>
          </a:xfrm>
          <a:prstGeom prst="rect">
            <a:avLst/>
          </a:prstGeom>
        </p:spPr>
      </p:pic>
      <p:sp>
        <p:nvSpPr>
          <p:cNvPr id="8" name="Textfeld 7"/>
          <p:cNvSpPr txBox="1"/>
          <p:nvPr userDrawn="1"/>
        </p:nvSpPr>
        <p:spPr>
          <a:xfrm>
            <a:off x="324000" y="2061275"/>
            <a:ext cx="1154520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de-DE" sz="6000" noProof="0" dirty="0" smtClean="0"/>
              <a:t>Vielen Dank!</a:t>
            </a:r>
            <a:endParaRPr lang="de-DE" sz="6000" kern="0" dirty="0" err="1" smtClean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925792" y="3659939"/>
            <a:ext cx="4341615" cy="2141713"/>
          </a:xfrm>
          <a:noFill/>
          <a:ln>
            <a:solidFill>
              <a:schemeClr val="accent1"/>
            </a:solidFill>
          </a:ln>
        </p:spPr>
        <p:txBody>
          <a:bodyPr lIns="108000" tIns="108000" rIns="108000" bIns="108000"/>
          <a:lstStyle>
            <a:lvl1pPr marL="0" indent="0"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  <a:buNone/>
              <a:defRPr sz="2400" b="1" baseline="0">
                <a:solidFill>
                  <a:schemeClr val="tx1"/>
                </a:solidFill>
              </a:defRPr>
            </a:lvl1pPr>
            <a:lvl2pPr marL="201600" indent="0">
              <a:buNone/>
              <a:defRPr/>
            </a:lvl2pPr>
            <a:lvl3pPr marL="324000" indent="0">
              <a:buNone/>
              <a:defRPr/>
            </a:lvl3pPr>
            <a:lvl4pPr marL="504000" indent="0">
              <a:buNone/>
              <a:defRPr/>
            </a:lvl4pPr>
            <a:lvl5pPr marL="361338" indent="0">
              <a:buNone/>
              <a:defRPr/>
            </a:lvl5pPr>
          </a:lstStyle>
          <a:p>
            <a:pPr lvl="0"/>
            <a:r>
              <a:rPr lang="de-DE" dirty="0" smtClean="0"/>
              <a:t>Kontakt</a:t>
            </a:r>
          </a:p>
          <a:p>
            <a:pPr lvl="0"/>
            <a:endParaRPr lang="de-DE" dirty="0" smtClean="0"/>
          </a:p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de-DE" sz="1400" kern="0" dirty="0" smtClean="0">
                <a:ea typeface="Arial Unicode MS" pitchFamily="34" charset="-128"/>
                <a:cs typeface="Arial Unicode MS" pitchFamily="34" charset="-128"/>
              </a:rPr>
              <a:t> &lt;Vorname&gt; &lt;Nachname&gt;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de-DE" sz="1400" kern="0" baseline="0" dirty="0" smtClean="0">
                <a:ea typeface="Arial Unicode MS" pitchFamily="34" charset="-128"/>
                <a:cs typeface="Arial Unicode MS" pitchFamily="34" charset="-128"/>
              </a:rPr>
              <a:t> &lt;Position, Organisation&gt;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de-DE" sz="1400" kern="0" baseline="0" dirty="0" smtClean="0">
                <a:ea typeface="Arial Unicode MS" pitchFamily="34" charset="-128"/>
                <a:cs typeface="Arial Unicode MS" pitchFamily="34" charset="-128"/>
              </a:rPr>
              <a:t> &lt;Kontaktinformationen&gt;</a:t>
            </a:r>
            <a:endParaRPr lang="de-DE" sz="1800" kern="0" dirty="0" smtClean="0">
              <a:ea typeface="Arial Unicode MS" pitchFamily="34" charset="-128"/>
              <a:cs typeface="Arial Unicode MS" pitchFamily="34" charset="-128"/>
            </a:endParaRPr>
          </a:p>
          <a:p>
            <a:pPr lvl="0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2047446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  <p:hf sldNum="0" hdr="0" ftr="0" dt="0"/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th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 bwMode="gray">
          <a:xfrm>
            <a:off x="324000" y="1691079"/>
            <a:ext cx="11545200" cy="4392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5" name="Textfeld 4"/>
          <p:cNvSpPr txBox="1"/>
          <p:nvPr userDrawn="1"/>
        </p:nvSpPr>
        <p:spPr>
          <a:xfrm>
            <a:off x="324000" y="324000"/>
            <a:ext cx="11545200" cy="7596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de-DE" sz="2400" b="1" kern="0" dirty="0" smtClean="0">
                <a:solidFill>
                  <a:schemeClr val="accent2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Autoren</a:t>
            </a:r>
          </a:p>
        </p:txBody>
      </p:sp>
    </p:spTree>
    <p:extLst>
      <p:ext uri="{BB962C8B-B14F-4D97-AF65-F5344CB8AC3E}">
        <p14:creationId xmlns:p14="http://schemas.microsoft.com/office/powerpoint/2010/main" val="1787256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 bwMode="gray">
          <a:xfrm>
            <a:off x="324000" y="1691079"/>
            <a:ext cx="11545200" cy="4392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buClr>
                <a:schemeClr val="bg1">
                  <a:lumMod val="65000"/>
                </a:schemeClr>
              </a:buClr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noProof="0" dirty="0" smtClean="0"/>
              <a:t>&lt;level 1&gt;</a:t>
            </a:r>
          </a:p>
        </p:txBody>
      </p:sp>
      <p:sp>
        <p:nvSpPr>
          <p:cNvPr id="5" name="Textfeld 4"/>
          <p:cNvSpPr txBox="1"/>
          <p:nvPr userDrawn="1"/>
        </p:nvSpPr>
        <p:spPr>
          <a:xfrm>
            <a:off x="324000" y="324000"/>
            <a:ext cx="11545200" cy="7596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de-DE" sz="2400" b="1" kern="0" dirty="0" smtClean="0">
                <a:solidFill>
                  <a:schemeClr val="accent2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Quellen</a:t>
            </a:r>
          </a:p>
        </p:txBody>
      </p:sp>
    </p:spTree>
    <p:extLst>
      <p:ext uri="{BB962C8B-B14F-4D97-AF65-F5344CB8AC3E}">
        <p14:creationId xmlns:p14="http://schemas.microsoft.com/office/powerpoint/2010/main" val="38798839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rriculum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 userDrawn="1"/>
        </p:nvSpPr>
        <p:spPr>
          <a:xfrm>
            <a:off x="324000" y="324000"/>
            <a:ext cx="11545200" cy="7596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de-DE" sz="2400" b="1" kern="0" dirty="0" smtClean="0">
                <a:solidFill>
                  <a:schemeClr val="accent2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Lehrmaterial-I</a:t>
            </a:r>
            <a:r>
              <a:rPr lang="de-DE" sz="2400" b="1" kern="0" baseline="0" dirty="0" smtClean="0">
                <a:solidFill>
                  <a:schemeClr val="accent2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nformationen</a:t>
            </a:r>
            <a:endParaRPr lang="de-DE" sz="2400" b="1" kern="0" dirty="0" smtClean="0">
              <a:solidFill>
                <a:schemeClr val="accent2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Textplatzhalt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2038856" y="2624439"/>
            <a:ext cx="9830344" cy="362391"/>
          </a:xfrm>
          <a:prstGeom prst="rect">
            <a:avLst/>
          </a:prstGeom>
        </p:spPr>
        <p:txBody>
          <a:bodyPr anchor="t" anchorCtr="0"/>
          <a:lstStyle>
            <a:lvl1pPr marL="266400" indent="-19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Wingdings" panose="05000000000000000000" pitchFamily="2" charset="2"/>
              <a:buChar char="§"/>
              <a:defRPr sz="1800" b="0" baseline="0">
                <a:solidFill>
                  <a:schemeClr val="tx1"/>
                </a:solidFill>
              </a:defRPr>
            </a:lvl1pPr>
            <a:lvl2pPr marL="405974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de-DE" noProof="0" dirty="0" smtClean="0"/>
              <a:t>3.1 (Juli 2017)</a:t>
            </a:r>
          </a:p>
        </p:txBody>
      </p:sp>
      <p:grpSp>
        <p:nvGrpSpPr>
          <p:cNvPr id="7" name="Gruppieren 6"/>
          <p:cNvGrpSpPr/>
          <p:nvPr userDrawn="1"/>
        </p:nvGrpSpPr>
        <p:grpSpPr>
          <a:xfrm>
            <a:off x="1951753" y="1927906"/>
            <a:ext cx="9917447" cy="500901"/>
            <a:chOff x="1108399" y="1396713"/>
            <a:chExt cx="7030682" cy="404566"/>
          </a:xfrm>
        </p:grpSpPr>
        <p:sp>
          <p:nvSpPr>
            <p:cNvPr id="8" name="Rectangle 10"/>
            <p:cNvSpPr/>
            <p:nvPr userDrawn="1"/>
          </p:nvSpPr>
          <p:spPr>
            <a:xfrm>
              <a:off x="1108399" y="1396713"/>
              <a:ext cx="3835401" cy="298157"/>
            </a:xfrm>
            <a:prstGeom prst="rect">
              <a:avLst/>
            </a:prstGeom>
          </p:spPr>
          <p:txBody>
            <a:bodyPr wrap="square" lIns="91302" tIns="45630" rIns="91302" bIns="45630">
              <a:spAutoFit/>
            </a:bodyPr>
            <a:lstStyle/>
            <a:p>
              <a:r>
                <a:rPr lang="de-DE" sz="1800" b="1" noProof="0" dirty="0" smtClean="0">
                  <a:solidFill>
                    <a:schemeClr val="tx1"/>
                  </a:solidFill>
                  <a:latin typeface="+mj-lt"/>
                </a:rPr>
                <a:t>Lehrmaterial-V</a:t>
              </a:r>
              <a:r>
                <a:rPr lang="de-DE" sz="1800" b="1" baseline="0" noProof="0" dirty="0" smtClean="0">
                  <a:solidFill>
                    <a:schemeClr val="tx1"/>
                  </a:solidFill>
                  <a:latin typeface="+mj-lt"/>
                </a:rPr>
                <a:t>ersion</a:t>
              </a:r>
              <a:endParaRPr lang="de-DE" sz="1200" b="1" noProof="0" dirty="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9" name="Straight Connector 12"/>
            <p:cNvCxnSpPr/>
            <p:nvPr userDrawn="1"/>
          </p:nvCxnSpPr>
          <p:spPr>
            <a:xfrm flipV="1">
              <a:off x="1197563" y="1776441"/>
              <a:ext cx="6941518" cy="24838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uppieren 9"/>
          <p:cNvGrpSpPr/>
          <p:nvPr userDrawn="1"/>
        </p:nvGrpSpPr>
        <p:grpSpPr>
          <a:xfrm>
            <a:off x="324000" y="1499007"/>
            <a:ext cx="1299974" cy="1299976"/>
            <a:chOff x="352676" y="1326706"/>
            <a:chExt cx="765542" cy="765543"/>
          </a:xfrm>
        </p:grpSpPr>
        <p:sp>
          <p:nvSpPr>
            <p:cNvPr id="11" name="Donut 11"/>
            <p:cNvSpPr/>
            <p:nvPr userDrawn="1"/>
          </p:nvSpPr>
          <p:spPr bwMode="gray">
            <a:xfrm>
              <a:off x="352676" y="1326706"/>
              <a:ext cx="765542" cy="765543"/>
            </a:xfrm>
            <a:prstGeom prst="donut">
              <a:avLst>
                <a:gd name="adj" fmla="val 5979"/>
              </a:avLst>
            </a:prstGeom>
            <a:solidFill>
              <a:schemeClr val="accent1"/>
            </a:solidFill>
            <a:ln w="635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89863" tIns="71908" rIns="89863" bIns="71908" rtlCol="0" anchor="ctr"/>
            <a:lstStyle/>
            <a:p>
              <a:pPr algn="ctr" defTabSz="913003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de-DE" sz="2000" kern="0"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12" name="Gruppieren 11"/>
            <p:cNvGrpSpPr/>
            <p:nvPr userDrawn="1"/>
          </p:nvGrpSpPr>
          <p:grpSpPr>
            <a:xfrm>
              <a:off x="545702" y="1435466"/>
              <a:ext cx="403112" cy="511295"/>
              <a:chOff x="7057115" y="1361724"/>
              <a:chExt cx="403112" cy="511295"/>
            </a:xfrm>
          </p:grpSpPr>
          <p:sp>
            <p:nvSpPr>
              <p:cNvPr id="13" name="Gefaltete Ecke 12"/>
              <p:cNvSpPr/>
              <p:nvPr/>
            </p:nvSpPr>
            <p:spPr bwMode="gray">
              <a:xfrm rot="10800000" flipH="1">
                <a:off x="7150511" y="1361724"/>
                <a:ext cx="309716" cy="420330"/>
              </a:xfrm>
              <a:prstGeom prst="foldedCorner">
                <a:avLst>
                  <a:gd name="adj" fmla="val 38333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6350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0000" tIns="72000" rIns="90000" bIns="72000" rtlCol="0" anchor="ctr"/>
              <a:lstStyle/>
              <a:p>
                <a:pPr marR="0" algn="ctr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  <a:tabLst/>
                </a:pPr>
                <a:endParaRPr kumimoji="0" lang="de-DE" b="0" i="0" u="none" strike="noStrike" kern="0" cap="none" spc="0" normalizeH="0" baseline="0" smtClean="0">
                  <a:ln>
                    <a:noFill/>
                  </a:ln>
                  <a:effectLst/>
                  <a:uLnTx/>
                  <a:uFillTx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4" name="Gefaltete Ecke 13"/>
              <p:cNvSpPr/>
              <p:nvPr/>
            </p:nvSpPr>
            <p:spPr bwMode="gray">
              <a:xfrm rot="10800000" flipH="1">
                <a:off x="7103823" y="1410891"/>
                <a:ext cx="309716" cy="420330"/>
              </a:xfrm>
              <a:prstGeom prst="foldedCorner">
                <a:avLst>
                  <a:gd name="adj" fmla="val 38333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6350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0000" tIns="72000" rIns="90000" bIns="72000" rtlCol="0" anchor="ctr"/>
              <a:lstStyle/>
              <a:p>
                <a:pPr marR="0" algn="ctr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  <a:tabLst/>
                </a:pPr>
                <a:endParaRPr kumimoji="0" lang="de-DE" b="0" i="0" u="none" strike="noStrike" kern="0" cap="none" spc="0" normalizeH="0" baseline="0" smtClean="0">
                  <a:ln>
                    <a:noFill/>
                  </a:ln>
                  <a:effectLst/>
                  <a:uLnTx/>
                  <a:uFillTx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grpSp>
            <p:nvGrpSpPr>
              <p:cNvPr id="15" name="Gruppieren 33"/>
              <p:cNvGrpSpPr/>
              <p:nvPr/>
            </p:nvGrpSpPr>
            <p:grpSpPr>
              <a:xfrm>
                <a:off x="7057115" y="1452689"/>
                <a:ext cx="309716" cy="420330"/>
                <a:chOff x="589936" y="2809567"/>
                <a:chExt cx="309716" cy="420330"/>
              </a:xfrm>
            </p:grpSpPr>
            <p:sp>
              <p:nvSpPr>
                <p:cNvPr id="16" name="Gefaltete Ecke 15"/>
                <p:cNvSpPr/>
                <p:nvPr/>
              </p:nvSpPr>
              <p:spPr bwMode="gray">
                <a:xfrm rot="10800000" flipH="1">
                  <a:off x="589936" y="2809567"/>
                  <a:ext cx="309716" cy="420330"/>
                </a:xfrm>
                <a:prstGeom prst="foldedCorner">
                  <a:avLst>
                    <a:gd name="adj" fmla="val 38333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6350" algn="ctr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90000" tIns="72000" rIns="90000" bIns="72000" rtlCol="0" anchor="ctr"/>
                <a:lstStyle/>
                <a:p>
                  <a:pPr marR="0" algn="ctr" defTabSz="91440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  <a:tabLst/>
                  </a:pPr>
                  <a:endParaRPr kumimoji="0" lang="de-DE" b="0" i="0" u="none" strike="noStrike" kern="0" cap="none" spc="0" normalizeH="0" baseline="0" smtClean="0">
                    <a:ln>
                      <a:noFill/>
                    </a:ln>
                    <a:effectLst/>
                    <a:uLnTx/>
                    <a:uFillTx/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" name="Textfeld 16"/>
                <p:cNvSpPr txBox="1"/>
                <p:nvPr/>
              </p:nvSpPr>
              <p:spPr>
                <a:xfrm>
                  <a:off x="697006" y="2861855"/>
                  <a:ext cx="94496" cy="3262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</a:pPr>
                  <a:r>
                    <a:rPr lang="de-DE" sz="3600" i="1" kern="0" dirty="0" smtClean="0">
                      <a:solidFill>
                        <a:schemeClr val="bg1"/>
                      </a:solidFill>
                      <a:latin typeface="Angsana New" pitchFamily="18" charset="-34"/>
                      <a:ea typeface="Arial Unicode MS" pitchFamily="34" charset="-128"/>
                      <a:cs typeface="Angsana New" pitchFamily="18" charset="-34"/>
                    </a:rPr>
                    <a:t>i</a:t>
                  </a:r>
                </a:p>
              </p:txBody>
            </p:sp>
          </p:grpSp>
        </p:grpSp>
      </p:grpSp>
      <p:sp>
        <p:nvSpPr>
          <p:cNvPr id="18" name="Textplatzhalt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2327108" y="3552319"/>
            <a:ext cx="9542092" cy="530990"/>
          </a:xfrm>
          <a:prstGeom prst="rect">
            <a:avLst/>
          </a:prstGeom>
        </p:spPr>
        <p:txBody>
          <a:bodyPr/>
          <a:lstStyle>
            <a:lvl1pPr marL="214298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Arial" panose="020B0604020202020204" pitchFamily="34" charset="0"/>
              <a:buChar char="•"/>
              <a:defRPr sz="1600" b="0" baseline="0">
                <a:solidFill>
                  <a:schemeClr val="tx1"/>
                </a:solidFill>
              </a:defRPr>
            </a:lvl1pPr>
            <a:lvl2pPr marL="405974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de-DE" noProof="0" dirty="0" smtClean="0"/>
              <a:t>&lt;Server&gt;</a:t>
            </a:r>
          </a:p>
          <a:p>
            <a:pPr lvl="0"/>
            <a:r>
              <a:rPr lang="de-DE" noProof="0" dirty="0" smtClean="0"/>
              <a:t>&lt;Client&gt;</a:t>
            </a:r>
            <a:endParaRPr lang="de-DE" noProof="0" dirty="0"/>
          </a:p>
        </p:txBody>
      </p:sp>
      <p:sp>
        <p:nvSpPr>
          <p:cNvPr id="19" name="Textfeld 18"/>
          <p:cNvSpPr txBox="1"/>
          <p:nvPr userDrawn="1"/>
        </p:nvSpPr>
        <p:spPr>
          <a:xfrm>
            <a:off x="2041112" y="3250331"/>
            <a:ext cx="9828088" cy="33691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marL="265490" indent="-195248" fontAlgn="base">
              <a:spcBef>
                <a:spcPct val="5000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sz="18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Genutzte Software</a:t>
            </a:r>
          </a:p>
        </p:txBody>
      </p:sp>
      <p:sp>
        <p:nvSpPr>
          <p:cNvPr id="20" name="Textfeld 19"/>
          <p:cNvSpPr txBox="1"/>
          <p:nvPr userDrawn="1"/>
        </p:nvSpPr>
        <p:spPr>
          <a:xfrm>
            <a:off x="2043658" y="5176323"/>
            <a:ext cx="9825542" cy="33691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marL="265490" indent="-195248" fontAlgn="base">
              <a:spcBef>
                <a:spcPct val="5000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sz="18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Voraussetzungen</a:t>
            </a:r>
          </a:p>
        </p:txBody>
      </p:sp>
      <p:sp>
        <p:nvSpPr>
          <p:cNvPr id="21" name="Textplatzhalt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2327107" y="5489073"/>
            <a:ext cx="9542093" cy="53099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Arial" panose="020B0604020202020204" pitchFamily="34" charset="0"/>
              <a:buChar char="•"/>
              <a:defRPr sz="1600" b="0" baseline="0">
                <a:solidFill>
                  <a:schemeClr val="tx1"/>
                </a:solidFill>
              </a:defRPr>
            </a:lvl1pPr>
            <a:lvl2pPr marL="405974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de-DE" noProof="0" dirty="0" smtClean="0"/>
              <a:t>&lt;Curricula&gt;</a:t>
            </a:r>
          </a:p>
          <a:p>
            <a:pPr lvl="0"/>
            <a:r>
              <a:rPr lang="de-DE" noProof="0" dirty="0" smtClean="0"/>
              <a:t>&lt;anderes&gt;</a:t>
            </a:r>
          </a:p>
        </p:txBody>
      </p:sp>
      <p:sp>
        <p:nvSpPr>
          <p:cNvPr id="22" name="Textfeld 21"/>
          <p:cNvSpPr txBox="1"/>
          <p:nvPr userDrawn="1"/>
        </p:nvSpPr>
        <p:spPr>
          <a:xfrm>
            <a:off x="2046605" y="4184140"/>
            <a:ext cx="9828088" cy="33691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marL="265490" indent="-195248" fontAlgn="base">
              <a:spcBef>
                <a:spcPct val="5000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sz="18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Genutztes Modell</a:t>
            </a:r>
          </a:p>
        </p:txBody>
      </p:sp>
      <p:sp>
        <p:nvSpPr>
          <p:cNvPr id="23" name="Textplatzhalt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2327108" y="4583195"/>
            <a:ext cx="9542092" cy="530990"/>
          </a:xfrm>
          <a:prstGeom prst="rect">
            <a:avLst/>
          </a:prstGeom>
        </p:spPr>
        <p:txBody>
          <a:bodyPr/>
          <a:lstStyle>
            <a:lvl1pPr marL="214298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Arial" panose="020B0604020202020204" pitchFamily="34" charset="0"/>
              <a:buChar char="•"/>
              <a:defRPr sz="1600" b="0" baseline="0">
                <a:solidFill>
                  <a:schemeClr val="tx1"/>
                </a:solidFill>
              </a:defRPr>
            </a:lvl1pPr>
            <a:lvl2pPr marL="405974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de-DE" noProof="0" dirty="0" smtClean="0"/>
              <a:t>&lt;Server&gt;</a:t>
            </a:r>
          </a:p>
        </p:txBody>
      </p:sp>
    </p:spTree>
    <p:extLst>
      <p:ext uri="{BB962C8B-B14F-4D97-AF65-F5344CB8AC3E}">
        <p14:creationId xmlns:p14="http://schemas.microsoft.com/office/powerpoint/2010/main" val="680410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with picture - two lines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324000" y="0"/>
            <a:ext cx="11545200" cy="2160000"/>
          </a:xfrm>
          <a:prstGeom prst="rect">
            <a:avLst/>
          </a:prstGeom>
          <a:solidFill>
            <a:schemeClr val="bg1">
              <a:alpha val="75000"/>
            </a:schemeClr>
          </a:solidFill>
          <a:ln w="6350" algn="ctr">
            <a:noFill/>
            <a:miter lim="800000"/>
            <a:headEnd/>
            <a:tailEnd/>
          </a:ln>
        </p:spPr>
        <p:txBody>
          <a:bodyPr lIns="107163" tIns="85730" rIns="107163" bIns="85730" rtlCol="0" anchor="b" anchorCtr="0"/>
          <a:lstStyle/>
          <a:p>
            <a:pPr marR="0" algn="ctr" defTabSz="1088776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Rectangle 9"/>
          <p:cNvSpPr/>
          <p:nvPr userDrawn="1"/>
        </p:nvSpPr>
        <p:spPr bwMode="gray">
          <a:xfrm>
            <a:off x="324000" y="0"/>
            <a:ext cx="11545200" cy="162038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lIns="107163" tIns="85730" rIns="107163" bIns="85730" rtlCol="0" anchor="ctr"/>
          <a:lstStyle/>
          <a:p>
            <a:pPr marR="0" algn="ctr" defTabSz="1088776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900" b="0" i="0" u="none" strike="noStrike" kern="0" cap="none" spc="0" normalizeH="0" baseline="0" noProof="0" dirty="0" err="1" smtClean="0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7999" y="1539177"/>
            <a:ext cx="10620000" cy="553998"/>
          </a:xfrm>
        </p:spPr>
        <p:txBody>
          <a:bodyPr anchor="b" anchorCtr="0">
            <a:spAutoFit/>
          </a:bodyPr>
          <a:lstStyle>
            <a:lvl1pPr marL="0" marR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 sz="1800" b="0">
                <a:solidFill>
                  <a:sysClr val="windowText" lastClr="000000"/>
                </a:solidFill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&lt;Vorname&gt; &lt;Nachname&gt;, &lt;Organisation&gt; (löschen, falls nicht benötigt)</a:t>
            </a:r>
            <a:br>
              <a:rPr lang="de-DE" dirty="0" smtClean="0"/>
            </a:br>
            <a:r>
              <a:rPr lang="de-DE" dirty="0" smtClean="0"/>
              <a:t>&lt;Tag&gt;. &lt;Monat&gt; &lt;Jahr&gt;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67999" y="324075"/>
            <a:ext cx="10620000" cy="1107996"/>
          </a:xfrm>
        </p:spPr>
        <p:txBody>
          <a:bodyPr anchor="t" anchorCtr="0">
            <a:noAutofit/>
          </a:bodyPr>
          <a:lstStyle>
            <a:lvl1pPr>
              <a:defRPr sz="3600">
                <a:solidFill>
                  <a:sysClr val="windowText" lastClr="000000"/>
                </a:solidFill>
                <a:latin typeface="+mj-lt"/>
              </a:defRPr>
            </a:lvl1pPr>
          </a:lstStyle>
          <a:p>
            <a:r>
              <a:rPr lang="de-DE" sz="3600" noProof="0" dirty="0" smtClean="0"/>
              <a:t>Alternativer Titel</a:t>
            </a:r>
            <a:br>
              <a:rPr lang="de-DE" sz="3600" noProof="0" dirty="0" smtClean="0"/>
            </a:br>
            <a:r>
              <a:rPr lang="de-DE" sz="3600" noProof="0" dirty="0" smtClean="0"/>
              <a:t>Zwei Zeilen</a:t>
            </a:r>
            <a:endParaRPr lang="de-DE" noProof="0" dirty="0"/>
          </a:p>
        </p:txBody>
      </p:sp>
      <p:sp>
        <p:nvSpPr>
          <p:cNvPr id="12" name="TextBox 11"/>
          <p:cNvSpPr txBox="1"/>
          <p:nvPr/>
        </p:nvSpPr>
        <p:spPr>
          <a:xfrm rot="21360000">
            <a:off x="4212456" y="3628659"/>
            <a:ext cx="3770263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lang="de-DE"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57200" algn="l" defTabSz="914400" rtl="0" eaLnBrk="1" latinLnBrk="0" hangingPunct="1">
              <a:buClr>
                <a:srgbClr val="FDB913"/>
              </a:buClr>
              <a:buSzPct val="100000"/>
              <a:buFont typeface="wingdings"/>
              <a:buChar char=""/>
              <a:defRPr lang="de-DE" sz="1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914400" algn="l" defTabSz="914400" rtl="0" eaLnBrk="1" latinLnBrk="0" hangingPunct="1">
              <a:buClr>
                <a:srgbClr val="666666"/>
              </a:buClr>
              <a:buSzPct val="80000"/>
              <a:buFont typeface="Wingdings"/>
              <a:buChar char="n"/>
              <a:defRPr lang="de-DE" sz="1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371600" algn="l" defTabSz="914400" rtl="0" eaLnBrk="1" latinLnBrk="0" hangingPunct="1">
              <a:buClr>
                <a:srgbClr val="666666"/>
              </a:buClr>
              <a:buSzPct val="80000"/>
              <a:buFont typeface="Arial"/>
              <a:buChar char=""/>
              <a:defRPr lang="de-DE" sz="1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1828800" algn="l" defTabSz="914400" rtl="0" eaLnBrk="1" latinLnBrk="0" hangingPunct="1">
              <a:buClr>
                <a:srgbClr val="666666"/>
              </a:buClr>
              <a:buSzPct val="80000"/>
              <a:buFont typeface="Arial"/>
              <a:buChar char=""/>
              <a:defRPr lang="de-DE" sz="1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800" kern="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Use this title slide only with an</a:t>
            </a:r>
            <a:r>
              <a:rPr lang="en-US" sz="1800" kern="0" baseline="0" dirty="0" smtClean="0">
                <a:solidFill>
                  <a:schemeClr val="tx1"/>
                </a:solidFill>
                <a:ea typeface="Arial Unicode MS" pitchFamily="34" charset="-128"/>
                <a:cs typeface="Arial Unicode MS" pitchFamily="34" charset="-128"/>
              </a:rPr>
              <a:t> image</a:t>
            </a:r>
            <a:endParaRPr lang="en-US" sz="1800" kern="0" dirty="0" smtClean="0">
              <a:solidFill>
                <a:schemeClr val="tx1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38" y="6083725"/>
            <a:ext cx="916759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908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- sho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999" y="324075"/>
            <a:ext cx="10620000" cy="923330"/>
          </a:xfrm>
        </p:spPr>
        <p:txBody>
          <a:bodyPr anchor="t" anchorCtr="0"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de-DE" noProof="0" smtClean="0"/>
              <a:t>Titelmasterformat durch Klicken bearbeiten</a:t>
            </a:r>
            <a:endParaRPr lang="de-DE" noProof="0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4000" y="1539177"/>
            <a:ext cx="10620000" cy="553998"/>
          </a:xfrm>
        </p:spPr>
        <p:txBody>
          <a:bodyPr anchor="b" anchorCtr="0">
            <a:spAutoFit/>
          </a:bodyPr>
          <a:lstStyle>
            <a:lvl1pPr marL="0" marR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 sz="1800" b="0">
                <a:solidFill>
                  <a:sysClr val="windowText" lastClr="000000"/>
                </a:solidFill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&lt;Vorname&gt; &lt;Nachname&gt;, &lt;Organisation&gt; (löschen, falls nicht benötigt)</a:t>
            </a:r>
            <a:br>
              <a:rPr lang="de-DE" dirty="0" smtClean="0"/>
            </a:br>
            <a:r>
              <a:rPr lang="de-DE" dirty="0" smtClean="0"/>
              <a:t>&lt;Tag&gt;. &lt;Monat&gt; &lt;Jahr&gt;</a:t>
            </a:r>
          </a:p>
        </p:txBody>
      </p:sp>
      <p:sp>
        <p:nvSpPr>
          <p:cNvPr id="5" name="Rectangle 4"/>
          <p:cNvSpPr/>
          <p:nvPr userDrawn="1"/>
        </p:nvSpPr>
        <p:spPr bwMode="gray">
          <a:xfrm>
            <a:off x="324000" y="0"/>
            <a:ext cx="11545200" cy="162038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lIns="107163" tIns="85730" rIns="107163" bIns="85730" rtlCol="0" anchor="ctr"/>
          <a:lstStyle/>
          <a:p>
            <a:pPr marR="0" algn="ctr" defTabSz="1088776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900" b="0" i="0" u="none" strike="noStrike" kern="0" cap="none" spc="0" normalizeH="0" baseline="0" noProof="0" dirty="0" err="1" smtClean="0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38" y="6083725"/>
            <a:ext cx="916759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970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- two lin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24000" y="1539177"/>
            <a:ext cx="10620000" cy="553998"/>
          </a:xfrm>
        </p:spPr>
        <p:txBody>
          <a:bodyPr anchor="b" anchorCtr="0">
            <a:spAutoFit/>
          </a:bodyPr>
          <a:lstStyle>
            <a:lvl1pPr marL="0" marR="0" indent="0" algn="l" defTabSz="1088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 sz="1800" b="0">
                <a:solidFill>
                  <a:sysClr val="windowText" lastClr="000000"/>
                </a:solidFill>
              </a:defRPr>
            </a:lvl1pPr>
            <a:lvl2pPr marL="544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3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6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10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&lt;Vorname&gt; &lt;Nachname&gt;, &lt;Organisation&gt; (löschen, falls nicht benötigt)</a:t>
            </a:r>
            <a:br>
              <a:rPr lang="de-DE" dirty="0" smtClean="0"/>
            </a:br>
            <a:r>
              <a:rPr lang="de-DE" dirty="0" smtClean="0"/>
              <a:t>&lt;Tag&gt;. &lt;Monat&gt; &lt;Jahr&gt;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323999" y="324075"/>
            <a:ext cx="10620000" cy="1107996"/>
          </a:xfrm>
        </p:spPr>
        <p:txBody>
          <a:bodyPr anchor="t" anchorCtr="0">
            <a:noAutofit/>
          </a:bodyPr>
          <a:lstStyle>
            <a:lvl1pPr>
              <a:defRPr sz="3600">
                <a:solidFill>
                  <a:sysClr val="windowText" lastClr="000000"/>
                </a:solidFill>
                <a:latin typeface="+mj-lt"/>
              </a:defRPr>
            </a:lvl1pPr>
          </a:lstStyle>
          <a:p>
            <a:r>
              <a:rPr lang="de-DE" sz="3600" noProof="0" dirty="0" smtClean="0"/>
              <a:t>Alternativer Titel</a:t>
            </a:r>
            <a:br>
              <a:rPr lang="de-DE" sz="3600" noProof="0" dirty="0" smtClean="0"/>
            </a:br>
            <a:r>
              <a:rPr lang="de-DE" sz="3600" noProof="0" dirty="0" smtClean="0"/>
              <a:t>Zwei Zeilen</a:t>
            </a:r>
            <a:endParaRPr lang="de-DE" noProof="0" dirty="0"/>
          </a:p>
        </p:txBody>
      </p:sp>
      <p:sp>
        <p:nvSpPr>
          <p:cNvPr id="5" name="Rectangle 4"/>
          <p:cNvSpPr/>
          <p:nvPr userDrawn="1"/>
        </p:nvSpPr>
        <p:spPr bwMode="gray">
          <a:xfrm>
            <a:off x="324000" y="0"/>
            <a:ext cx="11545200" cy="162038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lIns="107163" tIns="85730" rIns="107163" bIns="85730" rtlCol="0" anchor="ctr"/>
          <a:lstStyle/>
          <a:p>
            <a:pPr marR="0" algn="ctr" defTabSz="1088776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900" b="0" i="0" u="none" strike="noStrike" kern="0" cap="none" spc="0" normalizeH="0" baseline="0" noProof="0" dirty="0" err="1" smtClean="0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438" y="6083725"/>
            <a:ext cx="916759" cy="4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2009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rriculum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 userDrawn="1"/>
        </p:nvSpPr>
        <p:spPr>
          <a:xfrm>
            <a:off x="324000" y="324000"/>
            <a:ext cx="11545200" cy="7596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de-DE" sz="2400" b="1" kern="0" dirty="0" smtClean="0">
                <a:solidFill>
                  <a:schemeClr val="accent2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Curriculum-I</a:t>
            </a:r>
            <a:r>
              <a:rPr lang="de-DE" sz="2400" b="1" kern="0" baseline="0" dirty="0" smtClean="0">
                <a:solidFill>
                  <a:schemeClr val="accent2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nformationen</a:t>
            </a:r>
            <a:endParaRPr lang="de-DE" sz="2400" b="1" kern="0" dirty="0" smtClean="0">
              <a:solidFill>
                <a:schemeClr val="accent2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Textplatzhalt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2038856" y="2624439"/>
            <a:ext cx="9830344" cy="362391"/>
          </a:xfrm>
          <a:prstGeom prst="rect">
            <a:avLst/>
          </a:prstGeom>
        </p:spPr>
        <p:txBody>
          <a:bodyPr anchor="t" anchorCtr="0"/>
          <a:lstStyle>
            <a:lvl1pPr marL="266400" indent="-19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Wingdings" panose="05000000000000000000" pitchFamily="2" charset="2"/>
              <a:buChar char="§"/>
              <a:defRPr sz="1800" b="0" baseline="0">
                <a:solidFill>
                  <a:schemeClr val="tx1"/>
                </a:solidFill>
              </a:defRPr>
            </a:lvl1pPr>
            <a:lvl2pPr marL="405974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de-DE" noProof="0" dirty="0" smtClean="0"/>
              <a:t>&lt;Curriculum-Version + letztes Update&gt;</a:t>
            </a:r>
          </a:p>
        </p:txBody>
      </p:sp>
      <p:grpSp>
        <p:nvGrpSpPr>
          <p:cNvPr id="7" name="Gruppieren 6"/>
          <p:cNvGrpSpPr/>
          <p:nvPr userDrawn="1"/>
        </p:nvGrpSpPr>
        <p:grpSpPr>
          <a:xfrm>
            <a:off x="1951753" y="1927906"/>
            <a:ext cx="9917447" cy="500901"/>
            <a:chOff x="1108399" y="1396713"/>
            <a:chExt cx="7030682" cy="404566"/>
          </a:xfrm>
        </p:grpSpPr>
        <p:sp>
          <p:nvSpPr>
            <p:cNvPr id="8" name="Rectangle 10"/>
            <p:cNvSpPr/>
            <p:nvPr userDrawn="1"/>
          </p:nvSpPr>
          <p:spPr>
            <a:xfrm>
              <a:off x="1108399" y="1396713"/>
              <a:ext cx="3835401" cy="298157"/>
            </a:xfrm>
            <a:prstGeom prst="rect">
              <a:avLst/>
            </a:prstGeom>
          </p:spPr>
          <p:txBody>
            <a:bodyPr wrap="square" lIns="91302" tIns="45630" rIns="91302" bIns="45630">
              <a:spAutoFit/>
            </a:bodyPr>
            <a:lstStyle/>
            <a:p>
              <a:r>
                <a:rPr lang="de-DE" sz="1800" b="1" noProof="0" dirty="0" smtClean="0">
                  <a:solidFill>
                    <a:schemeClr val="tx1"/>
                  </a:solidFill>
                  <a:latin typeface="+mj-lt"/>
                </a:rPr>
                <a:t>Curriculum-V</a:t>
              </a:r>
              <a:r>
                <a:rPr lang="de-DE" sz="1800" b="1" baseline="0" noProof="0" dirty="0" smtClean="0">
                  <a:solidFill>
                    <a:schemeClr val="tx1"/>
                  </a:solidFill>
                  <a:latin typeface="+mj-lt"/>
                </a:rPr>
                <a:t>ersion</a:t>
              </a:r>
              <a:endParaRPr lang="de-DE" sz="1200" b="1" noProof="0" dirty="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9" name="Straight Connector 12"/>
            <p:cNvCxnSpPr/>
            <p:nvPr userDrawn="1"/>
          </p:nvCxnSpPr>
          <p:spPr>
            <a:xfrm flipV="1">
              <a:off x="1197563" y="1776441"/>
              <a:ext cx="6941518" cy="24838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uppieren 9"/>
          <p:cNvGrpSpPr/>
          <p:nvPr userDrawn="1"/>
        </p:nvGrpSpPr>
        <p:grpSpPr>
          <a:xfrm>
            <a:off x="324000" y="1499007"/>
            <a:ext cx="1299974" cy="1299976"/>
            <a:chOff x="352676" y="1326706"/>
            <a:chExt cx="765542" cy="765543"/>
          </a:xfrm>
        </p:grpSpPr>
        <p:sp>
          <p:nvSpPr>
            <p:cNvPr id="11" name="Donut 11"/>
            <p:cNvSpPr/>
            <p:nvPr userDrawn="1"/>
          </p:nvSpPr>
          <p:spPr bwMode="gray">
            <a:xfrm>
              <a:off x="352676" y="1326706"/>
              <a:ext cx="765542" cy="765543"/>
            </a:xfrm>
            <a:prstGeom prst="donut">
              <a:avLst>
                <a:gd name="adj" fmla="val 5979"/>
              </a:avLst>
            </a:prstGeom>
            <a:solidFill>
              <a:schemeClr val="accent1"/>
            </a:solidFill>
            <a:ln w="635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89863" tIns="71908" rIns="89863" bIns="71908" rtlCol="0" anchor="ctr"/>
            <a:lstStyle/>
            <a:p>
              <a:pPr algn="ctr" defTabSz="913003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de-DE" sz="2000" kern="0">
                <a:ea typeface="Arial Unicode MS" pitchFamily="34" charset="-128"/>
                <a:cs typeface="Arial Unicode MS" pitchFamily="34" charset="-128"/>
              </a:endParaRPr>
            </a:p>
          </p:txBody>
        </p:sp>
        <p:grpSp>
          <p:nvGrpSpPr>
            <p:cNvPr id="12" name="Gruppieren 11"/>
            <p:cNvGrpSpPr/>
            <p:nvPr userDrawn="1"/>
          </p:nvGrpSpPr>
          <p:grpSpPr>
            <a:xfrm>
              <a:off x="545702" y="1435466"/>
              <a:ext cx="403112" cy="511295"/>
              <a:chOff x="7057115" y="1361724"/>
              <a:chExt cx="403112" cy="511295"/>
            </a:xfrm>
          </p:grpSpPr>
          <p:sp>
            <p:nvSpPr>
              <p:cNvPr id="13" name="Gefaltete Ecke 12"/>
              <p:cNvSpPr/>
              <p:nvPr/>
            </p:nvSpPr>
            <p:spPr bwMode="gray">
              <a:xfrm rot="10800000" flipH="1">
                <a:off x="7150511" y="1361724"/>
                <a:ext cx="309716" cy="420330"/>
              </a:xfrm>
              <a:prstGeom prst="foldedCorner">
                <a:avLst>
                  <a:gd name="adj" fmla="val 38333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6350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0000" tIns="72000" rIns="90000" bIns="72000" rtlCol="0" anchor="ctr"/>
              <a:lstStyle/>
              <a:p>
                <a:pPr marR="0" algn="ctr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  <a:tabLst/>
                </a:pPr>
                <a:endParaRPr kumimoji="0" lang="de-DE" b="0" i="0" u="none" strike="noStrike" kern="0" cap="none" spc="0" normalizeH="0" baseline="0" smtClean="0">
                  <a:ln>
                    <a:noFill/>
                  </a:ln>
                  <a:effectLst/>
                  <a:uLnTx/>
                  <a:uFillTx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14" name="Gefaltete Ecke 13"/>
              <p:cNvSpPr/>
              <p:nvPr/>
            </p:nvSpPr>
            <p:spPr bwMode="gray">
              <a:xfrm rot="10800000" flipH="1">
                <a:off x="7103823" y="1410891"/>
                <a:ext cx="309716" cy="420330"/>
              </a:xfrm>
              <a:prstGeom prst="foldedCorner">
                <a:avLst>
                  <a:gd name="adj" fmla="val 38333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6350" algn="ctr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lIns="90000" tIns="72000" rIns="90000" bIns="72000" rtlCol="0" anchor="ctr"/>
              <a:lstStyle/>
              <a:p>
                <a:pPr marR="0" algn="ctr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  <a:tabLst/>
                </a:pPr>
                <a:endParaRPr kumimoji="0" lang="de-DE" b="0" i="0" u="none" strike="noStrike" kern="0" cap="none" spc="0" normalizeH="0" baseline="0" smtClean="0">
                  <a:ln>
                    <a:noFill/>
                  </a:ln>
                  <a:effectLst/>
                  <a:uLnTx/>
                  <a:uFillTx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grpSp>
            <p:nvGrpSpPr>
              <p:cNvPr id="15" name="Gruppieren 33"/>
              <p:cNvGrpSpPr/>
              <p:nvPr/>
            </p:nvGrpSpPr>
            <p:grpSpPr>
              <a:xfrm>
                <a:off x="7057115" y="1452689"/>
                <a:ext cx="309716" cy="420330"/>
                <a:chOff x="589936" y="2809567"/>
                <a:chExt cx="309716" cy="420330"/>
              </a:xfrm>
            </p:grpSpPr>
            <p:sp>
              <p:nvSpPr>
                <p:cNvPr id="16" name="Gefaltete Ecke 15"/>
                <p:cNvSpPr/>
                <p:nvPr/>
              </p:nvSpPr>
              <p:spPr bwMode="gray">
                <a:xfrm rot="10800000" flipH="1">
                  <a:off x="589936" y="2809567"/>
                  <a:ext cx="309716" cy="420330"/>
                </a:xfrm>
                <a:prstGeom prst="foldedCorner">
                  <a:avLst>
                    <a:gd name="adj" fmla="val 38333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6350" algn="ctr">
                  <a:solidFill>
                    <a:schemeClr val="bg1"/>
                  </a:solidFill>
                  <a:miter lim="800000"/>
                  <a:headEnd/>
                  <a:tailEnd/>
                </a:ln>
              </p:spPr>
              <p:txBody>
                <a:bodyPr lIns="90000" tIns="72000" rIns="90000" bIns="72000" rtlCol="0" anchor="ctr"/>
                <a:lstStyle/>
                <a:p>
                  <a:pPr marR="0" algn="ctr" defTabSz="914400" eaLnBrk="1" fontAlgn="base" latinLnBrk="0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  <a:tabLst/>
                  </a:pPr>
                  <a:endParaRPr kumimoji="0" lang="de-DE" b="0" i="0" u="none" strike="noStrike" kern="0" cap="none" spc="0" normalizeH="0" baseline="0" smtClean="0">
                    <a:ln>
                      <a:noFill/>
                    </a:ln>
                    <a:effectLst/>
                    <a:uLnTx/>
                    <a:uFillTx/>
                    <a:ea typeface="Arial Unicode MS" pitchFamily="34" charset="-128"/>
                    <a:cs typeface="Arial Unicode MS" pitchFamily="34" charset="-128"/>
                  </a:endParaRPr>
                </a:p>
              </p:txBody>
            </p:sp>
            <p:sp>
              <p:nvSpPr>
                <p:cNvPr id="17" name="Textfeld 16"/>
                <p:cNvSpPr txBox="1"/>
                <p:nvPr/>
              </p:nvSpPr>
              <p:spPr>
                <a:xfrm>
                  <a:off x="697006" y="2861855"/>
                  <a:ext cx="94496" cy="3262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fontAlgn="base">
                    <a:spcBef>
                      <a:spcPct val="50000"/>
                    </a:spcBef>
                    <a:spcAft>
                      <a:spcPct val="0"/>
                    </a:spcAft>
                    <a:buClr>
                      <a:srgbClr val="F0AB00"/>
                    </a:buClr>
                    <a:buSzPct val="80000"/>
                  </a:pPr>
                  <a:r>
                    <a:rPr lang="de-DE" sz="3600" i="1" kern="0" dirty="0" smtClean="0">
                      <a:solidFill>
                        <a:schemeClr val="bg1"/>
                      </a:solidFill>
                      <a:latin typeface="Angsana New" pitchFamily="18" charset="-34"/>
                      <a:ea typeface="Arial Unicode MS" pitchFamily="34" charset="-128"/>
                      <a:cs typeface="Angsana New" pitchFamily="18" charset="-34"/>
                    </a:rPr>
                    <a:t>i</a:t>
                  </a:r>
                </a:p>
              </p:txBody>
            </p:sp>
          </p:grpSp>
        </p:grpSp>
      </p:grpSp>
      <p:sp>
        <p:nvSpPr>
          <p:cNvPr id="18" name="Textplatzhalt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2327108" y="3552319"/>
            <a:ext cx="9542092" cy="530990"/>
          </a:xfrm>
          <a:prstGeom prst="rect">
            <a:avLst/>
          </a:prstGeom>
        </p:spPr>
        <p:txBody>
          <a:bodyPr/>
          <a:lstStyle>
            <a:lvl1pPr marL="214298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Arial" panose="020B0604020202020204" pitchFamily="34" charset="0"/>
              <a:buChar char="•"/>
              <a:defRPr sz="1600" b="0" baseline="0">
                <a:solidFill>
                  <a:schemeClr val="tx1"/>
                </a:solidFill>
              </a:defRPr>
            </a:lvl1pPr>
            <a:lvl2pPr marL="405974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de-DE" noProof="0" dirty="0" smtClean="0"/>
              <a:t>&lt;Server&gt;</a:t>
            </a:r>
          </a:p>
          <a:p>
            <a:pPr lvl="0"/>
            <a:r>
              <a:rPr lang="de-DE" noProof="0" dirty="0" smtClean="0"/>
              <a:t>&lt;Client&gt;</a:t>
            </a:r>
            <a:endParaRPr lang="de-DE" noProof="0" dirty="0"/>
          </a:p>
        </p:txBody>
      </p:sp>
      <p:sp>
        <p:nvSpPr>
          <p:cNvPr id="19" name="Textfeld 18"/>
          <p:cNvSpPr txBox="1"/>
          <p:nvPr userDrawn="1"/>
        </p:nvSpPr>
        <p:spPr>
          <a:xfrm>
            <a:off x="2041112" y="3250331"/>
            <a:ext cx="9828088" cy="33691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marL="265490" indent="-195248" fontAlgn="base">
              <a:spcBef>
                <a:spcPct val="5000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sz="18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Genutzte Software</a:t>
            </a:r>
          </a:p>
        </p:txBody>
      </p:sp>
      <p:sp>
        <p:nvSpPr>
          <p:cNvPr id="20" name="Textfeld 19"/>
          <p:cNvSpPr txBox="1"/>
          <p:nvPr userDrawn="1"/>
        </p:nvSpPr>
        <p:spPr>
          <a:xfrm>
            <a:off x="2043658" y="4533142"/>
            <a:ext cx="9825542" cy="336918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marL="265490" indent="-195248" fontAlgn="base">
              <a:spcBef>
                <a:spcPct val="50000"/>
              </a:spcBef>
              <a:spcAft>
                <a:spcPct val="0"/>
              </a:spcAft>
              <a:buClr>
                <a:schemeClr val="bg1">
                  <a:lumMod val="6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de-DE" sz="18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Voraussetzungen</a:t>
            </a:r>
          </a:p>
        </p:txBody>
      </p:sp>
      <p:sp>
        <p:nvSpPr>
          <p:cNvPr id="21" name="Textplatzhalt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2327107" y="4845892"/>
            <a:ext cx="9542093" cy="53099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Arial" panose="020B0604020202020204" pitchFamily="34" charset="0"/>
              <a:buChar char="•"/>
              <a:defRPr sz="1600" b="0" baseline="0">
                <a:solidFill>
                  <a:schemeClr val="tx1"/>
                </a:solidFill>
              </a:defRPr>
            </a:lvl1pPr>
            <a:lvl2pPr marL="405974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de-DE" noProof="0" dirty="0" smtClean="0"/>
              <a:t>&lt;Curricula&gt;</a:t>
            </a:r>
          </a:p>
          <a:p>
            <a:pPr lvl="0"/>
            <a:r>
              <a:rPr lang="de-DE" noProof="0" dirty="0" smtClean="0"/>
              <a:t>&lt;anderes&gt;</a:t>
            </a:r>
          </a:p>
        </p:txBody>
      </p:sp>
    </p:spTree>
    <p:extLst>
      <p:ext uri="{BB962C8B-B14F-4D97-AF65-F5344CB8AC3E}">
        <p14:creationId xmlns:p14="http://schemas.microsoft.com/office/powerpoint/2010/main" val="1784089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information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 userDrawn="1"/>
        </p:nvSpPr>
        <p:spPr>
          <a:xfrm>
            <a:off x="324000" y="324000"/>
            <a:ext cx="11545200" cy="7596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de-DE" sz="2400" b="1" kern="0" dirty="0" smtClean="0">
                <a:solidFill>
                  <a:schemeClr val="accent2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Modul</a:t>
            </a:r>
            <a:r>
              <a:rPr lang="de-DE" sz="2400" b="1" kern="0" baseline="0" dirty="0" smtClean="0">
                <a:solidFill>
                  <a:schemeClr val="accent2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-Informationen</a:t>
            </a:r>
            <a:endParaRPr lang="de-DE" sz="2400" b="1" kern="0" dirty="0" smtClean="0">
              <a:solidFill>
                <a:schemeClr val="accent2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22" name="Gruppieren 21"/>
          <p:cNvGrpSpPr/>
          <p:nvPr userDrawn="1"/>
        </p:nvGrpSpPr>
        <p:grpSpPr>
          <a:xfrm>
            <a:off x="324000" y="1499007"/>
            <a:ext cx="1299600" cy="1299600"/>
            <a:chOff x="214040" y="1152039"/>
            <a:chExt cx="765542" cy="765543"/>
          </a:xfrm>
        </p:grpSpPr>
        <p:grpSp>
          <p:nvGrpSpPr>
            <p:cNvPr id="23" name="Gruppieren 22"/>
            <p:cNvGrpSpPr/>
            <p:nvPr userDrawn="1"/>
          </p:nvGrpSpPr>
          <p:grpSpPr>
            <a:xfrm>
              <a:off x="361780" y="1456593"/>
              <a:ext cx="464587" cy="191753"/>
              <a:chOff x="1642324" y="4884196"/>
              <a:chExt cx="660745" cy="294992"/>
            </a:xfrm>
          </p:grpSpPr>
          <p:sp>
            <p:nvSpPr>
              <p:cNvPr id="25" name="Richtungspfeil 24"/>
              <p:cNvSpPr/>
              <p:nvPr userDrawn="1"/>
            </p:nvSpPr>
            <p:spPr bwMode="gray">
              <a:xfrm rot="8100000">
                <a:off x="1767471" y="4884196"/>
                <a:ext cx="535598" cy="221844"/>
              </a:xfrm>
              <a:prstGeom prst="homePlat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 w="6350" algn="ctr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/>
                <a:tailEnd/>
              </a:ln>
            </p:spPr>
            <p:txBody>
              <a:bodyPr lIns="90000" tIns="72000" rIns="90000" bIns="72000" rtlCol="0" anchor="ctr"/>
              <a:lstStyle/>
              <a:p>
                <a:pPr marR="0" algn="ctr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  <a:tabLst/>
                </a:pPr>
                <a:endParaRPr kumimoji="0" lang="de-DE" b="0" i="0" u="none" strike="noStrike" kern="0" cap="none" spc="0" normalizeH="0" baseline="0" smtClean="0">
                  <a:ln>
                    <a:noFill/>
                  </a:ln>
                  <a:effectLst/>
                  <a:uLnTx/>
                  <a:uFillTx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26" name="Rechteck 25"/>
              <p:cNvSpPr/>
              <p:nvPr/>
            </p:nvSpPr>
            <p:spPr bwMode="gray">
              <a:xfrm rot="8100000">
                <a:off x="1920613" y="4887121"/>
                <a:ext cx="305780" cy="129124"/>
              </a:xfrm>
              <a:prstGeom prst="rect">
                <a:avLst/>
              </a:prstGeom>
              <a:solidFill>
                <a:schemeClr val="bg1"/>
              </a:solidFill>
              <a:ln w="6350" algn="ctr">
                <a:noFill/>
                <a:miter lim="800000"/>
                <a:headEnd/>
                <a:tailEnd/>
              </a:ln>
            </p:spPr>
            <p:txBody>
              <a:bodyPr lIns="90000" tIns="72000" rIns="90000" bIns="72000" rtlCol="0" anchor="ctr"/>
              <a:lstStyle/>
              <a:p>
                <a:pPr marR="0" algn="ctr" defTabSz="91440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>
                    <a:srgbClr val="F0AB00"/>
                  </a:buClr>
                  <a:buSzPct val="80000"/>
                  <a:tabLst/>
                </a:pPr>
                <a:endParaRPr kumimoji="0" lang="de-DE" b="0" i="0" u="none" strike="noStrike" kern="0" cap="none" spc="0" normalizeH="0" baseline="0" smtClean="0">
                  <a:ln>
                    <a:noFill/>
                  </a:ln>
                  <a:effectLst/>
                  <a:uLnTx/>
                  <a:uFillTx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cxnSp>
            <p:nvCxnSpPr>
              <p:cNvPr id="27" name="Gerade Verbindung 25"/>
              <p:cNvCxnSpPr/>
              <p:nvPr userDrawn="1"/>
            </p:nvCxnSpPr>
            <p:spPr>
              <a:xfrm>
                <a:off x="1642324" y="5179188"/>
                <a:ext cx="140109" cy="0"/>
              </a:xfrm>
              <a:prstGeom prst="line">
                <a:avLst/>
              </a:prstGeom>
              <a:ln w="254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Donut 11"/>
            <p:cNvSpPr/>
            <p:nvPr userDrawn="1"/>
          </p:nvSpPr>
          <p:spPr bwMode="gray">
            <a:xfrm>
              <a:off x="214040" y="1152039"/>
              <a:ext cx="765542" cy="765543"/>
            </a:xfrm>
            <a:prstGeom prst="donut">
              <a:avLst>
                <a:gd name="adj" fmla="val 5979"/>
              </a:avLst>
            </a:prstGeom>
            <a:solidFill>
              <a:schemeClr val="accent1"/>
            </a:solidFill>
            <a:ln w="635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89863" tIns="71908" rIns="89863" bIns="71908" rtlCol="0" anchor="ctr"/>
            <a:lstStyle/>
            <a:p>
              <a:pPr algn="ctr" defTabSz="913003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de-DE" sz="2000" kern="0"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28" name="Gruppieren 27"/>
          <p:cNvGrpSpPr/>
          <p:nvPr userDrawn="1"/>
        </p:nvGrpSpPr>
        <p:grpSpPr>
          <a:xfrm>
            <a:off x="324000" y="3809388"/>
            <a:ext cx="1299600" cy="1299600"/>
            <a:chOff x="216000" y="2969382"/>
            <a:chExt cx="765542" cy="765543"/>
          </a:xfrm>
        </p:grpSpPr>
        <p:pic>
          <p:nvPicPr>
            <p:cNvPr id="29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714" y="3133080"/>
              <a:ext cx="361950" cy="438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Donut 11"/>
            <p:cNvSpPr/>
            <p:nvPr userDrawn="1"/>
          </p:nvSpPr>
          <p:spPr bwMode="gray">
            <a:xfrm>
              <a:off x="216000" y="2969382"/>
              <a:ext cx="765542" cy="765543"/>
            </a:xfrm>
            <a:prstGeom prst="donut">
              <a:avLst>
                <a:gd name="adj" fmla="val 5979"/>
              </a:avLst>
            </a:prstGeom>
            <a:solidFill>
              <a:schemeClr val="accent1"/>
            </a:solidFill>
            <a:ln w="635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89863" tIns="71908" rIns="89863" bIns="71908" rtlCol="0" anchor="ctr"/>
            <a:lstStyle/>
            <a:p>
              <a:pPr algn="ctr" defTabSz="913003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de-DE" sz="2000" kern="0"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31" name="Gruppieren 30"/>
          <p:cNvGrpSpPr/>
          <p:nvPr userDrawn="1"/>
        </p:nvGrpSpPr>
        <p:grpSpPr>
          <a:xfrm>
            <a:off x="1951753" y="1927906"/>
            <a:ext cx="9917447" cy="500901"/>
            <a:chOff x="1108399" y="1396713"/>
            <a:chExt cx="7030682" cy="404566"/>
          </a:xfrm>
        </p:grpSpPr>
        <p:sp>
          <p:nvSpPr>
            <p:cNvPr id="32" name="Rectangle 10"/>
            <p:cNvSpPr/>
            <p:nvPr userDrawn="1"/>
          </p:nvSpPr>
          <p:spPr>
            <a:xfrm>
              <a:off x="1108399" y="1396713"/>
              <a:ext cx="3835401" cy="298157"/>
            </a:xfrm>
            <a:prstGeom prst="rect">
              <a:avLst/>
            </a:prstGeom>
          </p:spPr>
          <p:txBody>
            <a:bodyPr wrap="square" lIns="91302" tIns="45630" rIns="91302" bIns="45630">
              <a:spAutoFit/>
            </a:bodyPr>
            <a:lstStyle/>
            <a:p>
              <a:r>
                <a:rPr lang="de-DE" sz="1800" b="1" noProof="0" dirty="0" smtClean="0">
                  <a:solidFill>
                    <a:schemeClr val="tx1"/>
                  </a:solidFill>
                  <a:latin typeface="+mj-lt"/>
                </a:rPr>
                <a:t>Autoren</a:t>
              </a:r>
              <a:endParaRPr lang="de-DE" sz="1200" b="1" noProof="0" dirty="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33" name="Straight Connector 12"/>
            <p:cNvCxnSpPr/>
            <p:nvPr userDrawn="1"/>
          </p:nvCxnSpPr>
          <p:spPr>
            <a:xfrm flipV="1">
              <a:off x="1197563" y="1776441"/>
              <a:ext cx="6941518" cy="24838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platzhalt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2038856" y="2624439"/>
            <a:ext cx="9830344" cy="1319928"/>
          </a:xfrm>
          <a:prstGeom prst="rect">
            <a:avLst/>
          </a:prstGeom>
        </p:spPr>
        <p:txBody>
          <a:bodyPr anchor="t" anchorCtr="0"/>
          <a:lstStyle>
            <a:lvl1pPr marL="266400" indent="-19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1800" b="0" baseline="0">
                <a:solidFill>
                  <a:schemeClr val="tx1"/>
                </a:solidFill>
              </a:defRPr>
            </a:lvl1pPr>
            <a:lvl2pPr marL="405974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de-DE" noProof="0" dirty="0" smtClean="0"/>
              <a:t>&lt;Autor&gt;</a:t>
            </a:r>
          </a:p>
          <a:p>
            <a:pPr lvl="0"/>
            <a:r>
              <a:rPr lang="de-DE" noProof="0" dirty="0" smtClean="0"/>
              <a:t>&lt;Autor&gt;</a:t>
            </a:r>
          </a:p>
          <a:p>
            <a:pPr lvl="0"/>
            <a:r>
              <a:rPr lang="de-DE" noProof="0" dirty="0" smtClean="0"/>
              <a:t>&lt;Autor&gt;</a:t>
            </a:r>
          </a:p>
        </p:txBody>
      </p:sp>
      <p:grpSp>
        <p:nvGrpSpPr>
          <p:cNvPr id="35" name="Gruppieren 34"/>
          <p:cNvGrpSpPr/>
          <p:nvPr userDrawn="1"/>
        </p:nvGrpSpPr>
        <p:grpSpPr>
          <a:xfrm>
            <a:off x="1957853" y="4230977"/>
            <a:ext cx="9911347" cy="500901"/>
            <a:chOff x="1108399" y="1396713"/>
            <a:chExt cx="7030682" cy="404566"/>
          </a:xfrm>
        </p:grpSpPr>
        <p:sp>
          <p:nvSpPr>
            <p:cNvPr id="36" name="Rectangle 10"/>
            <p:cNvSpPr/>
            <p:nvPr userDrawn="1"/>
          </p:nvSpPr>
          <p:spPr>
            <a:xfrm>
              <a:off x="1108399" y="1396713"/>
              <a:ext cx="3835401" cy="298157"/>
            </a:xfrm>
            <a:prstGeom prst="rect">
              <a:avLst/>
            </a:prstGeom>
          </p:spPr>
          <p:txBody>
            <a:bodyPr wrap="square" lIns="91302" tIns="45630" rIns="91302" bIns="45630">
              <a:spAutoFit/>
            </a:bodyPr>
            <a:lstStyle/>
            <a:p>
              <a:r>
                <a:rPr lang="de-DE" sz="1800" b="1" noProof="0" dirty="0" smtClean="0">
                  <a:solidFill>
                    <a:schemeClr val="tx1"/>
                  </a:solidFill>
                  <a:latin typeface="+mj-lt"/>
                </a:rPr>
                <a:t>Zielgruppen</a:t>
              </a:r>
              <a:endParaRPr lang="de-DE" sz="1200" b="1" noProof="0" dirty="0">
                <a:solidFill>
                  <a:schemeClr val="tx1"/>
                </a:solidFill>
                <a:latin typeface="+mj-lt"/>
              </a:endParaRPr>
            </a:p>
          </p:txBody>
        </p:sp>
        <p:cxnSp>
          <p:nvCxnSpPr>
            <p:cNvPr id="37" name="Straight Connector 12"/>
            <p:cNvCxnSpPr/>
            <p:nvPr userDrawn="1"/>
          </p:nvCxnSpPr>
          <p:spPr>
            <a:xfrm flipV="1">
              <a:off x="1197563" y="1776441"/>
              <a:ext cx="6941518" cy="24838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platzhalt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2044953" y="4927509"/>
            <a:ext cx="9824247" cy="1319928"/>
          </a:xfrm>
          <a:prstGeom prst="rect">
            <a:avLst/>
          </a:prstGeom>
        </p:spPr>
        <p:txBody>
          <a:bodyPr anchor="t" anchorCtr="0"/>
          <a:lstStyle>
            <a:lvl1pPr marL="266400" indent="-19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1800" b="0" baseline="0">
                <a:solidFill>
                  <a:schemeClr val="tx1"/>
                </a:solidFill>
              </a:defRPr>
            </a:lvl1pPr>
            <a:lvl2pPr marL="405974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de-DE" noProof="0" dirty="0" smtClean="0"/>
              <a:t>&lt;Zielgruppe&gt;</a:t>
            </a:r>
          </a:p>
          <a:p>
            <a:pPr lvl="0"/>
            <a:r>
              <a:rPr lang="de-DE" noProof="0" dirty="0" smtClean="0"/>
              <a:t>&lt;Zielgruppe&gt;</a:t>
            </a:r>
          </a:p>
          <a:p>
            <a:pPr lvl="0"/>
            <a:r>
              <a:rPr lang="de-DE" noProof="0" dirty="0" smtClean="0"/>
              <a:t>&lt;Zielgruppe&gt;</a:t>
            </a:r>
          </a:p>
        </p:txBody>
      </p:sp>
    </p:spTree>
    <p:extLst>
      <p:ext uri="{BB962C8B-B14F-4D97-AF65-F5344CB8AC3E}">
        <p14:creationId xmlns:p14="http://schemas.microsoft.com/office/powerpoint/2010/main" val="2738841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information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 userDrawn="1"/>
        </p:nvSpPr>
        <p:spPr>
          <a:xfrm>
            <a:off x="324000" y="324000"/>
            <a:ext cx="11545200" cy="7596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de-DE" sz="2400" b="1" kern="0" dirty="0" smtClean="0">
                <a:solidFill>
                  <a:schemeClr val="accent2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Modul</a:t>
            </a:r>
            <a:r>
              <a:rPr lang="de-DE" sz="2400" b="1" kern="0" baseline="0" dirty="0" smtClean="0">
                <a:solidFill>
                  <a:schemeClr val="accent2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-Informationen</a:t>
            </a:r>
            <a:endParaRPr lang="de-DE" sz="2400" b="1" kern="0" dirty="0" smtClean="0">
              <a:solidFill>
                <a:schemeClr val="accent2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3" name="Gruppieren 2"/>
          <p:cNvGrpSpPr/>
          <p:nvPr userDrawn="1"/>
        </p:nvGrpSpPr>
        <p:grpSpPr>
          <a:xfrm>
            <a:off x="324000" y="1503256"/>
            <a:ext cx="1299600" cy="1299600"/>
            <a:chOff x="214040" y="1152039"/>
            <a:chExt cx="765542" cy="765543"/>
          </a:xfrm>
        </p:grpSpPr>
        <p:sp>
          <p:nvSpPr>
            <p:cNvPr id="4" name="Donut 11"/>
            <p:cNvSpPr/>
            <p:nvPr userDrawn="1"/>
          </p:nvSpPr>
          <p:spPr bwMode="gray">
            <a:xfrm>
              <a:off x="214040" y="1152039"/>
              <a:ext cx="765542" cy="765543"/>
            </a:xfrm>
            <a:prstGeom prst="donut">
              <a:avLst>
                <a:gd name="adj" fmla="val 5979"/>
              </a:avLst>
            </a:prstGeom>
            <a:solidFill>
              <a:schemeClr val="accent1"/>
            </a:solidFill>
            <a:ln w="635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89863" tIns="71908" rIns="89863" bIns="71908" rtlCol="0" anchor="ctr"/>
            <a:lstStyle/>
            <a:p>
              <a:pPr algn="ctr" defTabSz="913003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de-DE" sz="2000" kern="0">
                <a:ea typeface="Arial Unicode MS" pitchFamily="34" charset="-128"/>
                <a:cs typeface="Arial Unicode MS" pitchFamily="34" charset="-128"/>
              </a:endParaRPr>
            </a:p>
          </p:txBody>
        </p:sp>
        <p:pic>
          <p:nvPicPr>
            <p:cNvPr id="6" name="Picture 4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487" y="1313261"/>
              <a:ext cx="352425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uppieren 6"/>
          <p:cNvGrpSpPr/>
          <p:nvPr userDrawn="1"/>
        </p:nvGrpSpPr>
        <p:grpSpPr>
          <a:xfrm>
            <a:off x="1951753" y="1927906"/>
            <a:ext cx="9917447" cy="500901"/>
            <a:chOff x="1108399" y="1396713"/>
            <a:chExt cx="7030682" cy="404566"/>
          </a:xfrm>
        </p:grpSpPr>
        <p:sp>
          <p:nvSpPr>
            <p:cNvPr id="8" name="Rectangle 10"/>
            <p:cNvSpPr/>
            <p:nvPr userDrawn="1"/>
          </p:nvSpPr>
          <p:spPr>
            <a:xfrm>
              <a:off x="1108399" y="1396713"/>
              <a:ext cx="3835401" cy="298154"/>
            </a:xfrm>
            <a:prstGeom prst="rect">
              <a:avLst/>
            </a:prstGeom>
          </p:spPr>
          <p:txBody>
            <a:bodyPr wrap="square" lIns="91302" tIns="45630" rIns="91302" bIns="45630">
              <a:spAutoFit/>
            </a:bodyPr>
            <a:lstStyle/>
            <a:p>
              <a:r>
                <a:rPr lang="de-DE" sz="1800" b="1" kern="1200" noProof="0" dirty="0" smtClean="0">
                  <a:solidFill>
                    <a:schemeClr val="tx1"/>
                  </a:solidFill>
                  <a:latin typeface="Arial"/>
                  <a:ea typeface="+mn-ea"/>
                  <a:cs typeface="+mn-cs"/>
                </a:rPr>
                <a:t>Lernziele</a:t>
              </a:r>
              <a:endParaRPr lang="de-DE" sz="1800" b="1" kern="1200" noProof="0" dirty="0">
                <a:solidFill>
                  <a:schemeClr val="tx1"/>
                </a:solidFill>
                <a:latin typeface="Arial"/>
                <a:ea typeface="+mn-ea"/>
                <a:cs typeface="+mn-cs"/>
              </a:endParaRPr>
            </a:p>
          </p:txBody>
        </p:sp>
        <p:cxnSp>
          <p:nvCxnSpPr>
            <p:cNvPr id="9" name="Straight Connector 12"/>
            <p:cNvCxnSpPr/>
            <p:nvPr userDrawn="1"/>
          </p:nvCxnSpPr>
          <p:spPr>
            <a:xfrm flipV="1">
              <a:off x="1197563" y="1776441"/>
              <a:ext cx="6941518" cy="24838"/>
            </a:xfrm>
            <a:prstGeom prst="line">
              <a:avLst/>
            </a:prstGeom>
            <a:ln w="635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platzhalt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2038856" y="2624439"/>
            <a:ext cx="9830344" cy="1319928"/>
          </a:xfrm>
          <a:prstGeom prst="rect">
            <a:avLst/>
          </a:prstGeom>
        </p:spPr>
        <p:txBody>
          <a:bodyPr anchor="t" anchorCtr="0"/>
          <a:lstStyle>
            <a:lvl1pPr marL="266400" indent="-19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defRPr sz="1800" b="0" baseline="0">
                <a:solidFill>
                  <a:schemeClr val="tx1"/>
                </a:solidFill>
              </a:defRPr>
            </a:lvl1pPr>
            <a:lvl2pPr marL="405974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de-DE" noProof="0" dirty="0" smtClean="0"/>
              <a:t>&lt;Lernziel&gt;</a:t>
            </a:r>
          </a:p>
          <a:p>
            <a:pPr lvl="0"/>
            <a:r>
              <a:rPr lang="de-DE" noProof="0" dirty="0" smtClean="0"/>
              <a:t>&lt;Lernziel&gt;</a:t>
            </a:r>
          </a:p>
          <a:p>
            <a:pPr lvl="0"/>
            <a:r>
              <a:rPr lang="de-DE" noProof="0" dirty="0" smtClean="0"/>
              <a:t>&lt;Lernziel&gt;</a:t>
            </a:r>
          </a:p>
        </p:txBody>
      </p:sp>
    </p:spTree>
    <p:extLst>
      <p:ext uri="{BB962C8B-B14F-4D97-AF65-F5344CB8AC3E}">
        <p14:creationId xmlns:p14="http://schemas.microsoft.com/office/powerpoint/2010/main" val="1014866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&lt;Agenda&gt;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 bwMode="gray">
          <a:xfrm>
            <a:off x="324000" y="1691079"/>
            <a:ext cx="11545200" cy="4392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2680609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 smtClean="0"/>
              <a:t>&lt;Page title&gt;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 bwMode="gray">
          <a:xfrm>
            <a:off x="324000" y="1691079"/>
            <a:ext cx="11545200" cy="4392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871037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324000" y="324075"/>
            <a:ext cx="11545200" cy="75617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en-US" noProof="0" dirty="0" smtClean="0"/>
              <a:t>Insert page title</a:t>
            </a:r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24000" y="1691079"/>
            <a:ext cx="11545200" cy="439204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smtClean="0"/>
              <a:t>&lt;level 1&gt;</a:t>
            </a:r>
          </a:p>
          <a:p>
            <a:pPr lvl="1"/>
            <a:r>
              <a:rPr lang="en-US" noProof="0" dirty="0" smtClean="0"/>
              <a:t>&lt;level 2&gt;</a:t>
            </a:r>
          </a:p>
          <a:p>
            <a:pPr lvl="2"/>
            <a:r>
              <a:rPr lang="en-US" noProof="0" dirty="0" smtClean="0"/>
              <a:t>&lt;level 3&gt;</a:t>
            </a:r>
          </a:p>
          <a:p>
            <a:pPr lvl="3"/>
            <a:r>
              <a:rPr lang="en-US" noProof="0" dirty="0" smtClean="0"/>
              <a:t>&lt;level 4&gt;</a:t>
            </a:r>
          </a:p>
        </p:txBody>
      </p:sp>
      <p:sp>
        <p:nvSpPr>
          <p:cNvPr id="33" name="Rectangle 32"/>
          <p:cNvSpPr/>
          <p:nvPr userDrawn="1"/>
        </p:nvSpPr>
        <p:spPr bwMode="gray">
          <a:xfrm>
            <a:off x="324000" y="0"/>
            <a:ext cx="11545200" cy="162038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lIns="107163" tIns="85730" rIns="107163" bIns="85730" rtlCol="0" anchor="ctr"/>
          <a:lstStyle/>
          <a:p>
            <a:pPr marR="0" algn="ctr" defTabSz="1088776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1900" b="0" i="0" u="none" strike="noStrike" kern="0" cap="none" spc="0" normalizeH="0" baseline="0" noProof="0" dirty="0" err="1" smtClean="0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24000" y="1231485"/>
            <a:ext cx="115452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 userDrawn="1"/>
        </p:nvSpPr>
        <p:spPr bwMode="white">
          <a:xfrm>
            <a:off x="324000" y="6537251"/>
            <a:ext cx="11545200" cy="324075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lIns="107163" tIns="85730" rIns="107163" bIns="85730" rtlCol="0" anchor="ctr"/>
          <a:lstStyle/>
          <a:p>
            <a:pPr marR="0" algn="ctr" defTabSz="1088776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tabLst/>
            </a:pPr>
            <a:endParaRPr kumimoji="0" lang="en-US" sz="900" b="0" i="0" u="none" strike="noStrike" kern="0" cap="none" spc="0" normalizeH="0" baseline="0" noProof="0" dirty="0" err="1" smtClean="0">
              <a:ln>
                <a:noFill/>
              </a:ln>
              <a:effectLst/>
              <a:uLnTx/>
              <a:uFillTx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TextBox 9"/>
          <p:cNvSpPr txBox="1"/>
          <p:nvPr userDrawn="1"/>
        </p:nvSpPr>
        <p:spPr bwMode="black">
          <a:xfrm>
            <a:off x="324000" y="6630039"/>
            <a:ext cx="3454477" cy="138499"/>
          </a:xfrm>
          <a:prstGeom prst="rect">
            <a:avLst/>
          </a:prstGeom>
          <a:noFill/>
        </p:spPr>
        <p:txBody>
          <a:bodyPr wrap="none" lIns="85730" tIns="0" rIns="0" bIns="0" rtlCol="0">
            <a:spAutoFit/>
          </a:bodyPr>
          <a:lstStyle/>
          <a:p>
            <a:pPr marL="0" indent="0" algn="l" defTabSz="816226">
              <a:buClr>
                <a:srgbClr val="000000"/>
              </a:buClr>
              <a:buFont typeface="Arial" pitchFamily="34" charset="0"/>
              <a:buNone/>
            </a:pPr>
            <a:r>
              <a:rPr lang="de-DE" sz="900" noProof="0" dirty="0" smtClean="0">
                <a:solidFill>
                  <a:srgbClr val="FFFFFF"/>
                </a:solidFill>
              </a:rPr>
              <a:t>© 20</a:t>
            </a:r>
            <a:r>
              <a:rPr lang="en-DE" sz="900" noProof="0" dirty="0" smtClean="0">
                <a:solidFill>
                  <a:srgbClr val="FFFFFF"/>
                </a:solidFill>
              </a:rPr>
              <a:t>2</a:t>
            </a:r>
            <a:r>
              <a:rPr lang="de-DE" sz="900" noProof="0" dirty="0" smtClean="0">
                <a:solidFill>
                  <a:srgbClr val="FFFFFF"/>
                </a:solidFill>
              </a:rPr>
              <a:t>2 </a:t>
            </a:r>
            <a:r>
              <a:rPr lang="de-DE" sz="900" noProof="0" dirty="0" smtClean="0">
                <a:solidFill>
                  <a:srgbClr val="FFFFFF"/>
                </a:solidFill>
              </a:rPr>
              <a:t>SAP</a:t>
            </a:r>
            <a:r>
              <a:rPr lang="de-DE" sz="900" baseline="0" noProof="0" dirty="0" smtClean="0">
                <a:solidFill>
                  <a:srgbClr val="FFFFFF"/>
                </a:solidFill>
              </a:rPr>
              <a:t> SE / SAP UCC Magdeburg</a:t>
            </a:r>
            <a:r>
              <a:rPr lang="de-DE" sz="900" noProof="0" dirty="0" smtClean="0">
                <a:solidFill>
                  <a:srgbClr val="FFFFFF"/>
                </a:solidFill>
              </a:rPr>
              <a:t>. Alle Rechte vorbehalten.</a:t>
            </a:r>
          </a:p>
        </p:txBody>
      </p:sp>
      <p:sp>
        <p:nvSpPr>
          <p:cNvPr id="34" name="TextBox 33"/>
          <p:cNvSpPr txBox="1"/>
          <p:nvPr userDrawn="1"/>
        </p:nvSpPr>
        <p:spPr bwMode="black">
          <a:xfrm>
            <a:off x="11640519" y="6630039"/>
            <a:ext cx="227631" cy="138499"/>
          </a:xfrm>
          <a:prstGeom prst="rect">
            <a:avLst/>
          </a:prstGeom>
          <a:noFill/>
        </p:spPr>
        <p:txBody>
          <a:bodyPr wrap="none" lIns="0" tIns="0" rIns="85730" bIns="0" rtlCol="0">
            <a:spAutoFit/>
          </a:bodyPr>
          <a:lstStyle/>
          <a:p>
            <a:pPr marL="111525" indent="-111525" algn="r">
              <a:buClr>
                <a:schemeClr val="accent2"/>
              </a:buClr>
              <a:buFont typeface="Arial" pitchFamily="34" charset="0"/>
              <a:buNone/>
            </a:pPr>
            <a:fld id="{0BDC132A-5C91-4078-9777-31DA19A62E0A}" type="slidenum">
              <a:rPr lang="en-US" sz="900" baseline="0" noProof="0" smtClean="0">
                <a:solidFill>
                  <a:schemeClr val="bg1"/>
                </a:solidFill>
              </a:rPr>
              <a:pPr marL="111525" indent="-111525" algn="r">
                <a:buClr>
                  <a:schemeClr val="accent2"/>
                </a:buClr>
                <a:buFont typeface="Arial" pitchFamily="34" charset="0"/>
                <a:buNone/>
              </a:pPr>
              <a:t>‹Nr.›</a:t>
            </a:fld>
            <a:endParaRPr lang="en-US" sz="900" noProof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400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56" r:id="rId5"/>
    <p:sldLayoutId id="2147483759" r:id="rId6"/>
    <p:sldLayoutId id="2147483760" r:id="rId7"/>
    <p:sldLayoutId id="2147483746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45" r:id="rId16"/>
    <p:sldLayoutId id="2147483757" r:id="rId17"/>
    <p:sldLayoutId id="2147483758" r:id="rId18"/>
    <p:sldLayoutId id="2147483762" r:id="rId1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088776" rtl="0" eaLnBrk="1" latinLnBrk="0" hangingPunct="1">
        <a:spcBef>
          <a:spcPct val="0"/>
        </a:spcBef>
        <a:buNone/>
        <a:defRPr sz="28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01600" indent="-216000" algn="l" defTabSz="1088776" rtl="0" eaLnBrk="1" latinLnBrk="0" hangingPunct="1">
        <a:spcBef>
          <a:spcPts val="0"/>
        </a:spcBef>
        <a:buClr>
          <a:schemeClr val="accent1"/>
        </a:buClr>
        <a:buSzPct val="100000"/>
        <a:buFont typeface="Wingdings" panose="05000000000000000000" pitchFamily="2" charset="2"/>
        <a:buChar char="§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17600" indent="-216000" algn="l" defTabSz="1088776" rtl="0" eaLnBrk="1" latinLnBrk="0" hangingPunct="1">
        <a:spcBef>
          <a:spcPts val="338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216000" algn="l" defTabSz="1088776" rtl="0" eaLnBrk="1" latinLnBrk="0" hangingPunct="1">
        <a:spcBef>
          <a:spcPts val="225"/>
        </a:spcBef>
        <a:buClr>
          <a:schemeClr val="accent1"/>
        </a:buClr>
        <a:buSzPct val="75000"/>
        <a:buFont typeface="Symbol" panose="05050102010706020507" pitchFamily="18" charset="2"/>
        <a:buChar char="-"/>
        <a:defRPr sz="145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216000" algn="l" defTabSz="1088776" rtl="0" eaLnBrk="1" latinLnBrk="0" hangingPunct="1">
        <a:spcBef>
          <a:spcPts val="140"/>
        </a:spcBef>
        <a:buClr>
          <a:schemeClr val="accent1"/>
        </a:buClr>
        <a:buSzPct val="75000"/>
        <a:buFont typeface="Courier New" panose="02070309020205020404" pitchFamily="49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540000" indent="-180000" algn="l" defTabSz="1088776" rtl="0" eaLnBrk="1" latinLnBrk="0" hangingPunct="1">
        <a:spcBef>
          <a:spcPts val="250"/>
        </a:spcBef>
        <a:buClr>
          <a:schemeClr val="tx1"/>
        </a:buClr>
        <a:buSzPct val="100000"/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994134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8522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2910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7298" indent="-272194" algn="l" defTabSz="108877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388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776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3164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552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940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6328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716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5104" algn="l" defTabSz="108877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5000" dirty="0">
                <a:latin typeface="Arial" panose="020B0604020202020204" pitchFamily="34" charset="0"/>
              </a:rPr>
              <a:t>Warehouse Management (WM)</a:t>
            </a:r>
            <a:endParaRPr lang="de-DE" sz="50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Curriculum: Einführung in </a:t>
            </a:r>
            <a:r>
              <a:rPr lang="de-DE" dirty="0" smtClean="0"/>
              <a:t>S/4HANA </a:t>
            </a:r>
            <a:r>
              <a:rPr lang="de-DE" dirty="0"/>
              <a:t>mit Global Bike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7184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latin typeface="Arial" panose="020B0604020202020204" pitchFamily="34" charset="0"/>
              </a:rPr>
              <a:t>WM Organisationsstruktur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1971675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Tore</a:t>
            </a:r>
          </a:p>
          <a:p>
            <a:pPr lvl="1">
              <a:tabLst>
                <a:tab pos="1971675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Stellt den Wechsel von Verkehrsmittel auf innerbetriebliches Transportmittel </a:t>
            </a:r>
            <a:r>
              <a:rPr lang="de-DE" altLang="de-DE" dirty="0" smtClean="0">
                <a:latin typeface="Arial" panose="020B0604020202020204" pitchFamily="34" charset="0"/>
              </a:rPr>
              <a:t>dar</a:t>
            </a:r>
          </a:p>
          <a:p>
            <a:pPr lvl="1">
              <a:tabLst>
                <a:tab pos="1971675" algn="l"/>
              </a:tabLst>
            </a:pPr>
            <a:endParaRPr lang="de-DE" altLang="de-DE" dirty="0">
              <a:latin typeface="Arial" panose="020B0604020202020204" pitchFamily="34" charset="0"/>
            </a:endParaRPr>
          </a:p>
          <a:p>
            <a:pPr>
              <a:tabLst>
                <a:tab pos="1971675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Bereitstellzonen</a:t>
            </a:r>
          </a:p>
          <a:p>
            <a:pPr lvl="1">
              <a:tabLst>
                <a:tab pos="1971675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Zwischenlagerung von bereitgestellten/angelieferten Artikeln bis zum Zeitpunkt der </a:t>
            </a:r>
            <a:r>
              <a:rPr lang="de-DE" altLang="de-DE" dirty="0" smtClean="0">
                <a:latin typeface="Arial" panose="020B0604020202020204" pitchFamily="34" charset="0"/>
              </a:rPr>
              <a:t>Verladung/Einlagerung</a:t>
            </a:r>
          </a:p>
          <a:p>
            <a:pPr lvl="1">
              <a:tabLst>
                <a:tab pos="1971675" algn="l"/>
              </a:tabLst>
            </a:pPr>
            <a:endParaRPr lang="de-DE" altLang="de-DE" dirty="0">
              <a:latin typeface="Arial" panose="020B0604020202020204" pitchFamily="34" charset="0"/>
            </a:endParaRPr>
          </a:p>
          <a:p>
            <a:pPr>
              <a:tabLst>
                <a:tab pos="1971675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Versandstellen</a:t>
            </a:r>
          </a:p>
          <a:p>
            <a:pPr lvl="1">
              <a:tabLst>
                <a:tab pos="1971675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Stellt für ein oder mehrere Werke den Ort der Versandaktivitäten </a:t>
            </a:r>
            <a:r>
              <a:rPr lang="de-DE" altLang="de-DE" dirty="0" smtClean="0">
                <a:latin typeface="Arial" panose="020B0604020202020204" pitchFamily="34" charset="0"/>
              </a:rPr>
              <a:t>dar</a:t>
            </a:r>
          </a:p>
          <a:p>
            <a:pPr lvl="1">
              <a:tabLst>
                <a:tab pos="1971675" algn="l"/>
              </a:tabLst>
            </a:pPr>
            <a:endParaRPr lang="de-DE" altLang="de-DE" dirty="0">
              <a:latin typeface="Arial" panose="020B0604020202020204" pitchFamily="34" charset="0"/>
            </a:endParaRPr>
          </a:p>
          <a:p>
            <a:pPr>
              <a:tabLst>
                <a:tab pos="1971675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Lagerplatz</a:t>
            </a:r>
          </a:p>
          <a:p>
            <a:pPr lvl="1">
              <a:tabLst>
                <a:tab pos="1971675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kleinste räumlich ansprechbare Einheit innerhalb eines Warehouse Management Systems</a:t>
            </a:r>
          </a:p>
          <a:p>
            <a:pPr lvl="1">
              <a:buFontTx/>
              <a:buNone/>
              <a:tabLst>
                <a:tab pos="1971675" algn="l"/>
              </a:tabLst>
            </a:pPr>
            <a:r>
              <a:rPr lang="de-DE" altLang="de-DE" dirty="0"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de-DE" altLang="de-DE" dirty="0">
                <a:latin typeface="Arial" panose="020B0604020202020204" pitchFamily="34" charset="0"/>
              </a:rPr>
              <a:t>Stammdaten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928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>
                <a:latin typeface="Arial" panose="020B0604020202020204" pitchFamily="34" charset="0"/>
              </a:rPr>
              <a:t>Global Bike </a:t>
            </a:r>
            <a:r>
              <a:rPr lang="de-DE" altLang="de-DE" dirty="0">
                <a:latin typeface="Arial" panose="020B0604020202020204" pitchFamily="34" charset="0"/>
              </a:rPr>
              <a:t>Struktur des Warehouse Management</a:t>
            </a:r>
            <a:endParaRPr lang="de-DE" dirty="0"/>
          </a:p>
        </p:txBody>
      </p:sp>
      <p:grpSp>
        <p:nvGrpSpPr>
          <p:cNvPr id="66" name="Gruppieren 65"/>
          <p:cNvGrpSpPr/>
          <p:nvPr/>
        </p:nvGrpSpPr>
        <p:grpSpPr>
          <a:xfrm>
            <a:off x="1992912" y="1516479"/>
            <a:ext cx="8207375" cy="4148138"/>
            <a:chOff x="1719597" y="1869406"/>
            <a:chExt cx="8207375" cy="4148138"/>
          </a:xfrm>
        </p:grpSpPr>
        <p:sp>
          <p:nvSpPr>
            <p:cNvPr id="4" name="Rectangle 5"/>
            <p:cNvSpPr>
              <a:spLocks noChangeArrowheads="1"/>
            </p:cNvSpPr>
            <p:nvPr/>
          </p:nvSpPr>
          <p:spPr bwMode="white">
            <a:xfrm>
              <a:off x="4365959" y="1869406"/>
              <a:ext cx="1312863" cy="349250"/>
            </a:xfrm>
            <a:prstGeom prst="rect">
              <a:avLst/>
            </a:prstGeom>
            <a:solidFill>
              <a:schemeClr val="tx2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>
              <a:lvl1pPr marL="244475" indent="-244475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chemeClr val="accent1"/>
                </a:buClr>
                <a:buSzPct val="80000"/>
              </a:pPr>
              <a:r>
                <a:rPr lang="de-DE" altLang="de-DE" sz="1600">
                  <a:solidFill>
                    <a:schemeClr val="bg1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Global Bike</a:t>
              </a:r>
            </a:p>
          </p:txBody>
        </p:sp>
        <p:sp>
          <p:nvSpPr>
            <p:cNvPr id="5" name="Line 8"/>
            <p:cNvSpPr>
              <a:spLocks noChangeShapeType="1"/>
            </p:cNvSpPr>
            <p:nvPr/>
          </p:nvSpPr>
          <p:spPr bwMode="white">
            <a:xfrm flipH="1">
              <a:off x="5027947" y="2218656"/>
              <a:ext cx="0" cy="1809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white">
            <a:xfrm>
              <a:off x="3997659" y="2399631"/>
              <a:ext cx="2065338" cy="339725"/>
            </a:xfrm>
            <a:prstGeom prst="rect">
              <a:avLst/>
            </a:prstGeom>
            <a:solidFill>
              <a:schemeClr val="tx2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>
              <a:lvl1pPr marL="244475" indent="-244475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chemeClr val="accent1"/>
                </a:buClr>
                <a:buSzPct val="80000"/>
              </a:pPr>
              <a:r>
                <a:rPr lang="de-DE" altLang="de-DE" sz="1600">
                  <a:solidFill>
                    <a:schemeClr val="bg1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Global Bike Inc. US</a:t>
              </a:r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white">
            <a:xfrm>
              <a:off x="5018422" y="2748881"/>
              <a:ext cx="3175" cy="1968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white">
            <a:xfrm>
              <a:off x="2257759" y="2983831"/>
              <a:ext cx="792163" cy="349250"/>
            </a:xfrm>
            <a:prstGeom prst="rect">
              <a:avLst/>
            </a:prstGeom>
            <a:solidFill>
              <a:schemeClr val="tx2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>
              <a:lvl1pPr marL="244475" indent="-244475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chemeClr val="accent1"/>
                </a:buClr>
                <a:buSzPct val="80000"/>
              </a:pPr>
              <a:r>
                <a:rPr lang="de-DE" altLang="de-DE" sz="1600">
                  <a:solidFill>
                    <a:schemeClr val="bg1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Dallas</a:t>
              </a:r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white">
            <a:xfrm>
              <a:off x="4434222" y="2947319"/>
              <a:ext cx="1185862" cy="349250"/>
            </a:xfrm>
            <a:prstGeom prst="rect">
              <a:avLst/>
            </a:prstGeom>
            <a:solidFill>
              <a:schemeClr val="tx2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>
              <a:lvl1pPr marL="244475" indent="-244475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chemeClr val="accent1"/>
                </a:buClr>
                <a:buSzPct val="80000"/>
              </a:pPr>
              <a:r>
                <a:rPr lang="de-DE" altLang="de-DE" sz="1600">
                  <a:solidFill>
                    <a:schemeClr val="bg1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San Diego</a:t>
              </a: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white">
            <a:xfrm>
              <a:off x="5018422" y="4872956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white">
            <a:xfrm>
              <a:off x="5034297" y="2296444"/>
              <a:ext cx="22320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white">
            <a:xfrm>
              <a:off x="7266322" y="2296444"/>
              <a:ext cx="0" cy="1238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13" name="Rectangle 5"/>
            <p:cNvSpPr>
              <a:spLocks noChangeArrowheads="1"/>
            </p:cNvSpPr>
            <p:nvPr/>
          </p:nvSpPr>
          <p:spPr bwMode="white">
            <a:xfrm>
              <a:off x="6907547" y="2983831"/>
              <a:ext cx="771525" cy="349250"/>
            </a:xfrm>
            <a:prstGeom prst="rect">
              <a:avLst/>
            </a:prstGeom>
            <a:solidFill>
              <a:schemeClr val="tx2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>
              <a:lvl1pPr marL="244475" indent="-244475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chemeClr val="accent1"/>
                </a:buClr>
                <a:buSzPct val="80000"/>
              </a:pPr>
              <a:r>
                <a:rPr lang="de-DE" altLang="de-DE" sz="1600">
                  <a:solidFill>
                    <a:schemeClr val="bg1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Miami</a:t>
              </a:r>
            </a:p>
          </p:txBody>
        </p:sp>
        <p:sp>
          <p:nvSpPr>
            <p:cNvPr id="14" name="Rectangle 5"/>
            <p:cNvSpPr>
              <a:spLocks noChangeArrowheads="1"/>
            </p:cNvSpPr>
            <p:nvPr/>
          </p:nvSpPr>
          <p:spPr bwMode="white">
            <a:xfrm>
              <a:off x="8966534" y="1907506"/>
              <a:ext cx="77152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marL="244475" indent="-244475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>
                  <a:schemeClr val="accent1"/>
                </a:buClr>
                <a:buSzPct val="80000"/>
              </a:pPr>
              <a:r>
                <a:rPr lang="de-DE" altLang="de-DE" b="0"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Mandant</a:t>
              </a:r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white">
            <a:xfrm>
              <a:off x="8415672" y="2345656"/>
              <a:ext cx="1322387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marL="244475" indent="-244475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>
                  <a:schemeClr val="accent1"/>
                </a:buClr>
                <a:buSzPct val="80000"/>
              </a:pPr>
              <a:r>
                <a:rPr lang="de-DE" altLang="de-DE" b="0"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Buchungskreis</a:t>
              </a:r>
            </a:p>
          </p:txBody>
        </p:sp>
        <p:sp>
          <p:nvSpPr>
            <p:cNvPr id="16" name="Rectangle 5"/>
            <p:cNvSpPr>
              <a:spLocks noChangeArrowheads="1"/>
            </p:cNvSpPr>
            <p:nvPr/>
          </p:nvSpPr>
          <p:spPr bwMode="white">
            <a:xfrm>
              <a:off x="9201484" y="2983831"/>
              <a:ext cx="53657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marL="244475" indent="-244475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>
                  <a:schemeClr val="accent1"/>
                </a:buClr>
                <a:buSzPct val="80000"/>
              </a:pPr>
              <a:r>
                <a:rPr lang="de-DE" altLang="de-DE" b="0"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Werk</a:t>
              </a:r>
            </a:p>
          </p:txBody>
        </p:sp>
        <p:sp>
          <p:nvSpPr>
            <p:cNvPr id="17" name="Rectangle 5"/>
            <p:cNvSpPr>
              <a:spLocks noChangeArrowheads="1"/>
            </p:cNvSpPr>
            <p:nvPr/>
          </p:nvSpPr>
          <p:spPr bwMode="white">
            <a:xfrm>
              <a:off x="8991934" y="3622006"/>
              <a:ext cx="74612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marL="244475" indent="-244475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>
                  <a:schemeClr val="accent1"/>
                </a:buClr>
                <a:buSzPct val="80000"/>
              </a:pPr>
              <a:r>
                <a:rPr lang="de-DE" altLang="de-DE" b="0"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Lagerort</a:t>
              </a:r>
            </a:p>
          </p:txBody>
        </p:sp>
        <p:sp>
          <p:nvSpPr>
            <p:cNvPr id="18" name="Rectangle 5"/>
            <p:cNvSpPr>
              <a:spLocks noChangeArrowheads="1"/>
            </p:cNvSpPr>
            <p:nvPr/>
          </p:nvSpPr>
          <p:spPr bwMode="white">
            <a:xfrm>
              <a:off x="4465972" y="5171406"/>
              <a:ext cx="1103312" cy="249238"/>
            </a:xfrm>
            <a:prstGeom prst="rect">
              <a:avLst/>
            </a:prstGeom>
            <a:solidFill>
              <a:schemeClr val="tx2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>
              <a:lvl1pPr marL="244475" indent="-244475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chemeClr val="accent1"/>
                </a:buClr>
                <a:buSzPct val="80000"/>
              </a:pPr>
              <a:r>
                <a:rPr lang="de-DE" altLang="de-DE" sz="1000">
                  <a:solidFill>
                    <a:schemeClr val="bg1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Gesamtbereich</a:t>
              </a:r>
            </a:p>
          </p:txBody>
        </p:sp>
        <p:sp>
          <p:nvSpPr>
            <p:cNvPr id="19" name="Rectangle 5"/>
            <p:cNvSpPr>
              <a:spLocks noChangeArrowheads="1"/>
            </p:cNvSpPr>
            <p:nvPr/>
          </p:nvSpPr>
          <p:spPr bwMode="white">
            <a:xfrm>
              <a:off x="2024397" y="5749256"/>
              <a:ext cx="900112" cy="247650"/>
            </a:xfrm>
            <a:prstGeom prst="rect">
              <a:avLst/>
            </a:prstGeom>
            <a:solidFill>
              <a:schemeClr val="tx2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>
              <a:lvl1pPr marL="244475" indent="-244475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chemeClr val="accent1"/>
                </a:buClr>
                <a:buSzPct val="80000"/>
              </a:pPr>
              <a:r>
                <a:rPr lang="de-DE" altLang="de-DE" sz="1000">
                  <a:solidFill>
                    <a:schemeClr val="bg1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STBN-2-000</a:t>
              </a:r>
            </a:p>
          </p:txBody>
        </p:sp>
        <p:sp>
          <p:nvSpPr>
            <p:cNvPr id="20" name="Rectangle 5"/>
            <p:cNvSpPr>
              <a:spLocks noChangeArrowheads="1"/>
            </p:cNvSpPr>
            <p:nvPr/>
          </p:nvSpPr>
          <p:spPr bwMode="white">
            <a:xfrm>
              <a:off x="3248359" y="3629944"/>
              <a:ext cx="973138" cy="257175"/>
            </a:xfrm>
            <a:prstGeom prst="rect">
              <a:avLst/>
            </a:prstGeom>
            <a:solidFill>
              <a:schemeClr val="tx2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>
              <a:lvl1pPr marL="244475" indent="-244475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chemeClr val="accent1"/>
                </a:buClr>
                <a:buSzPct val="80000"/>
              </a:pPr>
              <a:r>
                <a:rPr lang="de-DE" altLang="de-DE" sz="1000">
                  <a:solidFill>
                    <a:schemeClr val="bg1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Handelsware</a:t>
              </a:r>
            </a:p>
          </p:txBody>
        </p:sp>
        <p:sp>
          <p:nvSpPr>
            <p:cNvPr id="21" name="Rectangle 5"/>
            <p:cNvSpPr>
              <a:spLocks noChangeArrowheads="1"/>
            </p:cNvSpPr>
            <p:nvPr/>
          </p:nvSpPr>
          <p:spPr bwMode="white">
            <a:xfrm>
              <a:off x="4459622" y="3628356"/>
              <a:ext cx="1136650" cy="257175"/>
            </a:xfrm>
            <a:prstGeom prst="rect">
              <a:avLst/>
            </a:prstGeom>
            <a:solidFill>
              <a:schemeClr val="tx2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>
              <a:lvl1pPr marL="244475" indent="-244475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chemeClr val="accent1"/>
                </a:buClr>
                <a:buSzPct val="80000"/>
              </a:pPr>
              <a:r>
                <a:rPr lang="de-DE" altLang="de-DE" sz="1000" dirty="0">
                  <a:solidFill>
                    <a:schemeClr val="bg1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Fertigerzeugnis</a:t>
              </a:r>
            </a:p>
          </p:txBody>
        </p:sp>
        <p:sp>
          <p:nvSpPr>
            <p:cNvPr id="22" name="Rectangle 5"/>
            <p:cNvSpPr>
              <a:spLocks noChangeArrowheads="1"/>
            </p:cNvSpPr>
            <p:nvPr/>
          </p:nvSpPr>
          <p:spPr bwMode="white">
            <a:xfrm>
              <a:off x="4273884" y="4222081"/>
              <a:ext cx="1489075" cy="247650"/>
            </a:xfrm>
            <a:prstGeom prst="rect">
              <a:avLst/>
            </a:prstGeom>
            <a:solidFill>
              <a:schemeClr val="tx2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>
              <a:lvl1pPr marL="244475" indent="-244475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chemeClr val="accent1"/>
                </a:buClr>
                <a:buSzPct val="80000"/>
              </a:pPr>
              <a:r>
                <a:rPr lang="de-DE" altLang="de-DE" sz="1000">
                  <a:solidFill>
                    <a:schemeClr val="bg1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San Diego Lagerhaus</a:t>
              </a:r>
            </a:p>
          </p:txBody>
        </p:sp>
        <p:sp>
          <p:nvSpPr>
            <p:cNvPr id="23" name="Line 10"/>
            <p:cNvSpPr>
              <a:spLocks noChangeShapeType="1"/>
            </p:cNvSpPr>
            <p:nvPr/>
          </p:nvSpPr>
          <p:spPr bwMode="white">
            <a:xfrm flipV="1">
              <a:off x="7291722" y="5571456"/>
              <a:ext cx="38735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24" name="Rectangle 5"/>
            <p:cNvSpPr>
              <a:spLocks noChangeArrowheads="1"/>
            </p:cNvSpPr>
            <p:nvPr/>
          </p:nvSpPr>
          <p:spPr bwMode="white">
            <a:xfrm>
              <a:off x="5943934" y="3628356"/>
              <a:ext cx="728663" cy="257175"/>
            </a:xfrm>
            <a:prstGeom prst="rect">
              <a:avLst/>
            </a:prstGeom>
            <a:solidFill>
              <a:schemeClr val="tx2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>
              <a:lvl1pPr marL="244475" indent="-244475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chemeClr val="accent1"/>
                </a:buClr>
                <a:buSzPct val="80000"/>
              </a:pPr>
              <a:r>
                <a:rPr lang="de-DE" altLang="de-DE" sz="1000">
                  <a:solidFill>
                    <a:schemeClr val="bg1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Sonstige</a:t>
              </a:r>
            </a:p>
          </p:txBody>
        </p:sp>
        <p:sp>
          <p:nvSpPr>
            <p:cNvPr id="25" name="Line 10"/>
            <p:cNvSpPr>
              <a:spLocks noChangeShapeType="1"/>
            </p:cNvSpPr>
            <p:nvPr/>
          </p:nvSpPr>
          <p:spPr bwMode="white">
            <a:xfrm>
              <a:off x="2654634" y="2853656"/>
              <a:ext cx="4638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26" name="Line 8"/>
            <p:cNvSpPr>
              <a:spLocks noChangeShapeType="1"/>
            </p:cNvSpPr>
            <p:nvPr/>
          </p:nvSpPr>
          <p:spPr bwMode="white">
            <a:xfrm>
              <a:off x="7291722" y="2853656"/>
              <a:ext cx="0" cy="130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27" name="Line 8"/>
            <p:cNvSpPr>
              <a:spLocks noChangeShapeType="1"/>
            </p:cNvSpPr>
            <p:nvPr/>
          </p:nvSpPr>
          <p:spPr bwMode="white">
            <a:xfrm>
              <a:off x="2654634" y="2853656"/>
              <a:ext cx="0" cy="130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grpSp>
          <p:nvGrpSpPr>
            <p:cNvPr id="28" name="Gruppieren 2"/>
            <p:cNvGrpSpPr>
              <a:grpSpLocks/>
            </p:cNvGrpSpPr>
            <p:nvPr/>
          </p:nvGrpSpPr>
          <p:grpSpPr bwMode="auto">
            <a:xfrm>
              <a:off x="3732547" y="3885531"/>
              <a:ext cx="2573337" cy="336550"/>
              <a:chOff x="2481263" y="3645024"/>
              <a:chExt cx="2573337" cy="336425"/>
            </a:xfrm>
            <a:solidFill>
              <a:schemeClr val="tx2"/>
            </a:solidFill>
          </p:grpSpPr>
          <p:sp>
            <p:nvSpPr>
              <p:cNvPr id="29" name="Line 8"/>
              <p:cNvSpPr>
                <a:spLocks noChangeShapeType="1"/>
              </p:cNvSpPr>
              <p:nvPr/>
            </p:nvSpPr>
            <p:spPr bwMode="white">
              <a:xfrm rot="10800000">
                <a:off x="3767138" y="3835071"/>
                <a:ext cx="0" cy="146378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>
                  <a:defRPr/>
                </a:pPr>
                <a:endParaRPr lang="de-DE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30" name="Line 10"/>
              <p:cNvSpPr>
                <a:spLocks noChangeShapeType="1"/>
              </p:cNvSpPr>
              <p:nvPr/>
            </p:nvSpPr>
            <p:spPr bwMode="white">
              <a:xfrm rot="10800000">
                <a:off x="2481263" y="3835843"/>
                <a:ext cx="2572444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>
                  <a:defRPr/>
                </a:pPr>
                <a:endParaRPr lang="de-DE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31" name="Line 8"/>
              <p:cNvSpPr>
                <a:spLocks noChangeShapeType="1"/>
              </p:cNvSpPr>
              <p:nvPr/>
            </p:nvSpPr>
            <p:spPr bwMode="white">
              <a:xfrm rot="10800000">
                <a:off x="2481263" y="3655196"/>
                <a:ext cx="0" cy="180647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>
                  <a:defRPr/>
                </a:pPr>
                <a:endParaRPr lang="de-DE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32" name="Line 8"/>
              <p:cNvSpPr>
                <a:spLocks noChangeShapeType="1"/>
              </p:cNvSpPr>
              <p:nvPr/>
            </p:nvSpPr>
            <p:spPr bwMode="white">
              <a:xfrm rot="10800000">
                <a:off x="5054600" y="3654425"/>
                <a:ext cx="0" cy="180647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>
                  <a:defRPr/>
                </a:pPr>
                <a:endParaRPr lang="de-DE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33" name="Line 8"/>
              <p:cNvSpPr>
                <a:spLocks noChangeShapeType="1"/>
              </p:cNvSpPr>
              <p:nvPr/>
            </p:nvSpPr>
            <p:spPr bwMode="white">
              <a:xfrm rot="10800000">
                <a:off x="3767138" y="3645024"/>
                <a:ext cx="496" cy="19081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>
                  <a:defRPr/>
                </a:pPr>
                <a:endParaRPr lang="de-DE">
                  <a:solidFill>
                    <a:schemeClr val="bg1"/>
                  </a:solidFill>
                  <a:latin typeface="Arial" charset="0"/>
                </a:endParaRPr>
              </a:p>
            </p:txBody>
          </p:sp>
        </p:grpSp>
        <p:sp>
          <p:nvSpPr>
            <p:cNvPr id="34" name="Rectangle 5"/>
            <p:cNvSpPr>
              <a:spLocks noChangeArrowheads="1"/>
            </p:cNvSpPr>
            <p:nvPr/>
          </p:nvSpPr>
          <p:spPr bwMode="white">
            <a:xfrm>
              <a:off x="8602997" y="4206206"/>
              <a:ext cx="1135062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marL="244475" indent="-244475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>
                  <a:schemeClr val="accent1"/>
                </a:buClr>
                <a:buSzPct val="80000"/>
              </a:pPr>
              <a:r>
                <a:rPr lang="de-DE" altLang="de-DE" b="0"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Lagernummer</a:t>
              </a:r>
            </a:p>
          </p:txBody>
        </p:sp>
        <p:sp>
          <p:nvSpPr>
            <p:cNvPr id="35" name="Rectangle 5"/>
            <p:cNvSpPr>
              <a:spLocks noChangeArrowheads="1"/>
            </p:cNvSpPr>
            <p:nvPr/>
          </p:nvSpPr>
          <p:spPr bwMode="white">
            <a:xfrm>
              <a:off x="6205872" y="2399631"/>
              <a:ext cx="2065337" cy="339725"/>
            </a:xfrm>
            <a:prstGeom prst="rect">
              <a:avLst/>
            </a:prstGeom>
            <a:solidFill>
              <a:schemeClr val="tx2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>
              <a:lvl1pPr marL="244475" indent="-244475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chemeClr val="accent1"/>
                </a:buClr>
                <a:buSzPct val="80000"/>
              </a:pPr>
              <a:r>
                <a:rPr lang="de-DE" altLang="de-DE" sz="1600">
                  <a:solidFill>
                    <a:schemeClr val="bg1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Global Bike Inc. DE</a:t>
              </a:r>
            </a:p>
          </p:txBody>
        </p:sp>
        <p:grpSp>
          <p:nvGrpSpPr>
            <p:cNvPr id="36" name="Gruppieren 1"/>
            <p:cNvGrpSpPr>
              <a:grpSpLocks/>
            </p:cNvGrpSpPr>
            <p:nvPr/>
          </p:nvGrpSpPr>
          <p:grpSpPr bwMode="auto">
            <a:xfrm>
              <a:off x="3742072" y="3304506"/>
              <a:ext cx="2571750" cy="325438"/>
              <a:chOff x="2490788" y="3063875"/>
              <a:chExt cx="2571750" cy="325438"/>
            </a:xfrm>
            <a:solidFill>
              <a:schemeClr val="tx2"/>
            </a:solidFill>
          </p:grpSpPr>
          <p:sp>
            <p:nvSpPr>
              <p:cNvPr id="37" name="Line 8"/>
              <p:cNvSpPr>
                <a:spLocks noChangeShapeType="1"/>
              </p:cNvSpPr>
              <p:nvPr/>
            </p:nvSpPr>
            <p:spPr bwMode="white">
              <a:xfrm>
                <a:off x="3771106" y="3063875"/>
                <a:ext cx="0" cy="149101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>
                  <a:defRPr/>
                </a:pPr>
                <a:endParaRPr lang="de-DE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38" name="Line 10"/>
              <p:cNvSpPr>
                <a:spLocks noChangeShapeType="1"/>
              </p:cNvSpPr>
              <p:nvPr/>
            </p:nvSpPr>
            <p:spPr bwMode="white">
              <a:xfrm>
                <a:off x="2491681" y="3208775"/>
                <a:ext cx="2570857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>
                  <a:defRPr/>
                </a:pPr>
                <a:endParaRPr lang="de-DE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39" name="Line 8"/>
              <p:cNvSpPr>
                <a:spLocks noChangeShapeType="1"/>
              </p:cNvSpPr>
              <p:nvPr/>
            </p:nvSpPr>
            <p:spPr bwMode="white">
              <a:xfrm>
                <a:off x="5062538" y="3208775"/>
                <a:ext cx="0" cy="179771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>
                  <a:defRPr/>
                </a:pPr>
                <a:endParaRPr lang="de-DE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40" name="Line 8"/>
              <p:cNvSpPr>
                <a:spLocks noChangeShapeType="1"/>
              </p:cNvSpPr>
              <p:nvPr/>
            </p:nvSpPr>
            <p:spPr bwMode="white">
              <a:xfrm>
                <a:off x="2490788" y="3209542"/>
                <a:ext cx="0" cy="179771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>
                  <a:defRPr/>
                </a:pPr>
                <a:endParaRPr lang="de-DE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41" name="Line 8"/>
              <p:cNvSpPr>
                <a:spLocks noChangeShapeType="1"/>
              </p:cNvSpPr>
              <p:nvPr/>
            </p:nvSpPr>
            <p:spPr bwMode="white">
              <a:xfrm flipH="1">
                <a:off x="3771106" y="3212976"/>
                <a:ext cx="1278" cy="17557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>
                  <a:defRPr/>
                </a:pPr>
                <a:endParaRPr lang="de-DE">
                  <a:solidFill>
                    <a:schemeClr val="bg1"/>
                  </a:solidFill>
                  <a:latin typeface="Arial" charset="0"/>
                </a:endParaRPr>
              </a:p>
            </p:txBody>
          </p:sp>
        </p:grpSp>
        <p:sp>
          <p:nvSpPr>
            <p:cNvPr id="42" name="Rectangle 5"/>
            <p:cNvSpPr>
              <a:spLocks noChangeArrowheads="1"/>
            </p:cNvSpPr>
            <p:nvPr/>
          </p:nvSpPr>
          <p:spPr bwMode="white">
            <a:xfrm>
              <a:off x="1945022" y="4620544"/>
              <a:ext cx="1114425" cy="247650"/>
            </a:xfrm>
            <a:prstGeom prst="rect">
              <a:avLst/>
            </a:prstGeom>
            <a:solidFill>
              <a:schemeClr val="tx2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>
              <a:lvl1pPr marL="244475" indent="-244475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chemeClr val="accent1"/>
                </a:buClr>
                <a:buSzPct val="80000"/>
              </a:pPr>
              <a:r>
                <a:rPr lang="de-DE" altLang="de-DE" sz="1000">
                  <a:solidFill>
                    <a:schemeClr val="bg1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Festplatzlager</a:t>
              </a:r>
            </a:p>
          </p:txBody>
        </p:sp>
        <p:sp>
          <p:nvSpPr>
            <p:cNvPr id="43" name="Rectangle 5"/>
            <p:cNvSpPr>
              <a:spLocks noChangeArrowheads="1"/>
            </p:cNvSpPr>
            <p:nvPr/>
          </p:nvSpPr>
          <p:spPr bwMode="white">
            <a:xfrm>
              <a:off x="4516772" y="4620544"/>
              <a:ext cx="982662" cy="247650"/>
            </a:xfrm>
            <a:prstGeom prst="rect">
              <a:avLst/>
            </a:prstGeom>
            <a:solidFill>
              <a:schemeClr val="tx2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>
              <a:lvl1pPr marL="244475" indent="-244475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chemeClr val="accent1"/>
                </a:buClr>
                <a:buSzPct val="80000"/>
              </a:pPr>
              <a:r>
                <a:rPr lang="de-DE" altLang="de-DE" sz="1000">
                  <a:solidFill>
                    <a:schemeClr val="bg1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Palettenlager</a:t>
              </a:r>
            </a:p>
          </p:txBody>
        </p:sp>
        <p:sp>
          <p:nvSpPr>
            <p:cNvPr id="44" name="Rectangle 5"/>
            <p:cNvSpPr>
              <a:spLocks noChangeArrowheads="1"/>
            </p:cNvSpPr>
            <p:nvPr/>
          </p:nvSpPr>
          <p:spPr bwMode="white">
            <a:xfrm>
              <a:off x="3234072" y="4620544"/>
              <a:ext cx="1057275" cy="401637"/>
            </a:xfrm>
            <a:prstGeom prst="rect">
              <a:avLst/>
            </a:prstGeom>
            <a:solidFill>
              <a:schemeClr val="tx2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>
              <a:lvl1pPr marL="244475" indent="-244475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chemeClr val="accent1"/>
                </a:buClr>
                <a:buSzPct val="80000"/>
              </a:pPr>
              <a:r>
                <a:rPr lang="de-DE" altLang="de-DE" sz="1000">
                  <a:solidFill>
                    <a:schemeClr val="bg1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Wareneingang extern</a:t>
              </a:r>
            </a:p>
          </p:txBody>
        </p:sp>
        <p:sp>
          <p:nvSpPr>
            <p:cNvPr id="45" name="Rectangle 5"/>
            <p:cNvSpPr>
              <a:spLocks noChangeArrowheads="1"/>
            </p:cNvSpPr>
            <p:nvPr/>
          </p:nvSpPr>
          <p:spPr bwMode="white">
            <a:xfrm>
              <a:off x="6951997" y="4623719"/>
              <a:ext cx="1363662" cy="247650"/>
            </a:xfrm>
            <a:prstGeom prst="rect">
              <a:avLst/>
            </a:prstGeom>
            <a:solidFill>
              <a:schemeClr val="tx2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>
              <a:lvl1pPr marL="244475" indent="-244475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chemeClr val="accent1"/>
                </a:buClr>
                <a:buSzPct val="80000"/>
              </a:pPr>
              <a:r>
                <a:rPr lang="de-DE" altLang="de-DE" sz="1000">
                  <a:solidFill>
                    <a:schemeClr val="bg1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Umlagerung (Werk)</a:t>
              </a:r>
            </a:p>
          </p:txBody>
        </p:sp>
        <p:sp>
          <p:nvSpPr>
            <p:cNvPr id="46" name="Rectangle 5"/>
            <p:cNvSpPr>
              <a:spLocks noChangeArrowheads="1"/>
            </p:cNvSpPr>
            <p:nvPr/>
          </p:nvSpPr>
          <p:spPr bwMode="white">
            <a:xfrm>
              <a:off x="5769309" y="4620544"/>
              <a:ext cx="1039813" cy="401637"/>
            </a:xfrm>
            <a:prstGeom prst="rect">
              <a:avLst/>
            </a:prstGeom>
            <a:solidFill>
              <a:schemeClr val="tx2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>
              <a:lvl1pPr marL="244475" indent="-244475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chemeClr val="accent1"/>
                </a:buClr>
                <a:buSzPct val="80000"/>
              </a:pPr>
              <a:r>
                <a:rPr lang="de-DE" altLang="de-DE" sz="1000" dirty="0">
                  <a:solidFill>
                    <a:schemeClr val="bg1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Versandstelle </a:t>
              </a:r>
              <a:r>
                <a:rPr lang="de-DE" altLang="de-DE" sz="1000" dirty="0" err="1">
                  <a:solidFill>
                    <a:schemeClr val="bg1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Ausliefer</a:t>
              </a:r>
              <a:r>
                <a:rPr lang="de-DE" altLang="de-DE" sz="1000" dirty="0">
                  <a:solidFill>
                    <a:schemeClr val="bg1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.</a:t>
              </a:r>
            </a:p>
          </p:txBody>
        </p:sp>
        <p:grpSp>
          <p:nvGrpSpPr>
            <p:cNvPr id="47" name="Gruppieren 46"/>
            <p:cNvGrpSpPr>
              <a:grpSpLocks/>
            </p:cNvGrpSpPr>
            <p:nvPr/>
          </p:nvGrpSpPr>
          <p:grpSpPr bwMode="auto">
            <a:xfrm>
              <a:off x="2473659" y="4458619"/>
              <a:ext cx="5160963" cy="161925"/>
              <a:chOff x="1222375" y="4217988"/>
              <a:chExt cx="5160169" cy="161925"/>
            </a:xfrm>
            <a:solidFill>
              <a:schemeClr val="tx2"/>
            </a:solidFill>
          </p:grpSpPr>
          <p:sp>
            <p:nvSpPr>
              <p:cNvPr id="48" name="Line 8"/>
              <p:cNvSpPr>
                <a:spLocks noChangeShapeType="1"/>
              </p:cNvSpPr>
              <p:nvPr/>
            </p:nvSpPr>
            <p:spPr bwMode="white">
              <a:xfrm>
                <a:off x="3763118" y="4217988"/>
                <a:ext cx="0" cy="156944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>
                  <a:defRPr/>
                </a:pPr>
                <a:endParaRPr lang="de-DE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49" name="Line 8"/>
              <p:cNvSpPr>
                <a:spLocks noChangeShapeType="1"/>
              </p:cNvSpPr>
              <p:nvPr/>
            </p:nvSpPr>
            <p:spPr bwMode="white">
              <a:xfrm flipH="1">
                <a:off x="6381750" y="4293732"/>
                <a:ext cx="0" cy="81201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>
                  <a:defRPr/>
                </a:pPr>
                <a:endParaRPr lang="de-DE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50" name="Line 8"/>
              <p:cNvSpPr>
                <a:spLocks noChangeShapeType="1"/>
              </p:cNvSpPr>
              <p:nvPr/>
            </p:nvSpPr>
            <p:spPr bwMode="white">
              <a:xfrm>
                <a:off x="1225550" y="4296460"/>
                <a:ext cx="1" cy="78472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>
                  <a:defRPr/>
                </a:pPr>
                <a:endParaRPr lang="de-DE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51" name="Line 10"/>
              <p:cNvSpPr>
                <a:spLocks noChangeShapeType="1"/>
              </p:cNvSpPr>
              <p:nvPr/>
            </p:nvSpPr>
            <p:spPr bwMode="white">
              <a:xfrm flipV="1">
                <a:off x="1222375" y="4298711"/>
                <a:ext cx="5160169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>
                  <a:defRPr/>
                </a:pPr>
                <a:endParaRPr lang="de-DE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52" name="Line 8"/>
              <p:cNvSpPr>
                <a:spLocks noChangeShapeType="1"/>
              </p:cNvSpPr>
              <p:nvPr/>
            </p:nvSpPr>
            <p:spPr bwMode="white">
              <a:xfrm>
                <a:off x="2500808" y="4298712"/>
                <a:ext cx="1" cy="78472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>
                  <a:defRPr/>
                </a:pPr>
                <a:endParaRPr lang="de-DE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53" name="Line 8"/>
              <p:cNvSpPr>
                <a:spLocks noChangeShapeType="1"/>
              </p:cNvSpPr>
              <p:nvPr/>
            </p:nvSpPr>
            <p:spPr bwMode="white">
              <a:xfrm flipH="1">
                <a:off x="5051323" y="4298712"/>
                <a:ext cx="0" cy="81201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>
                  <a:defRPr/>
                </a:pPr>
                <a:endParaRPr lang="de-DE">
                  <a:solidFill>
                    <a:schemeClr val="bg1"/>
                  </a:solidFill>
                  <a:latin typeface="Arial" charset="0"/>
                </a:endParaRPr>
              </a:p>
            </p:txBody>
          </p:sp>
        </p:grpSp>
        <p:cxnSp>
          <p:nvCxnSpPr>
            <p:cNvPr id="54" name="Gerade Verbindung 8"/>
            <p:cNvCxnSpPr>
              <a:cxnSpLocks noChangeShapeType="1"/>
              <a:stCxn id="56" idx="1"/>
              <a:endCxn id="23" idx="0"/>
            </p:cNvCxnSpPr>
            <p:nvPr/>
          </p:nvCxnSpPr>
          <p:spPr bwMode="auto">
            <a:xfrm>
              <a:off x="6290009" y="5571456"/>
              <a:ext cx="1001713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5" name="Line 8"/>
            <p:cNvSpPr>
              <a:spLocks noChangeShapeType="1"/>
            </p:cNvSpPr>
            <p:nvPr/>
          </p:nvSpPr>
          <p:spPr bwMode="white">
            <a:xfrm>
              <a:off x="5023184" y="5425406"/>
              <a:ext cx="0" cy="1444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56" name="Line 10"/>
            <p:cNvSpPr>
              <a:spLocks noChangeShapeType="1"/>
            </p:cNvSpPr>
            <p:nvPr/>
          </p:nvSpPr>
          <p:spPr bwMode="white">
            <a:xfrm>
              <a:off x="2475247" y="5569869"/>
              <a:ext cx="3814762" cy="15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57" name="Line 8"/>
            <p:cNvSpPr>
              <a:spLocks noChangeShapeType="1"/>
            </p:cNvSpPr>
            <p:nvPr/>
          </p:nvSpPr>
          <p:spPr bwMode="white">
            <a:xfrm>
              <a:off x="7683834" y="5574631"/>
              <a:ext cx="0" cy="1809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58" name="Line 8"/>
            <p:cNvSpPr>
              <a:spLocks noChangeShapeType="1"/>
            </p:cNvSpPr>
            <p:nvPr/>
          </p:nvSpPr>
          <p:spPr bwMode="white">
            <a:xfrm>
              <a:off x="2473659" y="5571456"/>
              <a:ext cx="0" cy="1793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59" name="Line 8"/>
            <p:cNvSpPr>
              <a:spLocks noChangeShapeType="1"/>
            </p:cNvSpPr>
            <p:nvPr/>
          </p:nvSpPr>
          <p:spPr bwMode="white">
            <a:xfrm>
              <a:off x="4310397" y="5569869"/>
              <a:ext cx="0" cy="1809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60" name="Rectangle 5"/>
            <p:cNvSpPr>
              <a:spLocks noChangeArrowheads="1"/>
            </p:cNvSpPr>
            <p:nvPr/>
          </p:nvSpPr>
          <p:spPr bwMode="white">
            <a:xfrm>
              <a:off x="3859547" y="5754019"/>
              <a:ext cx="900112" cy="247650"/>
            </a:xfrm>
            <a:prstGeom prst="rect">
              <a:avLst/>
            </a:prstGeom>
            <a:solidFill>
              <a:schemeClr val="tx2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>
              <a:lvl1pPr marL="244475" indent="-244475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chemeClr val="accent1"/>
                </a:buClr>
                <a:buSzPct val="80000"/>
              </a:pPr>
              <a:r>
                <a:rPr lang="de-DE" altLang="de-DE" sz="1000">
                  <a:solidFill>
                    <a:schemeClr val="bg1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STBN-2-001</a:t>
              </a:r>
            </a:p>
          </p:txBody>
        </p:sp>
        <p:sp>
          <p:nvSpPr>
            <p:cNvPr id="61" name="Rectangle 5"/>
            <p:cNvSpPr>
              <a:spLocks noChangeArrowheads="1"/>
            </p:cNvSpPr>
            <p:nvPr/>
          </p:nvSpPr>
          <p:spPr bwMode="white">
            <a:xfrm>
              <a:off x="7228222" y="5754019"/>
              <a:ext cx="898525" cy="247650"/>
            </a:xfrm>
            <a:prstGeom prst="rect">
              <a:avLst/>
            </a:prstGeom>
            <a:solidFill>
              <a:schemeClr val="tx2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>
              <a:lvl1pPr marL="244475" indent="-244475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chemeClr val="accent1"/>
                </a:buClr>
                <a:buSzPct val="80000"/>
              </a:pPr>
              <a:r>
                <a:rPr lang="de-DE" altLang="de-DE" sz="1000" dirty="0">
                  <a:solidFill>
                    <a:schemeClr val="bg1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STBN-2-999</a:t>
              </a:r>
            </a:p>
          </p:txBody>
        </p:sp>
        <p:sp>
          <p:nvSpPr>
            <p:cNvPr id="62" name="Rectangle 5"/>
            <p:cNvSpPr>
              <a:spLocks noChangeArrowheads="1"/>
            </p:cNvSpPr>
            <p:nvPr/>
          </p:nvSpPr>
          <p:spPr bwMode="white">
            <a:xfrm>
              <a:off x="8960184" y="4604669"/>
              <a:ext cx="777875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marL="244475" indent="-244475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>
                  <a:schemeClr val="accent1"/>
                </a:buClr>
                <a:buSzPct val="80000"/>
              </a:pPr>
              <a:r>
                <a:rPr lang="de-DE" altLang="de-DE" b="0"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Lagertyp</a:t>
              </a:r>
            </a:p>
          </p:txBody>
        </p:sp>
        <p:sp>
          <p:nvSpPr>
            <p:cNvPr id="63" name="Rectangle 5"/>
            <p:cNvSpPr>
              <a:spLocks noChangeArrowheads="1"/>
            </p:cNvSpPr>
            <p:nvPr/>
          </p:nvSpPr>
          <p:spPr bwMode="white">
            <a:xfrm>
              <a:off x="8663322" y="5155531"/>
              <a:ext cx="1074737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marL="244475" indent="-244475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>
                  <a:schemeClr val="accent1"/>
                </a:buClr>
                <a:buSzPct val="80000"/>
              </a:pPr>
              <a:r>
                <a:rPr lang="de-DE" altLang="de-DE" b="0"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Lagerbereich</a:t>
              </a:r>
            </a:p>
          </p:txBody>
        </p:sp>
        <p:sp>
          <p:nvSpPr>
            <p:cNvPr id="64" name="Rectangle 5"/>
            <p:cNvSpPr>
              <a:spLocks noChangeArrowheads="1"/>
            </p:cNvSpPr>
            <p:nvPr/>
          </p:nvSpPr>
          <p:spPr bwMode="white">
            <a:xfrm>
              <a:off x="8841122" y="5738144"/>
              <a:ext cx="896937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marL="244475" indent="-244475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>
                  <a:schemeClr val="accent1"/>
                </a:buClr>
                <a:buSzPct val="80000"/>
              </a:pPr>
              <a:r>
                <a:rPr lang="de-DE" altLang="de-DE" b="0"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Lagerplatz</a:t>
              </a:r>
            </a:p>
          </p:txBody>
        </p:sp>
        <p:cxnSp>
          <p:nvCxnSpPr>
            <p:cNvPr id="65" name="Gerade Verbindung 64"/>
            <p:cNvCxnSpPr>
              <a:cxnSpLocks noChangeShapeType="1"/>
            </p:cNvCxnSpPr>
            <p:nvPr/>
          </p:nvCxnSpPr>
          <p:spPr bwMode="auto">
            <a:xfrm>
              <a:off x="1719597" y="5493669"/>
              <a:ext cx="8207375" cy="0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54685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>
                <a:latin typeface="Arial" panose="020B0604020202020204" pitchFamily="34" charset="0"/>
              </a:rPr>
              <a:t>Global Bike </a:t>
            </a:r>
            <a:r>
              <a:rPr lang="de-DE" altLang="de-DE" dirty="0">
                <a:latin typeface="Arial" panose="020B0604020202020204" pitchFamily="34" charset="0"/>
              </a:rPr>
              <a:t>Organisationsstruktur in SAP ERP (Logistik)</a:t>
            </a:r>
            <a:endParaRPr lang="de-DE" dirty="0"/>
          </a:p>
        </p:txBody>
      </p:sp>
      <p:grpSp>
        <p:nvGrpSpPr>
          <p:cNvPr id="4" name="Group 78"/>
          <p:cNvGrpSpPr>
            <a:grpSpLocks/>
          </p:cNvGrpSpPr>
          <p:nvPr/>
        </p:nvGrpSpPr>
        <p:grpSpPr bwMode="auto">
          <a:xfrm>
            <a:off x="1638900" y="1411705"/>
            <a:ext cx="8915400" cy="4979988"/>
            <a:chOff x="48" y="768"/>
            <a:chExt cx="5616" cy="3137"/>
          </a:xfrm>
        </p:grpSpPr>
        <p:sp>
          <p:nvSpPr>
            <p:cNvPr id="5" name="AutoShape 16"/>
            <p:cNvSpPr>
              <a:spLocks noChangeArrowheads="1"/>
            </p:cNvSpPr>
            <p:nvPr/>
          </p:nvSpPr>
          <p:spPr bwMode="auto">
            <a:xfrm>
              <a:off x="48" y="768"/>
              <a:ext cx="5616" cy="3120"/>
            </a:xfrm>
            <a:prstGeom prst="parallelogram">
              <a:avLst>
                <a:gd name="adj" fmla="val 45000"/>
              </a:avLst>
            </a:prstGeom>
            <a:gradFill rotWithShape="0">
              <a:gsLst>
                <a:gs pos="0">
                  <a:srgbClr val="0050A8"/>
                </a:gs>
                <a:gs pos="100000">
                  <a:srgbClr val="B5C1E9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B5C1E9"/>
              </a:extrusionClr>
              <a:contourClr>
                <a:srgbClr val="0050A8"/>
              </a:contour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400"/>
            </a:p>
          </p:txBody>
        </p:sp>
        <p:sp>
          <p:nvSpPr>
            <p:cNvPr id="6" name="Text Box 17"/>
            <p:cNvSpPr txBox="1">
              <a:spLocks noChangeArrowheads="1"/>
            </p:cNvSpPr>
            <p:nvPr/>
          </p:nvSpPr>
          <p:spPr bwMode="auto">
            <a:xfrm>
              <a:off x="113" y="3690"/>
              <a:ext cx="1485" cy="2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1600" dirty="0"/>
                <a:t>Mandant </a:t>
              </a:r>
              <a:r>
                <a:rPr lang="de-DE" altLang="de-DE" sz="1600" dirty="0" smtClean="0"/>
                <a:t>Global Bike</a:t>
              </a:r>
              <a:endParaRPr lang="de-DE" altLang="de-DE" sz="1600" dirty="0"/>
            </a:p>
          </p:txBody>
        </p:sp>
        <p:sp>
          <p:nvSpPr>
            <p:cNvPr id="7" name="AutoShape 19"/>
            <p:cNvSpPr>
              <a:spLocks noChangeArrowheads="1"/>
            </p:cNvSpPr>
            <p:nvPr/>
          </p:nvSpPr>
          <p:spPr bwMode="auto">
            <a:xfrm>
              <a:off x="192" y="799"/>
              <a:ext cx="2688" cy="2880"/>
            </a:xfrm>
            <a:prstGeom prst="parallelogram">
              <a:avLst>
                <a:gd name="adj" fmla="val 47731"/>
              </a:avLst>
            </a:prstGeom>
            <a:gradFill rotWithShape="1">
              <a:gsLst>
                <a:gs pos="0">
                  <a:srgbClr val="99FF66">
                    <a:alpha val="89998"/>
                  </a:srgbClr>
                </a:gs>
                <a:gs pos="100000">
                  <a:srgbClr val="47762F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99FF66"/>
              </a:extrusionClr>
              <a:contourClr>
                <a:srgbClr val="99FF66"/>
              </a:contour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400">
                <a:solidFill>
                  <a:srgbClr val="F8F8F8"/>
                </a:solidFill>
              </a:endParaRPr>
            </a:p>
          </p:txBody>
        </p:sp>
        <p:sp>
          <p:nvSpPr>
            <p:cNvPr id="8" name="Text Box 20"/>
            <p:cNvSpPr txBox="1">
              <a:spLocks noChangeArrowheads="1"/>
            </p:cNvSpPr>
            <p:nvPr/>
          </p:nvSpPr>
          <p:spPr bwMode="auto">
            <a:xfrm>
              <a:off x="185" y="3501"/>
              <a:ext cx="79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de-DE" sz="1600">
                  <a:cs typeface="Times New Roman" panose="02020603050405020304" pitchFamily="18" charset="0"/>
                </a:rPr>
                <a:t> BUK US00</a:t>
              </a:r>
            </a:p>
          </p:txBody>
        </p:sp>
        <p:sp>
          <p:nvSpPr>
            <p:cNvPr id="9" name="AutoShape 21"/>
            <p:cNvSpPr>
              <a:spLocks noChangeArrowheads="1"/>
            </p:cNvSpPr>
            <p:nvPr/>
          </p:nvSpPr>
          <p:spPr bwMode="auto">
            <a:xfrm>
              <a:off x="330" y="845"/>
              <a:ext cx="1546" cy="2650"/>
            </a:xfrm>
            <a:prstGeom prst="parallelogram">
              <a:avLst>
                <a:gd name="adj" fmla="val 75681"/>
              </a:avLst>
            </a:prstGeom>
            <a:solidFill>
              <a:srgbClr val="FFFF66"/>
            </a:soli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FFFF66"/>
              </a:extrusionClr>
              <a:contourClr>
                <a:srgbClr val="FFFF66"/>
              </a:contour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400"/>
            </a:p>
          </p:txBody>
        </p:sp>
        <p:sp>
          <p:nvSpPr>
            <p:cNvPr id="10" name="AutoShape 22"/>
            <p:cNvSpPr>
              <a:spLocks noChangeArrowheads="1"/>
            </p:cNvSpPr>
            <p:nvPr/>
          </p:nvSpPr>
          <p:spPr bwMode="auto">
            <a:xfrm>
              <a:off x="1701" y="799"/>
              <a:ext cx="1769" cy="2880"/>
            </a:xfrm>
            <a:prstGeom prst="parallelogram">
              <a:avLst>
                <a:gd name="adj" fmla="val 71847"/>
              </a:avLst>
            </a:prstGeom>
            <a:gradFill rotWithShape="1">
              <a:gsLst>
                <a:gs pos="0">
                  <a:srgbClr val="969696">
                    <a:alpha val="89998"/>
                  </a:srgbClr>
                </a:gs>
                <a:gs pos="100000">
                  <a:srgbClr val="454545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969696"/>
              </a:extrusionClr>
              <a:contourClr>
                <a:srgbClr val="969696"/>
              </a:contour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400">
                <a:solidFill>
                  <a:srgbClr val="F8F8F8"/>
                </a:solidFill>
              </a:endParaRPr>
            </a:p>
          </p:txBody>
        </p:sp>
        <p:sp>
          <p:nvSpPr>
            <p:cNvPr id="11" name="AutoShape 23"/>
            <p:cNvSpPr>
              <a:spLocks noChangeArrowheads="1"/>
            </p:cNvSpPr>
            <p:nvPr/>
          </p:nvSpPr>
          <p:spPr bwMode="auto">
            <a:xfrm>
              <a:off x="2517" y="817"/>
              <a:ext cx="2268" cy="2880"/>
            </a:xfrm>
            <a:prstGeom prst="parallelogram">
              <a:avLst>
                <a:gd name="adj" fmla="val 57056"/>
              </a:avLst>
            </a:prstGeom>
            <a:gradFill rotWithShape="1">
              <a:gsLst>
                <a:gs pos="0">
                  <a:srgbClr val="99FF66">
                    <a:alpha val="89998"/>
                  </a:srgbClr>
                </a:gs>
                <a:gs pos="100000">
                  <a:srgbClr val="47762F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99FF66"/>
              </a:extrusionClr>
              <a:contourClr>
                <a:srgbClr val="99FF66"/>
              </a:contour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400">
                <a:solidFill>
                  <a:srgbClr val="F8F8F8"/>
                </a:solidFill>
              </a:endParaRPr>
            </a:p>
          </p:txBody>
        </p:sp>
        <p:sp>
          <p:nvSpPr>
            <p:cNvPr id="12" name="AutoShape 24"/>
            <p:cNvSpPr>
              <a:spLocks noChangeArrowheads="1"/>
            </p:cNvSpPr>
            <p:nvPr/>
          </p:nvSpPr>
          <p:spPr bwMode="auto">
            <a:xfrm>
              <a:off x="2667" y="845"/>
              <a:ext cx="1546" cy="2650"/>
            </a:xfrm>
            <a:prstGeom prst="parallelogram">
              <a:avLst>
                <a:gd name="adj" fmla="val 75292"/>
              </a:avLst>
            </a:prstGeom>
            <a:solidFill>
              <a:srgbClr val="FFFF66"/>
            </a:soli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FFFF66"/>
              </a:extrusionClr>
              <a:contourClr>
                <a:srgbClr val="FFFF66"/>
              </a:contour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400"/>
            </a:p>
          </p:txBody>
        </p:sp>
        <p:sp>
          <p:nvSpPr>
            <p:cNvPr id="13" name="AutoShape 25"/>
            <p:cNvSpPr>
              <a:spLocks noChangeArrowheads="1"/>
            </p:cNvSpPr>
            <p:nvPr/>
          </p:nvSpPr>
          <p:spPr bwMode="auto">
            <a:xfrm>
              <a:off x="3115" y="845"/>
              <a:ext cx="1546" cy="2650"/>
            </a:xfrm>
            <a:prstGeom prst="parallelogram">
              <a:avLst>
                <a:gd name="adj" fmla="val 75292"/>
              </a:avLst>
            </a:prstGeom>
            <a:solidFill>
              <a:srgbClr val="FFFF66"/>
            </a:soli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FFFF66"/>
              </a:extrusionClr>
              <a:contourClr>
                <a:srgbClr val="FFFF66"/>
              </a:contour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400"/>
            </a:p>
          </p:txBody>
        </p:sp>
        <p:sp>
          <p:nvSpPr>
            <p:cNvPr id="14" name="AutoShape 26"/>
            <p:cNvSpPr>
              <a:spLocks noChangeArrowheads="1"/>
            </p:cNvSpPr>
            <p:nvPr/>
          </p:nvSpPr>
          <p:spPr bwMode="auto">
            <a:xfrm>
              <a:off x="793" y="845"/>
              <a:ext cx="1546" cy="2650"/>
            </a:xfrm>
            <a:prstGeom prst="parallelogram">
              <a:avLst>
                <a:gd name="adj" fmla="val 75681"/>
              </a:avLst>
            </a:prstGeom>
            <a:solidFill>
              <a:srgbClr val="FFFF66"/>
            </a:soli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FFFF66"/>
              </a:extrusionClr>
              <a:contourClr>
                <a:srgbClr val="FFFF66"/>
              </a:contour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400"/>
            </a:p>
          </p:txBody>
        </p:sp>
        <p:sp>
          <p:nvSpPr>
            <p:cNvPr id="15" name="AutoShape 27"/>
            <p:cNvSpPr>
              <a:spLocks noChangeArrowheads="1"/>
            </p:cNvSpPr>
            <p:nvPr/>
          </p:nvSpPr>
          <p:spPr bwMode="auto">
            <a:xfrm>
              <a:off x="1247" y="845"/>
              <a:ext cx="1546" cy="2650"/>
            </a:xfrm>
            <a:prstGeom prst="parallelogram">
              <a:avLst>
                <a:gd name="adj" fmla="val 75681"/>
              </a:avLst>
            </a:prstGeom>
            <a:solidFill>
              <a:srgbClr val="FFFF66"/>
            </a:soli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FFFF66"/>
              </a:extrusionClr>
              <a:contourClr>
                <a:srgbClr val="FFFF66"/>
              </a:contour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400"/>
            </a:p>
          </p:txBody>
        </p:sp>
        <p:sp>
          <p:nvSpPr>
            <p:cNvPr id="16" name="Text Box 28"/>
            <p:cNvSpPr txBox="1">
              <a:spLocks noChangeArrowheads="1"/>
            </p:cNvSpPr>
            <p:nvPr/>
          </p:nvSpPr>
          <p:spPr bwMode="auto">
            <a:xfrm>
              <a:off x="339" y="3203"/>
              <a:ext cx="545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de-DE" sz="1000">
                  <a:cs typeface="Times New Roman" panose="02020603050405020304" pitchFamily="18" charset="0"/>
                </a:rPr>
                <a:t>   </a:t>
              </a:r>
              <a:r>
                <a:rPr lang="de-DE" altLang="de-DE">
                  <a:cs typeface="Times New Roman" panose="02020603050405020304" pitchFamily="18" charset="0"/>
                </a:rPr>
                <a:t>Dallas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1400" b="0">
                  <a:cs typeface="Times New Roman" panose="02020603050405020304" pitchFamily="18" charset="0"/>
                </a:rPr>
                <a:t> DL00</a:t>
              </a:r>
            </a:p>
          </p:txBody>
        </p:sp>
        <p:sp>
          <p:nvSpPr>
            <p:cNvPr id="17" name="Text Box 29"/>
            <p:cNvSpPr txBox="1">
              <a:spLocks noChangeArrowheads="1"/>
            </p:cNvSpPr>
            <p:nvPr/>
          </p:nvSpPr>
          <p:spPr bwMode="auto">
            <a:xfrm>
              <a:off x="793" y="3203"/>
              <a:ext cx="545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de-DE" sz="1000">
                  <a:cs typeface="Times New Roman" panose="02020603050405020304" pitchFamily="18" charset="0"/>
                </a:rPr>
                <a:t>   </a:t>
              </a:r>
              <a:r>
                <a:rPr lang="de-DE" altLang="de-DE">
                  <a:cs typeface="Times New Roman" panose="02020603050405020304" pitchFamily="18" charset="0"/>
                </a:rPr>
                <a:t>Miami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1400" b="0">
                  <a:cs typeface="Times New Roman" panose="02020603050405020304" pitchFamily="18" charset="0"/>
                </a:rPr>
                <a:t> MI00</a:t>
              </a:r>
            </a:p>
          </p:txBody>
        </p:sp>
        <p:sp>
          <p:nvSpPr>
            <p:cNvPr id="18" name="Text Box 30"/>
            <p:cNvSpPr txBox="1">
              <a:spLocks noChangeArrowheads="1"/>
            </p:cNvSpPr>
            <p:nvPr/>
          </p:nvSpPr>
          <p:spPr bwMode="auto">
            <a:xfrm>
              <a:off x="1246" y="3203"/>
              <a:ext cx="545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de-DE" sz="1000">
                  <a:cs typeface="Times New Roman" panose="02020603050405020304" pitchFamily="18" charset="0"/>
                </a:rPr>
                <a:t> </a:t>
              </a:r>
              <a:r>
                <a:rPr lang="de-DE" altLang="de-DE">
                  <a:cs typeface="Times New Roman" panose="02020603050405020304" pitchFamily="18" charset="0"/>
                </a:rPr>
                <a:t>S. Diego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1400" b="0">
                  <a:cs typeface="Times New Roman" panose="02020603050405020304" pitchFamily="18" charset="0"/>
                </a:rPr>
                <a:t>SD00</a:t>
              </a:r>
            </a:p>
          </p:txBody>
        </p:sp>
        <p:sp>
          <p:nvSpPr>
            <p:cNvPr id="19" name="Text Box 31"/>
            <p:cNvSpPr txBox="1">
              <a:spLocks noChangeArrowheads="1"/>
            </p:cNvSpPr>
            <p:nvPr/>
          </p:nvSpPr>
          <p:spPr bwMode="auto">
            <a:xfrm>
              <a:off x="1682" y="3501"/>
              <a:ext cx="79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de-DE" sz="1600">
                  <a:solidFill>
                    <a:srgbClr val="EAEAEA"/>
                  </a:solidFill>
                  <a:cs typeface="Times New Roman" panose="02020603050405020304" pitchFamily="18" charset="0"/>
                </a:rPr>
                <a:t> CA00</a:t>
              </a:r>
            </a:p>
          </p:txBody>
        </p:sp>
        <p:sp>
          <p:nvSpPr>
            <p:cNvPr id="20" name="AutoShape 32"/>
            <p:cNvSpPr>
              <a:spLocks noChangeArrowheads="1"/>
            </p:cNvSpPr>
            <p:nvPr/>
          </p:nvSpPr>
          <p:spPr bwMode="auto">
            <a:xfrm>
              <a:off x="1837" y="845"/>
              <a:ext cx="1546" cy="2650"/>
            </a:xfrm>
            <a:prstGeom prst="parallelogram">
              <a:avLst>
                <a:gd name="adj" fmla="val 75292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454545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969696"/>
              </a:extrusionClr>
              <a:contourClr>
                <a:srgbClr val="969696"/>
              </a:contour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400"/>
            </a:p>
          </p:txBody>
        </p:sp>
        <p:sp>
          <p:nvSpPr>
            <p:cNvPr id="21" name="Text Box 33"/>
            <p:cNvSpPr txBox="1">
              <a:spLocks noChangeArrowheads="1"/>
            </p:cNvSpPr>
            <p:nvPr/>
          </p:nvSpPr>
          <p:spPr bwMode="auto">
            <a:xfrm>
              <a:off x="1846" y="3203"/>
              <a:ext cx="545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de-DE" sz="1000">
                  <a:solidFill>
                    <a:srgbClr val="EAEAEA"/>
                  </a:solidFill>
                  <a:cs typeface="Times New Roman" panose="02020603050405020304" pitchFamily="18" charset="0"/>
                </a:rPr>
                <a:t> </a:t>
              </a:r>
              <a:r>
                <a:rPr lang="de-DE" altLang="de-DE">
                  <a:solidFill>
                    <a:srgbClr val="EAEAEA"/>
                  </a:solidFill>
                  <a:cs typeface="Times New Roman" panose="02020603050405020304" pitchFamily="18" charset="0"/>
                </a:rPr>
                <a:t>Toronto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1400" b="0">
                  <a:solidFill>
                    <a:srgbClr val="EAEAEA"/>
                  </a:solidFill>
                  <a:cs typeface="Times New Roman" panose="02020603050405020304" pitchFamily="18" charset="0"/>
                </a:rPr>
                <a:t>TO00</a:t>
              </a:r>
            </a:p>
          </p:txBody>
        </p:sp>
        <p:sp>
          <p:nvSpPr>
            <p:cNvPr id="22" name="Text Box 34"/>
            <p:cNvSpPr txBox="1">
              <a:spLocks noChangeArrowheads="1"/>
            </p:cNvSpPr>
            <p:nvPr/>
          </p:nvSpPr>
          <p:spPr bwMode="auto">
            <a:xfrm>
              <a:off x="340" y="845"/>
              <a:ext cx="91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/>
                <a:t>Verstandstelle</a:t>
              </a:r>
            </a:p>
          </p:txBody>
        </p:sp>
        <p:sp>
          <p:nvSpPr>
            <p:cNvPr id="23" name="AutoShape 35"/>
            <p:cNvSpPr>
              <a:spLocks noChangeArrowheads="1"/>
            </p:cNvSpPr>
            <p:nvPr/>
          </p:nvSpPr>
          <p:spPr bwMode="auto">
            <a:xfrm>
              <a:off x="1435" y="890"/>
              <a:ext cx="356" cy="144"/>
            </a:xfrm>
            <a:prstGeom prst="parallelogram">
              <a:avLst>
                <a:gd name="adj" fmla="val 37472"/>
              </a:avLst>
            </a:prstGeom>
            <a:gradFill rotWithShape="0">
              <a:gsLst>
                <a:gs pos="0">
                  <a:srgbClr val="FF9900"/>
                </a:gs>
                <a:gs pos="100000">
                  <a:srgbClr val="764700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FF9900"/>
              </a:extrusionClr>
              <a:contourClr>
                <a:srgbClr val="FF9900"/>
              </a:contourClr>
            </a:sp3d>
          </p:spPr>
          <p:txBody>
            <a:bodyPr wrap="none" lIns="0" tIns="0" rIns="0" bIns="0" anchor="ctr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/>
                <a:t>DL00</a:t>
              </a:r>
            </a:p>
          </p:txBody>
        </p:sp>
        <p:sp>
          <p:nvSpPr>
            <p:cNvPr id="24" name="Text Box 36"/>
            <p:cNvSpPr txBox="1">
              <a:spLocks noChangeArrowheads="1"/>
            </p:cNvSpPr>
            <p:nvPr/>
          </p:nvSpPr>
          <p:spPr bwMode="auto">
            <a:xfrm>
              <a:off x="340" y="1302"/>
              <a:ext cx="50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/>
                <a:t>Lagerort</a:t>
              </a:r>
            </a:p>
          </p:txBody>
        </p:sp>
        <p:sp>
          <p:nvSpPr>
            <p:cNvPr id="25" name="AutoShape 37"/>
            <p:cNvSpPr>
              <a:spLocks noChangeArrowheads="1"/>
            </p:cNvSpPr>
            <p:nvPr/>
          </p:nvSpPr>
          <p:spPr bwMode="auto">
            <a:xfrm>
              <a:off x="1321" y="1162"/>
              <a:ext cx="356" cy="144"/>
            </a:xfrm>
            <a:prstGeom prst="parallelogram">
              <a:avLst>
                <a:gd name="adj" fmla="val 41662"/>
              </a:avLst>
            </a:prstGeom>
            <a:solidFill>
              <a:srgbClr val="00FF00"/>
            </a:soli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00FF00"/>
              </a:extrusionClr>
              <a:contourClr>
                <a:srgbClr val="00FF00"/>
              </a:contourClr>
            </a:sp3d>
          </p:spPr>
          <p:txBody>
            <a:bodyPr wrap="none" lIns="0" tIns="0" rIns="0" bIns="0" anchor="ctr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/>
                <a:t>RM00</a:t>
              </a:r>
            </a:p>
          </p:txBody>
        </p:sp>
        <p:sp>
          <p:nvSpPr>
            <p:cNvPr id="26" name="AutoShape 38"/>
            <p:cNvSpPr>
              <a:spLocks noChangeArrowheads="1"/>
            </p:cNvSpPr>
            <p:nvPr/>
          </p:nvSpPr>
          <p:spPr bwMode="auto">
            <a:xfrm>
              <a:off x="1882" y="890"/>
              <a:ext cx="356" cy="144"/>
            </a:xfrm>
            <a:prstGeom prst="parallelogram">
              <a:avLst>
                <a:gd name="adj" fmla="val 37472"/>
              </a:avLst>
            </a:prstGeom>
            <a:gradFill rotWithShape="0">
              <a:gsLst>
                <a:gs pos="0">
                  <a:srgbClr val="FF9900"/>
                </a:gs>
                <a:gs pos="100000">
                  <a:srgbClr val="764700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FF9900"/>
              </a:extrusionClr>
              <a:contourClr>
                <a:srgbClr val="FF9900"/>
              </a:contourClr>
            </a:sp3d>
          </p:spPr>
          <p:txBody>
            <a:bodyPr wrap="none" lIns="0" tIns="0" rIns="0" bIns="0" anchor="ctr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/>
                <a:t>MI00</a:t>
              </a:r>
            </a:p>
          </p:txBody>
        </p:sp>
        <p:sp>
          <p:nvSpPr>
            <p:cNvPr id="27" name="AutoShape 39"/>
            <p:cNvSpPr>
              <a:spLocks noChangeArrowheads="1"/>
            </p:cNvSpPr>
            <p:nvPr/>
          </p:nvSpPr>
          <p:spPr bwMode="auto">
            <a:xfrm>
              <a:off x="2336" y="890"/>
              <a:ext cx="356" cy="144"/>
            </a:xfrm>
            <a:prstGeom prst="parallelogram">
              <a:avLst>
                <a:gd name="adj" fmla="val 37472"/>
              </a:avLst>
            </a:prstGeom>
            <a:gradFill rotWithShape="0">
              <a:gsLst>
                <a:gs pos="0">
                  <a:srgbClr val="FF9900"/>
                </a:gs>
                <a:gs pos="100000">
                  <a:srgbClr val="764700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FF9900"/>
              </a:extrusionClr>
              <a:contourClr>
                <a:srgbClr val="FF9900"/>
              </a:contourClr>
            </a:sp3d>
          </p:spPr>
          <p:txBody>
            <a:bodyPr wrap="none" lIns="0" tIns="0" rIns="0" bIns="0" anchor="ctr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/>
                <a:t>SD00</a:t>
              </a:r>
            </a:p>
          </p:txBody>
        </p:sp>
        <p:sp>
          <p:nvSpPr>
            <p:cNvPr id="28" name="AutoShape 40"/>
            <p:cNvSpPr>
              <a:spLocks noChangeArrowheads="1"/>
            </p:cNvSpPr>
            <p:nvPr/>
          </p:nvSpPr>
          <p:spPr bwMode="auto">
            <a:xfrm>
              <a:off x="3763" y="890"/>
              <a:ext cx="356" cy="144"/>
            </a:xfrm>
            <a:prstGeom prst="parallelogram">
              <a:avLst>
                <a:gd name="adj" fmla="val 37472"/>
              </a:avLst>
            </a:prstGeom>
            <a:gradFill rotWithShape="0">
              <a:gsLst>
                <a:gs pos="0">
                  <a:srgbClr val="FF9900"/>
                </a:gs>
                <a:gs pos="100000">
                  <a:srgbClr val="764700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FF9900"/>
              </a:extrusionClr>
              <a:contourClr>
                <a:srgbClr val="FF9900"/>
              </a:contourClr>
            </a:sp3d>
          </p:spPr>
          <p:txBody>
            <a:bodyPr wrap="none" lIns="0" tIns="0" rIns="0" bIns="0" anchor="ctr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/>
                <a:t>HD00</a:t>
              </a:r>
            </a:p>
          </p:txBody>
        </p:sp>
        <p:sp>
          <p:nvSpPr>
            <p:cNvPr id="29" name="AutoShape 41"/>
            <p:cNvSpPr>
              <a:spLocks noChangeArrowheads="1"/>
            </p:cNvSpPr>
            <p:nvPr/>
          </p:nvSpPr>
          <p:spPr bwMode="auto">
            <a:xfrm>
              <a:off x="4214" y="890"/>
              <a:ext cx="356" cy="144"/>
            </a:xfrm>
            <a:prstGeom prst="parallelogram">
              <a:avLst>
                <a:gd name="adj" fmla="val 37472"/>
              </a:avLst>
            </a:prstGeom>
            <a:gradFill rotWithShape="0">
              <a:gsLst>
                <a:gs pos="0">
                  <a:srgbClr val="FF9900"/>
                </a:gs>
                <a:gs pos="100000">
                  <a:srgbClr val="764700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FF9900"/>
              </a:extrusionClr>
              <a:contourClr>
                <a:srgbClr val="FF9900"/>
              </a:contourClr>
            </a:sp3d>
          </p:spPr>
          <p:txBody>
            <a:bodyPr wrap="none" lIns="0" tIns="0" rIns="0" bIns="0" anchor="ctr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/>
                <a:t>HH00</a:t>
              </a:r>
            </a:p>
          </p:txBody>
        </p:sp>
        <p:sp>
          <p:nvSpPr>
            <p:cNvPr id="30" name="AutoShape 42"/>
            <p:cNvSpPr>
              <a:spLocks noChangeArrowheads="1"/>
            </p:cNvSpPr>
            <p:nvPr/>
          </p:nvSpPr>
          <p:spPr bwMode="auto">
            <a:xfrm>
              <a:off x="3806" y="801"/>
              <a:ext cx="1769" cy="2880"/>
            </a:xfrm>
            <a:prstGeom prst="parallelogram">
              <a:avLst>
                <a:gd name="adj" fmla="val 71847"/>
              </a:avLst>
            </a:prstGeom>
            <a:gradFill rotWithShape="1">
              <a:gsLst>
                <a:gs pos="0">
                  <a:srgbClr val="969696">
                    <a:alpha val="89998"/>
                  </a:srgbClr>
                </a:gs>
                <a:gs pos="100000">
                  <a:srgbClr val="454545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969696"/>
              </a:extrusionClr>
              <a:contourClr>
                <a:srgbClr val="969696"/>
              </a:contour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400">
                <a:solidFill>
                  <a:srgbClr val="F8F8F8"/>
                </a:solidFill>
              </a:endParaRPr>
            </a:p>
          </p:txBody>
        </p:sp>
        <p:sp>
          <p:nvSpPr>
            <p:cNvPr id="31" name="Text Box 43"/>
            <p:cNvSpPr txBox="1">
              <a:spLocks noChangeArrowheads="1"/>
            </p:cNvSpPr>
            <p:nvPr/>
          </p:nvSpPr>
          <p:spPr bwMode="auto">
            <a:xfrm>
              <a:off x="3787" y="3521"/>
              <a:ext cx="79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de-DE" sz="1600">
                  <a:solidFill>
                    <a:srgbClr val="EAEAEA"/>
                  </a:solidFill>
                  <a:cs typeface="Times New Roman" panose="02020603050405020304" pitchFamily="18" charset="0"/>
                </a:rPr>
                <a:t> AU00</a:t>
              </a:r>
            </a:p>
          </p:txBody>
        </p:sp>
        <p:sp>
          <p:nvSpPr>
            <p:cNvPr id="32" name="AutoShape 44"/>
            <p:cNvSpPr>
              <a:spLocks noChangeArrowheads="1"/>
            </p:cNvSpPr>
            <p:nvPr/>
          </p:nvSpPr>
          <p:spPr bwMode="auto">
            <a:xfrm>
              <a:off x="3942" y="847"/>
              <a:ext cx="1546" cy="2650"/>
            </a:xfrm>
            <a:prstGeom prst="parallelogram">
              <a:avLst>
                <a:gd name="adj" fmla="val 75292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454545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969696"/>
              </a:extrusionClr>
              <a:contourClr>
                <a:srgbClr val="969696"/>
              </a:contour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400"/>
            </a:p>
          </p:txBody>
        </p:sp>
        <p:sp>
          <p:nvSpPr>
            <p:cNvPr id="33" name="Text Box 45"/>
            <p:cNvSpPr txBox="1">
              <a:spLocks noChangeArrowheads="1"/>
            </p:cNvSpPr>
            <p:nvPr/>
          </p:nvSpPr>
          <p:spPr bwMode="auto">
            <a:xfrm>
              <a:off x="3951" y="3205"/>
              <a:ext cx="545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de-DE" sz="1000">
                  <a:solidFill>
                    <a:srgbClr val="EAEAEA"/>
                  </a:solidFill>
                  <a:cs typeface="Times New Roman" panose="02020603050405020304" pitchFamily="18" charset="0"/>
                </a:rPr>
                <a:t>  </a:t>
              </a:r>
              <a:r>
                <a:rPr lang="de-DE" altLang="de-DE">
                  <a:solidFill>
                    <a:srgbClr val="EAEAEA"/>
                  </a:solidFill>
                  <a:cs typeface="Times New Roman" panose="02020603050405020304" pitchFamily="18" charset="0"/>
                </a:rPr>
                <a:t>Perth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1400" b="0">
                  <a:solidFill>
                    <a:srgbClr val="EAEAEA"/>
                  </a:solidFill>
                  <a:cs typeface="Times New Roman" panose="02020603050405020304" pitchFamily="18" charset="0"/>
                </a:rPr>
                <a:t>PE00</a:t>
              </a:r>
            </a:p>
          </p:txBody>
        </p:sp>
        <p:sp>
          <p:nvSpPr>
            <p:cNvPr id="34" name="AutoShape 46"/>
            <p:cNvSpPr>
              <a:spLocks noChangeArrowheads="1"/>
            </p:cNvSpPr>
            <p:nvPr/>
          </p:nvSpPr>
          <p:spPr bwMode="auto">
            <a:xfrm>
              <a:off x="312" y="1933"/>
              <a:ext cx="5017" cy="995"/>
            </a:xfrm>
            <a:prstGeom prst="parallelogram">
              <a:avLst>
                <a:gd name="adj" fmla="val 46524"/>
              </a:avLst>
            </a:prstGeom>
            <a:gradFill rotWithShape="0">
              <a:gsLst>
                <a:gs pos="0">
                  <a:srgbClr val="1F8AFF"/>
                </a:gs>
                <a:gs pos="100000">
                  <a:srgbClr val="B5C1E9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B5C1E9"/>
              </a:extrusionClr>
              <a:contourClr>
                <a:srgbClr val="1F8AFF"/>
              </a:contour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400"/>
            </a:p>
          </p:txBody>
        </p:sp>
        <p:sp>
          <p:nvSpPr>
            <p:cNvPr id="35" name="Text Box 47"/>
            <p:cNvSpPr txBox="1">
              <a:spLocks noChangeArrowheads="1"/>
            </p:cNvSpPr>
            <p:nvPr/>
          </p:nvSpPr>
          <p:spPr bwMode="auto">
            <a:xfrm>
              <a:off x="1519" y="1933"/>
              <a:ext cx="3076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1600"/>
                <a:t>Zentrale Einkaufsorganisation (global) GL00</a:t>
              </a:r>
              <a:endParaRPr lang="de-DE" altLang="de-DE" sz="1600">
                <a:cs typeface="Times New Roman" panose="02020603050405020304" pitchFamily="18" charset="0"/>
              </a:endParaRPr>
            </a:p>
          </p:txBody>
        </p:sp>
        <p:sp>
          <p:nvSpPr>
            <p:cNvPr id="36" name="AutoShape 48"/>
            <p:cNvSpPr>
              <a:spLocks noChangeArrowheads="1"/>
            </p:cNvSpPr>
            <p:nvPr/>
          </p:nvSpPr>
          <p:spPr bwMode="auto">
            <a:xfrm>
              <a:off x="567" y="2160"/>
              <a:ext cx="1678" cy="720"/>
            </a:xfrm>
            <a:prstGeom prst="parallelogram">
              <a:avLst>
                <a:gd name="adj" fmla="val 46665"/>
              </a:avLst>
            </a:prstGeom>
            <a:gradFill rotWithShape="0">
              <a:gsLst>
                <a:gs pos="0">
                  <a:srgbClr val="0050A8"/>
                </a:gs>
                <a:gs pos="100000">
                  <a:srgbClr val="B5C1E9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B5C1E9"/>
              </a:extrusionClr>
              <a:contourClr>
                <a:srgbClr val="0050A8"/>
              </a:contour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400"/>
            </a:p>
          </p:txBody>
        </p:sp>
        <p:sp>
          <p:nvSpPr>
            <p:cNvPr id="37" name="Text Box 49"/>
            <p:cNvSpPr txBox="1">
              <a:spLocks noChangeArrowheads="1"/>
            </p:cNvSpPr>
            <p:nvPr/>
          </p:nvSpPr>
          <p:spPr bwMode="auto">
            <a:xfrm>
              <a:off x="877" y="2160"/>
              <a:ext cx="177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1400"/>
                <a:t>Einkaufsorg. US00</a:t>
              </a:r>
              <a:endParaRPr lang="de-DE" altLang="de-DE" sz="1400">
                <a:cs typeface="Times New Roman" panose="02020603050405020304" pitchFamily="18" charset="0"/>
              </a:endParaRPr>
            </a:p>
          </p:txBody>
        </p:sp>
        <p:sp>
          <p:nvSpPr>
            <p:cNvPr id="38" name="AutoShape 50"/>
            <p:cNvSpPr>
              <a:spLocks noChangeArrowheads="1"/>
            </p:cNvSpPr>
            <p:nvPr/>
          </p:nvSpPr>
          <p:spPr bwMode="auto">
            <a:xfrm>
              <a:off x="2880" y="2160"/>
              <a:ext cx="1270" cy="720"/>
            </a:xfrm>
            <a:prstGeom prst="parallelogram">
              <a:avLst>
                <a:gd name="adj" fmla="val 45975"/>
              </a:avLst>
            </a:prstGeom>
            <a:gradFill rotWithShape="0">
              <a:gsLst>
                <a:gs pos="0">
                  <a:srgbClr val="0050A8"/>
                </a:gs>
                <a:gs pos="100000">
                  <a:srgbClr val="B5C1E9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B5C1E9"/>
              </a:extrusionClr>
              <a:contourClr>
                <a:srgbClr val="0050A8"/>
              </a:contour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400"/>
            </a:p>
          </p:txBody>
        </p:sp>
        <p:sp>
          <p:nvSpPr>
            <p:cNvPr id="39" name="Text Box 51"/>
            <p:cNvSpPr txBox="1">
              <a:spLocks noChangeArrowheads="1"/>
            </p:cNvSpPr>
            <p:nvPr/>
          </p:nvSpPr>
          <p:spPr bwMode="auto">
            <a:xfrm>
              <a:off x="2517" y="3521"/>
              <a:ext cx="790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de-DE" sz="1600">
                  <a:cs typeface="Times New Roman" panose="02020603050405020304" pitchFamily="18" charset="0"/>
                </a:rPr>
                <a:t> BUK DE00</a:t>
              </a:r>
            </a:p>
          </p:txBody>
        </p:sp>
        <p:sp>
          <p:nvSpPr>
            <p:cNvPr id="40" name="Text Box 52"/>
            <p:cNvSpPr txBox="1">
              <a:spLocks noChangeArrowheads="1"/>
            </p:cNvSpPr>
            <p:nvPr/>
          </p:nvSpPr>
          <p:spPr bwMode="auto">
            <a:xfrm>
              <a:off x="2653" y="3203"/>
              <a:ext cx="54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de-DE" sz="1000">
                  <a:cs typeface="Times New Roman" panose="02020603050405020304" pitchFamily="18" charset="0"/>
                </a:rPr>
                <a:t>   </a:t>
              </a:r>
              <a:r>
                <a:rPr lang="de-DE" altLang="de-DE" sz="1100">
                  <a:cs typeface="Times New Roman" panose="02020603050405020304" pitchFamily="18" charset="0"/>
                </a:rPr>
                <a:t>Heidelb.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1400" b="0">
                  <a:cs typeface="Times New Roman" panose="02020603050405020304" pitchFamily="18" charset="0"/>
                </a:rPr>
                <a:t> HD00</a:t>
              </a:r>
            </a:p>
          </p:txBody>
        </p:sp>
        <p:sp>
          <p:nvSpPr>
            <p:cNvPr id="41" name="Text Box 53"/>
            <p:cNvSpPr txBox="1">
              <a:spLocks noChangeArrowheads="1"/>
            </p:cNvSpPr>
            <p:nvPr/>
          </p:nvSpPr>
          <p:spPr bwMode="auto">
            <a:xfrm>
              <a:off x="3107" y="3203"/>
              <a:ext cx="545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de-DE" sz="1000">
                  <a:cs typeface="Times New Roman" panose="02020603050405020304" pitchFamily="18" charset="0"/>
                </a:rPr>
                <a:t>  </a:t>
              </a:r>
              <a:r>
                <a:rPr lang="de-DE" altLang="de-DE" sz="1100">
                  <a:cs typeface="Times New Roman" panose="02020603050405020304" pitchFamily="18" charset="0"/>
                </a:rPr>
                <a:t>Hamburg</a:t>
              </a:r>
            </a:p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1400" b="0">
                  <a:cs typeface="Times New Roman" panose="02020603050405020304" pitchFamily="18" charset="0"/>
                </a:rPr>
                <a:t> HH00</a:t>
              </a:r>
            </a:p>
          </p:txBody>
        </p:sp>
        <p:sp>
          <p:nvSpPr>
            <p:cNvPr id="42" name="AutoShape 54"/>
            <p:cNvSpPr>
              <a:spLocks noChangeArrowheads="1"/>
            </p:cNvSpPr>
            <p:nvPr/>
          </p:nvSpPr>
          <p:spPr bwMode="auto">
            <a:xfrm>
              <a:off x="1242" y="1344"/>
              <a:ext cx="356" cy="144"/>
            </a:xfrm>
            <a:prstGeom prst="parallelogram">
              <a:avLst>
                <a:gd name="adj" fmla="val 41662"/>
              </a:avLst>
            </a:prstGeom>
            <a:solidFill>
              <a:srgbClr val="00FF00"/>
            </a:soli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00FF00"/>
              </a:extrusionClr>
              <a:contourClr>
                <a:srgbClr val="00FF00"/>
              </a:contourClr>
            </a:sp3d>
          </p:spPr>
          <p:txBody>
            <a:bodyPr wrap="none" lIns="0" tIns="0" rIns="0" bIns="0" anchor="ctr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/>
                <a:t>SF00</a:t>
              </a:r>
            </a:p>
          </p:txBody>
        </p:sp>
        <p:sp>
          <p:nvSpPr>
            <p:cNvPr id="43" name="AutoShape 55"/>
            <p:cNvSpPr>
              <a:spLocks noChangeArrowheads="1"/>
            </p:cNvSpPr>
            <p:nvPr/>
          </p:nvSpPr>
          <p:spPr bwMode="auto">
            <a:xfrm>
              <a:off x="1162" y="1525"/>
              <a:ext cx="356" cy="144"/>
            </a:xfrm>
            <a:prstGeom prst="parallelogram">
              <a:avLst>
                <a:gd name="adj" fmla="val 41662"/>
              </a:avLst>
            </a:prstGeom>
            <a:solidFill>
              <a:srgbClr val="00FF00"/>
            </a:soli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00FF00"/>
              </a:extrusionClr>
              <a:contourClr>
                <a:srgbClr val="00FF00"/>
              </a:contourClr>
            </a:sp3d>
          </p:spPr>
          <p:txBody>
            <a:bodyPr wrap="none" lIns="0" tIns="0" rIns="0" bIns="0" anchor="ctr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/>
                <a:t>FG00</a:t>
              </a:r>
            </a:p>
          </p:txBody>
        </p:sp>
        <p:sp>
          <p:nvSpPr>
            <p:cNvPr id="44" name="AutoShape 56"/>
            <p:cNvSpPr>
              <a:spLocks noChangeArrowheads="1"/>
            </p:cNvSpPr>
            <p:nvPr/>
          </p:nvSpPr>
          <p:spPr bwMode="auto">
            <a:xfrm>
              <a:off x="1081" y="1706"/>
              <a:ext cx="356" cy="144"/>
            </a:xfrm>
            <a:prstGeom prst="parallelogram">
              <a:avLst>
                <a:gd name="adj" fmla="val 41662"/>
              </a:avLst>
            </a:prstGeom>
            <a:solidFill>
              <a:srgbClr val="00FF00"/>
            </a:soli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00FF00"/>
              </a:extrusionClr>
              <a:contourClr>
                <a:srgbClr val="00FF00"/>
              </a:contourClr>
            </a:sp3d>
          </p:spPr>
          <p:txBody>
            <a:bodyPr wrap="none" lIns="0" tIns="0" rIns="0" bIns="0" anchor="ctr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/>
                <a:t>MI00</a:t>
              </a:r>
            </a:p>
          </p:txBody>
        </p:sp>
        <p:sp>
          <p:nvSpPr>
            <p:cNvPr id="45" name="AutoShape 57"/>
            <p:cNvSpPr>
              <a:spLocks noChangeArrowheads="1"/>
            </p:cNvSpPr>
            <p:nvPr/>
          </p:nvSpPr>
          <p:spPr bwMode="auto">
            <a:xfrm>
              <a:off x="1786" y="1163"/>
              <a:ext cx="356" cy="144"/>
            </a:xfrm>
            <a:prstGeom prst="parallelogram">
              <a:avLst>
                <a:gd name="adj" fmla="val 41662"/>
              </a:avLst>
            </a:prstGeom>
            <a:solidFill>
              <a:srgbClr val="00FF00"/>
            </a:soli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00FF00"/>
              </a:extrusionClr>
              <a:contourClr>
                <a:srgbClr val="00FF00"/>
              </a:contourClr>
            </a:sp3d>
          </p:spPr>
          <p:txBody>
            <a:bodyPr wrap="none" lIns="0" tIns="0" rIns="0" bIns="0" anchor="ctr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/>
                <a:t>TG00</a:t>
              </a:r>
            </a:p>
          </p:txBody>
        </p:sp>
        <p:sp>
          <p:nvSpPr>
            <p:cNvPr id="46" name="AutoShape 58"/>
            <p:cNvSpPr>
              <a:spLocks noChangeArrowheads="1"/>
            </p:cNvSpPr>
            <p:nvPr/>
          </p:nvSpPr>
          <p:spPr bwMode="auto">
            <a:xfrm>
              <a:off x="1706" y="1344"/>
              <a:ext cx="356" cy="144"/>
            </a:xfrm>
            <a:prstGeom prst="parallelogram">
              <a:avLst>
                <a:gd name="adj" fmla="val 41662"/>
              </a:avLst>
            </a:prstGeom>
            <a:solidFill>
              <a:srgbClr val="00FF00"/>
            </a:soli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00FF00"/>
              </a:extrusionClr>
              <a:contourClr>
                <a:srgbClr val="00FF00"/>
              </a:contourClr>
            </a:sp3d>
          </p:spPr>
          <p:txBody>
            <a:bodyPr wrap="none" lIns="0" tIns="0" rIns="0" bIns="0" anchor="ctr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/>
                <a:t>FG00</a:t>
              </a:r>
            </a:p>
          </p:txBody>
        </p:sp>
        <p:sp>
          <p:nvSpPr>
            <p:cNvPr id="47" name="AutoShape 59"/>
            <p:cNvSpPr>
              <a:spLocks noChangeArrowheads="1"/>
            </p:cNvSpPr>
            <p:nvPr/>
          </p:nvSpPr>
          <p:spPr bwMode="auto">
            <a:xfrm>
              <a:off x="1625" y="1525"/>
              <a:ext cx="356" cy="144"/>
            </a:xfrm>
            <a:prstGeom prst="parallelogram">
              <a:avLst>
                <a:gd name="adj" fmla="val 41662"/>
              </a:avLst>
            </a:prstGeom>
            <a:solidFill>
              <a:srgbClr val="00FF00"/>
            </a:soli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00FF00"/>
              </a:extrusionClr>
              <a:contourClr>
                <a:srgbClr val="00FF00"/>
              </a:contourClr>
            </a:sp3d>
          </p:spPr>
          <p:txBody>
            <a:bodyPr wrap="none" lIns="0" tIns="0" rIns="0" bIns="0" anchor="ctr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/>
                <a:t>MI00</a:t>
              </a:r>
            </a:p>
          </p:txBody>
        </p:sp>
        <p:sp>
          <p:nvSpPr>
            <p:cNvPr id="48" name="AutoShape 60"/>
            <p:cNvSpPr>
              <a:spLocks noChangeArrowheads="1"/>
            </p:cNvSpPr>
            <p:nvPr/>
          </p:nvSpPr>
          <p:spPr bwMode="auto">
            <a:xfrm>
              <a:off x="2239" y="1162"/>
              <a:ext cx="356" cy="144"/>
            </a:xfrm>
            <a:prstGeom prst="parallelogram">
              <a:avLst>
                <a:gd name="adj" fmla="val 41662"/>
              </a:avLst>
            </a:prstGeom>
            <a:solidFill>
              <a:srgbClr val="00FF00"/>
            </a:soli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00FF00"/>
              </a:extrusionClr>
              <a:contourClr>
                <a:srgbClr val="00FF00"/>
              </a:contourClr>
            </a:sp3d>
          </p:spPr>
          <p:txBody>
            <a:bodyPr wrap="none" lIns="0" tIns="0" rIns="0" bIns="0" anchor="ctr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/>
                <a:t>TG00</a:t>
              </a:r>
            </a:p>
          </p:txBody>
        </p:sp>
        <p:sp>
          <p:nvSpPr>
            <p:cNvPr id="49" name="AutoShape 61"/>
            <p:cNvSpPr>
              <a:spLocks noChangeArrowheads="1"/>
            </p:cNvSpPr>
            <p:nvPr/>
          </p:nvSpPr>
          <p:spPr bwMode="auto">
            <a:xfrm>
              <a:off x="2159" y="1343"/>
              <a:ext cx="356" cy="144"/>
            </a:xfrm>
            <a:prstGeom prst="parallelogram">
              <a:avLst>
                <a:gd name="adj" fmla="val 41662"/>
              </a:avLst>
            </a:prstGeom>
            <a:solidFill>
              <a:srgbClr val="00FF00"/>
            </a:soli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00FF00"/>
              </a:extrusionClr>
              <a:contourClr>
                <a:srgbClr val="00FF00"/>
              </a:contourClr>
            </a:sp3d>
          </p:spPr>
          <p:txBody>
            <a:bodyPr wrap="none" lIns="0" tIns="0" rIns="0" bIns="0" anchor="ctr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/>
                <a:t>FG00</a:t>
              </a:r>
            </a:p>
          </p:txBody>
        </p:sp>
        <p:sp>
          <p:nvSpPr>
            <p:cNvPr id="50" name="AutoShape 62"/>
            <p:cNvSpPr>
              <a:spLocks noChangeArrowheads="1"/>
            </p:cNvSpPr>
            <p:nvPr/>
          </p:nvSpPr>
          <p:spPr bwMode="auto">
            <a:xfrm>
              <a:off x="2078" y="1524"/>
              <a:ext cx="356" cy="144"/>
            </a:xfrm>
            <a:prstGeom prst="parallelogram">
              <a:avLst>
                <a:gd name="adj" fmla="val 41662"/>
              </a:avLst>
            </a:prstGeom>
            <a:solidFill>
              <a:srgbClr val="00FF00"/>
            </a:soli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00FF00"/>
              </a:extrusionClr>
              <a:contourClr>
                <a:srgbClr val="00FF00"/>
              </a:contourClr>
            </a:sp3d>
          </p:spPr>
          <p:txBody>
            <a:bodyPr wrap="none" lIns="0" tIns="0" rIns="0" bIns="0" anchor="ctr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/>
                <a:t>MI00</a:t>
              </a:r>
            </a:p>
          </p:txBody>
        </p:sp>
        <p:sp>
          <p:nvSpPr>
            <p:cNvPr id="51" name="AutoShape 63"/>
            <p:cNvSpPr>
              <a:spLocks noChangeArrowheads="1"/>
            </p:cNvSpPr>
            <p:nvPr/>
          </p:nvSpPr>
          <p:spPr bwMode="auto">
            <a:xfrm>
              <a:off x="2832" y="1162"/>
              <a:ext cx="356" cy="144"/>
            </a:xfrm>
            <a:prstGeom prst="parallelogram">
              <a:avLst>
                <a:gd name="adj" fmla="val 41662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454545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969696"/>
              </a:extrusionClr>
              <a:contourClr>
                <a:srgbClr val="969696"/>
              </a:contourClr>
            </a:sp3d>
          </p:spPr>
          <p:txBody>
            <a:bodyPr wrap="none" lIns="0" tIns="0" rIns="0" bIns="0" anchor="ctr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>
                  <a:solidFill>
                    <a:srgbClr val="EAEAEA"/>
                  </a:solidFill>
                </a:rPr>
                <a:t>TG00</a:t>
              </a:r>
            </a:p>
          </p:txBody>
        </p:sp>
        <p:sp>
          <p:nvSpPr>
            <p:cNvPr id="52" name="AutoShape 64"/>
            <p:cNvSpPr>
              <a:spLocks noChangeArrowheads="1"/>
            </p:cNvSpPr>
            <p:nvPr/>
          </p:nvSpPr>
          <p:spPr bwMode="auto">
            <a:xfrm>
              <a:off x="2752" y="1343"/>
              <a:ext cx="356" cy="144"/>
            </a:xfrm>
            <a:prstGeom prst="parallelogram">
              <a:avLst>
                <a:gd name="adj" fmla="val 41662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454545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969696"/>
              </a:extrusionClr>
              <a:contourClr>
                <a:srgbClr val="969696"/>
              </a:contourClr>
            </a:sp3d>
          </p:spPr>
          <p:txBody>
            <a:bodyPr wrap="none" lIns="0" tIns="0" rIns="0" bIns="0" anchor="ctr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>
                  <a:solidFill>
                    <a:srgbClr val="EAEAEA"/>
                  </a:solidFill>
                </a:rPr>
                <a:t>FG00</a:t>
              </a:r>
            </a:p>
          </p:txBody>
        </p:sp>
        <p:sp>
          <p:nvSpPr>
            <p:cNvPr id="53" name="AutoShape 65"/>
            <p:cNvSpPr>
              <a:spLocks noChangeArrowheads="1"/>
            </p:cNvSpPr>
            <p:nvPr/>
          </p:nvSpPr>
          <p:spPr bwMode="auto">
            <a:xfrm>
              <a:off x="2671" y="1524"/>
              <a:ext cx="356" cy="144"/>
            </a:xfrm>
            <a:prstGeom prst="parallelogram">
              <a:avLst>
                <a:gd name="adj" fmla="val 41662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454545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969696"/>
              </a:extrusionClr>
              <a:contourClr>
                <a:srgbClr val="969696"/>
              </a:contourClr>
            </a:sp3d>
          </p:spPr>
          <p:txBody>
            <a:bodyPr wrap="none" lIns="0" tIns="0" rIns="0" bIns="0" anchor="ctr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>
                  <a:solidFill>
                    <a:srgbClr val="EAEAEA"/>
                  </a:solidFill>
                </a:rPr>
                <a:t>MI00</a:t>
              </a:r>
            </a:p>
          </p:txBody>
        </p:sp>
        <p:sp>
          <p:nvSpPr>
            <p:cNvPr id="54" name="AutoShape 66"/>
            <p:cNvSpPr>
              <a:spLocks noChangeArrowheads="1"/>
            </p:cNvSpPr>
            <p:nvPr/>
          </p:nvSpPr>
          <p:spPr bwMode="auto">
            <a:xfrm>
              <a:off x="3658" y="1161"/>
              <a:ext cx="356" cy="144"/>
            </a:xfrm>
            <a:prstGeom prst="parallelogram">
              <a:avLst>
                <a:gd name="adj" fmla="val 41662"/>
              </a:avLst>
            </a:prstGeom>
            <a:solidFill>
              <a:srgbClr val="00FF00"/>
            </a:soli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00FF00"/>
              </a:extrusionClr>
              <a:contourClr>
                <a:srgbClr val="00FF00"/>
              </a:contourClr>
            </a:sp3d>
          </p:spPr>
          <p:txBody>
            <a:bodyPr wrap="none" lIns="0" tIns="0" rIns="0" bIns="0" anchor="ctr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/>
                <a:t>RM00</a:t>
              </a:r>
            </a:p>
          </p:txBody>
        </p:sp>
        <p:sp>
          <p:nvSpPr>
            <p:cNvPr id="55" name="AutoShape 67"/>
            <p:cNvSpPr>
              <a:spLocks noChangeArrowheads="1"/>
            </p:cNvSpPr>
            <p:nvPr/>
          </p:nvSpPr>
          <p:spPr bwMode="auto">
            <a:xfrm>
              <a:off x="3579" y="1343"/>
              <a:ext cx="356" cy="144"/>
            </a:xfrm>
            <a:prstGeom prst="parallelogram">
              <a:avLst>
                <a:gd name="adj" fmla="val 41662"/>
              </a:avLst>
            </a:prstGeom>
            <a:solidFill>
              <a:srgbClr val="00FF00"/>
            </a:soli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00FF00"/>
              </a:extrusionClr>
              <a:contourClr>
                <a:srgbClr val="00FF00"/>
              </a:contourClr>
            </a:sp3d>
          </p:spPr>
          <p:txBody>
            <a:bodyPr wrap="none" lIns="0" tIns="0" rIns="0" bIns="0" anchor="ctr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/>
                <a:t>SF00</a:t>
              </a:r>
            </a:p>
          </p:txBody>
        </p:sp>
        <p:sp>
          <p:nvSpPr>
            <p:cNvPr id="56" name="AutoShape 68"/>
            <p:cNvSpPr>
              <a:spLocks noChangeArrowheads="1"/>
            </p:cNvSpPr>
            <p:nvPr/>
          </p:nvSpPr>
          <p:spPr bwMode="auto">
            <a:xfrm>
              <a:off x="3499" y="1524"/>
              <a:ext cx="356" cy="144"/>
            </a:xfrm>
            <a:prstGeom prst="parallelogram">
              <a:avLst>
                <a:gd name="adj" fmla="val 41662"/>
              </a:avLst>
            </a:prstGeom>
            <a:solidFill>
              <a:srgbClr val="00FF00"/>
            </a:soli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00FF00"/>
              </a:extrusionClr>
              <a:contourClr>
                <a:srgbClr val="00FF00"/>
              </a:contourClr>
            </a:sp3d>
          </p:spPr>
          <p:txBody>
            <a:bodyPr wrap="none" lIns="0" tIns="0" rIns="0" bIns="0" anchor="ctr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/>
                <a:t>FG00</a:t>
              </a:r>
            </a:p>
          </p:txBody>
        </p:sp>
        <p:sp>
          <p:nvSpPr>
            <p:cNvPr id="57" name="AutoShape 69"/>
            <p:cNvSpPr>
              <a:spLocks noChangeArrowheads="1"/>
            </p:cNvSpPr>
            <p:nvPr/>
          </p:nvSpPr>
          <p:spPr bwMode="auto">
            <a:xfrm>
              <a:off x="3418" y="1705"/>
              <a:ext cx="356" cy="144"/>
            </a:xfrm>
            <a:prstGeom prst="parallelogram">
              <a:avLst>
                <a:gd name="adj" fmla="val 41662"/>
              </a:avLst>
            </a:prstGeom>
            <a:solidFill>
              <a:srgbClr val="00FF00"/>
            </a:soli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00FF00"/>
              </a:extrusionClr>
              <a:contourClr>
                <a:srgbClr val="00FF00"/>
              </a:contourClr>
            </a:sp3d>
          </p:spPr>
          <p:txBody>
            <a:bodyPr wrap="none" lIns="0" tIns="0" rIns="0" bIns="0" anchor="ctr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/>
                <a:t>MI00</a:t>
              </a:r>
            </a:p>
          </p:txBody>
        </p:sp>
        <p:sp>
          <p:nvSpPr>
            <p:cNvPr id="58" name="AutoShape 70"/>
            <p:cNvSpPr>
              <a:spLocks noChangeArrowheads="1"/>
            </p:cNvSpPr>
            <p:nvPr/>
          </p:nvSpPr>
          <p:spPr bwMode="auto">
            <a:xfrm>
              <a:off x="4105" y="1162"/>
              <a:ext cx="356" cy="144"/>
            </a:xfrm>
            <a:prstGeom prst="parallelogram">
              <a:avLst>
                <a:gd name="adj" fmla="val 41662"/>
              </a:avLst>
            </a:prstGeom>
            <a:solidFill>
              <a:srgbClr val="00FF00"/>
            </a:soli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00FF00"/>
              </a:extrusionClr>
              <a:contourClr>
                <a:srgbClr val="00FF00"/>
              </a:contourClr>
            </a:sp3d>
          </p:spPr>
          <p:txBody>
            <a:bodyPr wrap="none" lIns="0" tIns="0" rIns="0" bIns="0" anchor="ctr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/>
                <a:t>TG00</a:t>
              </a:r>
            </a:p>
          </p:txBody>
        </p:sp>
        <p:sp>
          <p:nvSpPr>
            <p:cNvPr id="59" name="AutoShape 71"/>
            <p:cNvSpPr>
              <a:spLocks noChangeArrowheads="1"/>
            </p:cNvSpPr>
            <p:nvPr/>
          </p:nvSpPr>
          <p:spPr bwMode="auto">
            <a:xfrm>
              <a:off x="4025" y="1343"/>
              <a:ext cx="356" cy="144"/>
            </a:xfrm>
            <a:prstGeom prst="parallelogram">
              <a:avLst>
                <a:gd name="adj" fmla="val 41662"/>
              </a:avLst>
            </a:prstGeom>
            <a:solidFill>
              <a:srgbClr val="00FF00"/>
            </a:soli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00FF00"/>
              </a:extrusionClr>
              <a:contourClr>
                <a:srgbClr val="00FF00"/>
              </a:contourClr>
            </a:sp3d>
          </p:spPr>
          <p:txBody>
            <a:bodyPr wrap="none" lIns="0" tIns="0" rIns="0" bIns="0" anchor="ctr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/>
                <a:t>FG00</a:t>
              </a:r>
            </a:p>
          </p:txBody>
        </p:sp>
        <p:sp>
          <p:nvSpPr>
            <p:cNvPr id="60" name="AutoShape 72"/>
            <p:cNvSpPr>
              <a:spLocks noChangeArrowheads="1"/>
            </p:cNvSpPr>
            <p:nvPr/>
          </p:nvSpPr>
          <p:spPr bwMode="auto">
            <a:xfrm>
              <a:off x="3944" y="1524"/>
              <a:ext cx="356" cy="144"/>
            </a:xfrm>
            <a:prstGeom prst="parallelogram">
              <a:avLst>
                <a:gd name="adj" fmla="val 41662"/>
              </a:avLst>
            </a:prstGeom>
            <a:solidFill>
              <a:srgbClr val="00FF00"/>
            </a:soli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00FF00"/>
              </a:extrusionClr>
              <a:contourClr>
                <a:srgbClr val="00FF00"/>
              </a:contourClr>
            </a:sp3d>
          </p:spPr>
          <p:txBody>
            <a:bodyPr wrap="none" lIns="0" tIns="0" rIns="0" bIns="0" anchor="ctr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/>
                <a:t>MI00</a:t>
              </a:r>
            </a:p>
          </p:txBody>
        </p:sp>
        <p:sp>
          <p:nvSpPr>
            <p:cNvPr id="61" name="AutoShape 73"/>
            <p:cNvSpPr>
              <a:spLocks noChangeArrowheads="1"/>
            </p:cNvSpPr>
            <p:nvPr/>
          </p:nvSpPr>
          <p:spPr bwMode="auto">
            <a:xfrm>
              <a:off x="2940" y="890"/>
              <a:ext cx="356" cy="144"/>
            </a:xfrm>
            <a:prstGeom prst="parallelogram">
              <a:avLst>
                <a:gd name="adj" fmla="val 37472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454545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969696"/>
              </a:extrusionClr>
              <a:contourClr>
                <a:srgbClr val="969696"/>
              </a:contourClr>
            </a:sp3d>
          </p:spPr>
          <p:txBody>
            <a:bodyPr wrap="none" lIns="0" tIns="0" rIns="0" bIns="0" anchor="ctr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>
                  <a:solidFill>
                    <a:srgbClr val="EAEAEA"/>
                  </a:solidFill>
                </a:rPr>
                <a:t>TO00</a:t>
              </a:r>
            </a:p>
          </p:txBody>
        </p:sp>
        <p:sp>
          <p:nvSpPr>
            <p:cNvPr id="62" name="AutoShape 74"/>
            <p:cNvSpPr>
              <a:spLocks noChangeArrowheads="1"/>
            </p:cNvSpPr>
            <p:nvPr/>
          </p:nvSpPr>
          <p:spPr bwMode="auto">
            <a:xfrm>
              <a:off x="4934" y="1163"/>
              <a:ext cx="356" cy="144"/>
            </a:xfrm>
            <a:prstGeom prst="parallelogram">
              <a:avLst>
                <a:gd name="adj" fmla="val 41662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454545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969696"/>
              </a:extrusionClr>
              <a:contourClr>
                <a:srgbClr val="969696"/>
              </a:contourClr>
            </a:sp3d>
          </p:spPr>
          <p:txBody>
            <a:bodyPr wrap="none" lIns="0" tIns="0" rIns="0" bIns="0" anchor="ctr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>
                  <a:solidFill>
                    <a:srgbClr val="EAEAEA"/>
                  </a:solidFill>
                </a:rPr>
                <a:t>TG00</a:t>
              </a:r>
            </a:p>
          </p:txBody>
        </p:sp>
        <p:sp>
          <p:nvSpPr>
            <p:cNvPr id="63" name="AutoShape 75"/>
            <p:cNvSpPr>
              <a:spLocks noChangeArrowheads="1"/>
            </p:cNvSpPr>
            <p:nvPr/>
          </p:nvSpPr>
          <p:spPr bwMode="auto">
            <a:xfrm>
              <a:off x="4854" y="1344"/>
              <a:ext cx="356" cy="144"/>
            </a:xfrm>
            <a:prstGeom prst="parallelogram">
              <a:avLst>
                <a:gd name="adj" fmla="val 41662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454545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969696"/>
              </a:extrusionClr>
              <a:contourClr>
                <a:srgbClr val="969696"/>
              </a:contourClr>
            </a:sp3d>
          </p:spPr>
          <p:txBody>
            <a:bodyPr wrap="none" lIns="0" tIns="0" rIns="0" bIns="0" anchor="ctr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>
                  <a:solidFill>
                    <a:srgbClr val="EAEAEA"/>
                  </a:solidFill>
                </a:rPr>
                <a:t>FG00</a:t>
              </a:r>
            </a:p>
          </p:txBody>
        </p:sp>
        <p:sp>
          <p:nvSpPr>
            <p:cNvPr id="64" name="AutoShape 76"/>
            <p:cNvSpPr>
              <a:spLocks noChangeArrowheads="1"/>
            </p:cNvSpPr>
            <p:nvPr/>
          </p:nvSpPr>
          <p:spPr bwMode="auto">
            <a:xfrm>
              <a:off x="4773" y="1525"/>
              <a:ext cx="356" cy="144"/>
            </a:xfrm>
            <a:prstGeom prst="parallelogram">
              <a:avLst>
                <a:gd name="adj" fmla="val 41662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454545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969696"/>
              </a:extrusionClr>
              <a:contourClr>
                <a:srgbClr val="969696"/>
              </a:contourClr>
            </a:sp3d>
          </p:spPr>
          <p:txBody>
            <a:bodyPr wrap="none" lIns="0" tIns="0" rIns="0" bIns="0" anchor="ctr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>
                  <a:solidFill>
                    <a:srgbClr val="EAEAEA"/>
                  </a:solidFill>
                </a:rPr>
                <a:t>MI00</a:t>
              </a:r>
            </a:p>
          </p:txBody>
        </p:sp>
        <p:sp>
          <p:nvSpPr>
            <p:cNvPr id="65" name="AutoShape 77"/>
            <p:cNvSpPr>
              <a:spLocks noChangeArrowheads="1"/>
            </p:cNvSpPr>
            <p:nvPr/>
          </p:nvSpPr>
          <p:spPr bwMode="auto">
            <a:xfrm>
              <a:off x="5042" y="891"/>
              <a:ext cx="356" cy="144"/>
            </a:xfrm>
            <a:prstGeom prst="parallelogram">
              <a:avLst>
                <a:gd name="adj" fmla="val 37472"/>
              </a:avLst>
            </a:prstGeom>
            <a:gradFill rotWithShape="1">
              <a:gsLst>
                <a:gs pos="0">
                  <a:srgbClr val="969696"/>
                </a:gs>
                <a:gs pos="100000">
                  <a:srgbClr val="454545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969696"/>
              </a:extrusionClr>
              <a:contourClr>
                <a:srgbClr val="969696"/>
              </a:contourClr>
            </a:sp3d>
          </p:spPr>
          <p:txBody>
            <a:bodyPr wrap="none" lIns="0" tIns="0" rIns="0" bIns="0" anchor="ctr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>
                  <a:solidFill>
                    <a:srgbClr val="EAEAEA"/>
                  </a:solidFill>
                </a:rPr>
                <a:t>PE00</a:t>
              </a:r>
            </a:p>
          </p:txBody>
        </p:sp>
        <p:sp>
          <p:nvSpPr>
            <p:cNvPr id="66" name="AutoShape 78"/>
            <p:cNvSpPr>
              <a:spLocks noChangeArrowheads="1"/>
            </p:cNvSpPr>
            <p:nvPr/>
          </p:nvSpPr>
          <p:spPr bwMode="auto">
            <a:xfrm>
              <a:off x="2064" y="2160"/>
              <a:ext cx="771" cy="720"/>
            </a:xfrm>
            <a:prstGeom prst="parallelogram">
              <a:avLst>
                <a:gd name="adj" fmla="val 46527"/>
              </a:avLst>
            </a:prstGeom>
            <a:gradFill rotWithShape="0">
              <a:gsLst>
                <a:gs pos="0">
                  <a:srgbClr val="969696"/>
                </a:gs>
                <a:gs pos="100000">
                  <a:srgbClr val="454545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969696"/>
              </a:extrusionClr>
              <a:contourClr>
                <a:srgbClr val="969696"/>
              </a:contour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400"/>
            </a:p>
          </p:txBody>
        </p:sp>
        <p:sp>
          <p:nvSpPr>
            <p:cNvPr id="67" name="Text Box 79"/>
            <p:cNvSpPr txBox="1">
              <a:spLocks noChangeArrowheads="1"/>
            </p:cNvSpPr>
            <p:nvPr/>
          </p:nvSpPr>
          <p:spPr bwMode="auto">
            <a:xfrm>
              <a:off x="2336" y="2160"/>
              <a:ext cx="54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1400">
                  <a:solidFill>
                    <a:srgbClr val="EAEAEA"/>
                  </a:solidFill>
                </a:rPr>
                <a:t>CA00</a:t>
              </a:r>
              <a:endParaRPr lang="de-DE" altLang="de-DE" sz="1400">
                <a:solidFill>
                  <a:srgbClr val="EAEAEA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68" name="AutoShape 80"/>
            <p:cNvSpPr>
              <a:spLocks noChangeArrowheads="1"/>
            </p:cNvSpPr>
            <p:nvPr/>
          </p:nvSpPr>
          <p:spPr bwMode="auto">
            <a:xfrm>
              <a:off x="691" y="2387"/>
              <a:ext cx="1950" cy="384"/>
            </a:xfrm>
            <a:prstGeom prst="parallelogram">
              <a:avLst>
                <a:gd name="adj" fmla="val 45303"/>
              </a:avLst>
            </a:prstGeom>
            <a:solidFill>
              <a:srgbClr val="FFFF66"/>
            </a:soli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FFFF66"/>
              </a:extrusionClr>
              <a:contourClr>
                <a:srgbClr val="FFFF66"/>
              </a:contour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400"/>
            </a:p>
          </p:txBody>
        </p:sp>
        <p:sp>
          <p:nvSpPr>
            <p:cNvPr id="69" name="Text Box 81"/>
            <p:cNvSpPr txBox="1">
              <a:spLocks noChangeArrowheads="1"/>
            </p:cNvSpPr>
            <p:nvPr/>
          </p:nvSpPr>
          <p:spPr bwMode="auto">
            <a:xfrm>
              <a:off x="748" y="2432"/>
              <a:ext cx="1951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1400"/>
                <a:t>Einkäufergruppe Nord-Amerika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1400"/>
                <a:t>                       N00</a:t>
              </a:r>
              <a:endParaRPr lang="de-DE" altLang="de-DE" sz="1400">
                <a:cs typeface="Times New Roman" panose="02020603050405020304" pitchFamily="18" charset="0"/>
              </a:endParaRPr>
            </a:p>
          </p:txBody>
        </p:sp>
        <p:sp>
          <p:nvSpPr>
            <p:cNvPr id="70" name="Text Box 82"/>
            <p:cNvSpPr txBox="1">
              <a:spLocks noChangeArrowheads="1"/>
            </p:cNvSpPr>
            <p:nvPr/>
          </p:nvSpPr>
          <p:spPr bwMode="auto">
            <a:xfrm>
              <a:off x="3243" y="2160"/>
              <a:ext cx="726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1400"/>
                <a:t>EKO DE00</a:t>
              </a:r>
              <a:endParaRPr lang="de-DE" altLang="de-DE" sz="1400">
                <a:cs typeface="Times New Roman" panose="02020603050405020304" pitchFamily="18" charset="0"/>
              </a:endParaRPr>
            </a:p>
          </p:txBody>
        </p:sp>
        <p:sp>
          <p:nvSpPr>
            <p:cNvPr id="71" name="AutoShape 83"/>
            <p:cNvSpPr>
              <a:spLocks noChangeArrowheads="1"/>
            </p:cNvSpPr>
            <p:nvPr/>
          </p:nvSpPr>
          <p:spPr bwMode="auto">
            <a:xfrm>
              <a:off x="2971" y="2387"/>
              <a:ext cx="998" cy="384"/>
            </a:xfrm>
            <a:prstGeom prst="parallelogram">
              <a:avLst>
                <a:gd name="adj" fmla="val 47094"/>
              </a:avLst>
            </a:prstGeom>
            <a:solidFill>
              <a:srgbClr val="FFFF66"/>
            </a:soli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FFFF66"/>
              </a:extrusionClr>
              <a:contourClr>
                <a:srgbClr val="FFFF66"/>
              </a:contour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400"/>
            </a:p>
          </p:txBody>
        </p:sp>
        <p:sp>
          <p:nvSpPr>
            <p:cNvPr id="72" name="Text Box 84"/>
            <p:cNvSpPr txBox="1">
              <a:spLocks noChangeArrowheads="1"/>
            </p:cNvSpPr>
            <p:nvPr/>
          </p:nvSpPr>
          <p:spPr bwMode="auto">
            <a:xfrm>
              <a:off x="2971" y="2432"/>
              <a:ext cx="952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1400"/>
                <a:t>     EKG Europa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1400"/>
                <a:t>        E00</a:t>
              </a:r>
              <a:endParaRPr lang="de-DE" altLang="de-DE" sz="1400">
                <a:cs typeface="Times New Roman" panose="02020603050405020304" pitchFamily="18" charset="0"/>
              </a:endParaRPr>
            </a:p>
          </p:txBody>
        </p:sp>
        <p:sp>
          <p:nvSpPr>
            <p:cNvPr id="73" name="AutoShape 85"/>
            <p:cNvSpPr>
              <a:spLocks noChangeArrowheads="1"/>
            </p:cNvSpPr>
            <p:nvPr/>
          </p:nvSpPr>
          <p:spPr bwMode="auto">
            <a:xfrm>
              <a:off x="4150" y="2160"/>
              <a:ext cx="771" cy="720"/>
            </a:xfrm>
            <a:prstGeom prst="parallelogram">
              <a:avLst>
                <a:gd name="adj" fmla="val 46527"/>
              </a:avLst>
            </a:prstGeom>
            <a:gradFill rotWithShape="0">
              <a:gsLst>
                <a:gs pos="0">
                  <a:srgbClr val="969696"/>
                </a:gs>
                <a:gs pos="100000">
                  <a:srgbClr val="454545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969696"/>
              </a:extrusionClr>
              <a:contourClr>
                <a:srgbClr val="969696"/>
              </a:contour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400"/>
            </a:p>
          </p:txBody>
        </p:sp>
        <p:sp>
          <p:nvSpPr>
            <p:cNvPr id="74" name="Text Box 86"/>
            <p:cNvSpPr txBox="1">
              <a:spLocks noChangeArrowheads="1"/>
            </p:cNvSpPr>
            <p:nvPr/>
          </p:nvSpPr>
          <p:spPr bwMode="auto">
            <a:xfrm>
              <a:off x="4422" y="2160"/>
              <a:ext cx="544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1400">
                  <a:solidFill>
                    <a:srgbClr val="EAEAEA"/>
                  </a:solidFill>
                </a:rPr>
                <a:t> AU00</a:t>
              </a:r>
              <a:endParaRPr lang="de-DE" altLang="de-DE" sz="1400">
                <a:solidFill>
                  <a:srgbClr val="EAEAEA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75" name="AutoShape 87"/>
            <p:cNvSpPr>
              <a:spLocks noChangeArrowheads="1"/>
            </p:cNvSpPr>
            <p:nvPr/>
          </p:nvSpPr>
          <p:spPr bwMode="auto">
            <a:xfrm>
              <a:off x="4241" y="2432"/>
              <a:ext cx="499" cy="384"/>
            </a:xfrm>
            <a:prstGeom prst="parallelogram">
              <a:avLst>
                <a:gd name="adj" fmla="val 45313"/>
              </a:avLst>
            </a:prstGeom>
            <a:gradFill rotWithShape="0">
              <a:gsLst>
                <a:gs pos="0">
                  <a:srgbClr val="969696"/>
                </a:gs>
                <a:gs pos="100000">
                  <a:srgbClr val="454545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BottomRight"/>
              <a:lightRig rig="legacyFlat3" dir="b"/>
            </a:scene3d>
            <a:sp3d extrusionH="100000" prstMaterial="legacyMatte">
              <a:bevelT w="13500" h="13500" prst="angle"/>
              <a:bevelB w="13500" h="13500" prst="angle"/>
              <a:extrusionClr>
                <a:srgbClr val="969696"/>
              </a:extrusionClr>
              <a:contourClr>
                <a:srgbClr val="969696"/>
              </a:contourClr>
            </a:sp3d>
          </p:spPr>
          <p:txBody>
            <a:bodyPr wrap="none" lIns="0" tIns="0" rIns="0" bIns="0" anchor="b">
              <a:flatTx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endParaRPr lang="de-DE" altLang="de-DE" sz="1400"/>
            </a:p>
          </p:txBody>
        </p:sp>
        <p:sp>
          <p:nvSpPr>
            <p:cNvPr id="76" name="Text Box 88"/>
            <p:cNvSpPr txBox="1">
              <a:spLocks noChangeArrowheads="1"/>
            </p:cNvSpPr>
            <p:nvPr/>
          </p:nvSpPr>
          <p:spPr bwMode="auto">
            <a:xfrm>
              <a:off x="4287" y="2432"/>
              <a:ext cx="543" cy="2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1400">
                  <a:solidFill>
                    <a:srgbClr val="EAEAEA"/>
                  </a:solidFill>
                </a:rPr>
                <a:t>  Asien</a:t>
              </a:r>
            </a:p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1400">
                  <a:solidFill>
                    <a:srgbClr val="EAEAEA"/>
                  </a:solidFill>
                </a:rPr>
                <a:t>A00</a:t>
              </a:r>
              <a:endParaRPr lang="de-DE" altLang="de-DE" sz="1400">
                <a:solidFill>
                  <a:srgbClr val="EAEAEA"/>
                </a:solidFill>
                <a:cs typeface="Times New Roman" panose="02020603050405020304" pitchFamily="18" charset="0"/>
              </a:endParaRPr>
            </a:p>
          </p:txBody>
        </p:sp>
        <p:sp>
          <p:nvSpPr>
            <p:cNvPr id="77" name="Text Box 89"/>
            <p:cNvSpPr txBox="1">
              <a:spLocks noChangeArrowheads="1"/>
            </p:cNvSpPr>
            <p:nvPr/>
          </p:nvSpPr>
          <p:spPr bwMode="auto">
            <a:xfrm>
              <a:off x="5072" y="3203"/>
              <a:ext cx="34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/>
                <a:t>Werk</a:t>
              </a:r>
            </a:p>
          </p:txBody>
        </p:sp>
        <p:sp>
          <p:nvSpPr>
            <p:cNvPr id="78" name="Text Box 90"/>
            <p:cNvSpPr txBox="1">
              <a:spLocks noChangeArrowheads="1"/>
            </p:cNvSpPr>
            <p:nvPr/>
          </p:nvSpPr>
          <p:spPr bwMode="auto">
            <a:xfrm>
              <a:off x="4613" y="3521"/>
              <a:ext cx="80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/>
                <a:t>Buchungskreis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2194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4294967295"/>
          </p:nvPr>
        </p:nvSpPr>
        <p:spPr>
          <a:xfrm>
            <a:off x="324000" y="1691078"/>
            <a:ext cx="11545200" cy="4392043"/>
          </a:xfrm>
        </p:spPr>
        <p:txBody>
          <a:bodyPr/>
          <a:lstStyle/>
          <a:p>
            <a:pPr>
              <a:tabLst>
                <a:tab pos="1971675" algn="l"/>
              </a:tabLst>
            </a:pPr>
            <a:r>
              <a:rPr lang="de-DE" altLang="de-DE" dirty="0" smtClean="0">
                <a:solidFill>
                  <a:srgbClr val="B2B2B2"/>
                </a:solidFill>
                <a:latin typeface="Arial" panose="020B0604020202020204" pitchFamily="34" charset="0"/>
              </a:rPr>
              <a:t>WM </a:t>
            </a:r>
            <a:r>
              <a:rPr lang="de-DE" altLang="de-DE" dirty="0">
                <a:solidFill>
                  <a:srgbClr val="B2B2B2"/>
                </a:solidFill>
                <a:latin typeface="Arial" panose="020B0604020202020204" pitchFamily="34" charset="0"/>
              </a:rPr>
              <a:t>Organisationsstrukturen</a:t>
            </a:r>
          </a:p>
          <a:p>
            <a:pPr>
              <a:tabLst>
                <a:tab pos="1971675" algn="l"/>
              </a:tabLst>
            </a:pPr>
            <a:endParaRPr lang="de-DE" altLang="de-DE" dirty="0">
              <a:latin typeface="Arial" panose="020B0604020202020204" pitchFamily="34" charset="0"/>
            </a:endParaRPr>
          </a:p>
          <a:p>
            <a:pPr>
              <a:tabLst>
                <a:tab pos="1971675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WM </a:t>
            </a:r>
            <a:r>
              <a:rPr lang="de-DE" altLang="de-DE" dirty="0" smtClean="0">
                <a:latin typeface="Arial" panose="020B0604020202020204" pitchFamily="34" charset="0"/>
              </a:rPr>
              <a:t>Stammdaten</a:t>
            </a:r>
          </a:p>
          <a:p>
            <a:pPr>
              <a:tabLst>
                <a:tab pos="1971675" algn="l"/>
              </a:tabLst>
            </a:pPr>
            <a:endParaRPr lang="de-DE" altLang="de-DE" dirty="0">
              <a:solidFill>
                <a:srgbClr val="B2B2B2"/>
              </a:solidFill>
              <a:latin typeface="Arial" panose="020B0604020202020204" pitchFamily="34" charset="0"/>
            </a:endParaRPr>
          </a:p>
          <a:p>
            <a:pPr>
              <a:tabLst>
                <a:tab pos="1971675" algn="l"/>
              </a:tabLst>
            </a:pPr>
            <a:r>
              <a:rPr lang="de-DE" altLang="de-DE" dirty="0">
                <a:solidFill>
                  <a:srgbClr val="B2B2B2"/>
                </a:solidFill>
                <a:latin typeface="Arial" panose="020B0604020202020204" pitchFamily="34" charset="0"/>
              </a:rPr>
              <a:t>WM </a:t>
            </a:r>
            <a:r>
              <a:rPr lang="de-DE" altLang="de-DE" dirty="0" smtClean="0">
                <a:solidFill>
                  <a:srgbClr val="B2B2B2"/>
                </a:solidFill>
                <a:latin typeface="Arial" panose="020B0604020202020204" pitchFamily="34" charset="0"/>
              </a:rPr>
              <a:t>Prozesssteuerung</a:t>
            </a:r>
          </a:p>
          <a:p>
            <a:pPr>
              <a:tabLst>
                <a:tab pos="1971675" algn="l"/>
              </a:tabLst>
            </a:pPr>
            <a:endParaRPr lang="de-DE" altLang="de-DE" dirty="0">
              <a:solidFill>
                <a:srgbClr val="B2B2B2"/>
              </a:solidFill>
              <a:latin typeface="Arial" panose="020B060402020202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172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latin typeface="Arial" panose="020B0604020202020204" pitchFamily="34" charset="0"/>
              </a:rPr>
              <a:t>WM Stammdaten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2250" y="1345281"/>
            <a:ext cx="5328735" cy="4956175"/>
          </a:xfrm>
          <a:prstGeom prst="rect">
            <a:avLst/>
          </a:prstGeom>
        </p:spPr>
      </p:pic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7064125" y="2122971"/>
            <a:ext cx="27432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800" dirty="0"/>
              <a:t>Lagerplatzstammdaten</a:t>
            </a: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7064125" y="2884971"/>
            <a:ext cx="27432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800"/>
              <a:t>Materialstammdaten</a:t>
            </a: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7064125" y="3646971"/>
            <a:ext cx="27432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800"/>
              <a:t>Gefahrstammdaten</a:t>
            </a: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7064125" y="4408971"/>
            <a:ext cx="2743200" cy="533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48B00"/>
              </a:buClr>
              <a:buFont typeface="Wingdings" panose="05000000000000000000" pitchFamily="2" charset="2"/>
              <a:defRPr sz="1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800"/>
              <a:t>Chargenstammdaten</a:t>
            </a:r>
          </a:p>
        </p:txBody>
      </p:sp>
    </p:spTree>
    <p:extLst>
      <p:ext uri="{BB962C8B-B14F-4D97-AF65-F5344CB8AC3E}">
        <p14:creationId xmlns:p14="http://schemas.microsoft.com/office/powerpoint/2010/main" val="2211778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latin typeface="Arial" panose="020B0604020202020204" pitchFamily="34" charset="0"/>
              </a:rPr>
              <a:t>Lagerplatzstammdaten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1971675" algn="l"/>
              </a:tabLst>
            </a:pPr>
            <a:r>
              <a:rPr lang="de-DE" altLang="de-DE" dirty="0" smtClean="0">
                <a:latin typeface="Arial" panose="020B0604020202020204" pitchFamily="34" charset="0"/>
              </a:rPr>
              <a:t>Lagerplatzstammdaten</a:t>
            </a:r>
          </a:p>
          <a:p>
            <a:pPr>
              <a:tabLst>
                <a:tab pos="1971675" algn="l"/>
              </a:tabLst>
            </a:pPr>
            <a:endParaRPr lang="de-DE" altLang="de-DE" dirty="0">
              <a:latin typeface="Arial" panose="020B0604020202020204" pitchFamily="34" charset="0"/>
            </a:endParaRPr>
          </a:p>
          <a:p>
            <a:pPr lvl="1">
              <a:tabLst>
                <a:tab pos="1971675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Zwei unterschiedliche Organisationsebenen</a:t>
            </a:r>
          </a:p>
          <a:p>
            <a:pPr lvl="2">
              <a:tabLst>
                <a:tab pos="1971675" algn="l"/>
              </a:tabLst>
            </a:pPr>
            <a:r>
              <a:rPr lang="de-DE" altLang="de-DE" dirty="0" err="1">
                <a:latin typeface="Arial" panose="020B0604020202020204" pitchFamily="34" charset="0"/>
              </a:rPr>
              <a:t>Lagernummerebene</a:t>
            </a:r>
            <a:r>
              <a:rPr lang="de-DE" altLang="de-DE" dirty="0">
                <a:latin typeface="Arial" panose="020B0604020202020204" pitchFamily="34" charset="0"/>
              </a:rPr>
              <a:t>:</a:t>
            </a:r>
            <a:br>
              <a:rPr lang="de-DE" altLang="de-DE" dirty="0">
                <a:latin typeface="Arial" panose="020B0604020202020204" pitchFamily="34" charset="0"/>
              </a:rPr>
            </a:br>
            <a:r>
              <a:rPr lang="de-DE" altLang="de-DE" dirty="0">
                <a:latin typeface="Arial" panose="020B0604020202020204" pitchFamily="34" charset="0"/>
              </a:rPr>
              <a:t>Eingabe aller für das gesamte Lager gültigen Kennzeichen und Felder</a:t>
            </a:r>
          </a:p>
          <a:p>
            <a:pPr lvl="2">
              <a:tabLst>
                <a:tab pos="1971675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Lagertypebene: </a:t>
            </a:r>
            <a:br>
              <a:rPr lang="de-DE" altLang="de-DE" dirty="0">
                <a:latin typeface="Arial" panose="020B0604020202020204" pitchFamily="34" charset="0"/>
              </a:rPr>
            </a:br>
            <a:r>
              <a:rPr lang="de-DE" altLang="de-DE" dirty="0">
                <a:latin typeface="Arial" panose="020B0604020202020204" pitchFamily="34" charset="0"/>
              </a:rPr>
              <a:t>Eingabe aller Kennzeichen, die nur für einen bestimmten Lagertypen </a:t>
            </a:r>
            <a:r>
              <a:rPr lang="de-DE" altLang="de-DE" dirty="0" smtClean="0">
                <a:latin typeface="Arial" panose="020B0604020202020204" pitchFamily="34" charset="0"/>
              </a:rPr>
              <a:t>gelten</a:t>
            </a:r>
          </a:p>
          <a:p>
            <a:pPr lvl="2">
              <a:tabLst>
                <a:tab pos="1971675" algn="l"/>
              </a:tabLst>
            </a:pPr>
            <a:endParaRPr lang="de-DE" altLang="de-DE" dirty="0">
              <a:latin typeface="Arial" panose="020B0604020202020204" pitchFamily="34" charset="0"/>
            </a:endParaRPr>
          </a:p>
          <a:p>
            <a:pPr lvl="1">
              <a:tabLst>
                <a:tab pos="1971675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Beinhaltet auch Lagerplätze und Quants</a:t>
            </a:r>
          </a:p>
          <a:p>
            <a:pPr lvl="1">
              <a:tabLst>
                <a:tab pos="1971675" algn="l"/>
              </a:tabLst>
            </a:pPr>
            <a:endParaRPr lang="de-DE" altLang="de-DE" dirty="0">
              <a:latin typeface="Arial" panose="020B0604020202020204" pitchFamily="34" charset="0"/>
            </a:endParaRPr>
          </a:p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8456" y="1584357"/>
            <a:ext cx="4590896" cy="460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754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latin typeface="Arial" panose="020B0604020202020204" pitchFamily="34" charset="0"/>
              </a:rPr>
              <a:t>Lagerplatzstammdaten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1971675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Lagerplatz</a:t>
            </a:r>
          </a:p>
          <a:p>
            <a:pPr lvl="1">
              <a:tabLst>
                <a:tab pos="1971675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Kleinste Raumeinheit im Lager</a:t>
            </a:r>
          </a:p>
          <a:p>
            <a:pPr lvl="1">
              <a:tabLst>
                <a:tab pos="1971675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Allgemeine Daten</a:t>
            </a:r>
          </a:p>
          <a:p>
            <a:pPr lvl="2">
              <a:tabLst>
                <a:tab pos="1971675" algn="l"/>
              </a:tabLst>
            </a:pPr>
            <a:r>
              <a:rPr lang="de-DE" altLang="de-DE" sz="1500" dirty="0">
                <a:latin typeface="Arial" panose="020B0604020202020204" pitchFamily="34" charset="0"/>
              </a:rPr>
              <a:t>Lagernummer</a:t>
            </a:r>
          </a:p>
          <a:p>
            <a:pPr lvl="2">
              <a:tabLst>
                <a:tab pos="1971675" algn="l"/>
              </a:tabLst>
            </a:pPr>
            <a:r>
              <a:rPr lang="de-DE" altLang="de-DE" sz="1500" dirty="0">
                <a:latin typeface="Arial" panose="020B0604020202020204" pitchFamily="34" charset="0"/>
              </a:rPr>
              <a:t>Lagertyp</a:t>
            </a:r>
          </a:p>
          <a:p>
            <a:pPr lvl="2">
              <a:tabLst>
                <a:tab pos="1971675" algn="l"/>
              </a:tabLst>
            </a:pPr>
            <a:r>
              <a:rPr lang="de-DE" altLang="de-DE" sz="1500" dirty="0">
                <a:latin typeface="Arial" panose="020B0604020202020204" pitchFamily="34" charset="0"/>
              </a:rPr>
              <a:t>Lagerplatznummer/-koordinate</a:t>
            </a:r>
          </a:p>
          <a:p>
            <a:pPr lvl="1">
              <a:tabLst>
                <a:tab pos="1971675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Lagerplatzdaten</a:t>
            </a:r>
          </a:p>
          <a:p>
            <a:pPr lvl="2">
              <a:tabLst>
                <a:tab pos="1971675" algn="l"/>
              </a:tabLst>
            </a:pPr>
            <a:r>
              <a:rPr lang="de-DE" altLang="de-DE" sz="1500" dirty="0">
                <a:latin typeface="Arial" panose="020B0604020202020204" pitchFamily="34" charset="0"/>
              </a:rPr>
              <a:t>Lagerbereich</a:t>
            </a:r>
          </a:p>
          <a:p>
            <a:pPr lvl="2">
              <a:tabLst>
                <a:tab pos="1971675" algn="l"/>
              </a:tabLst>
            </a:pPr>
            <a:r>
              <a:rPr lang="de-DE" altLang="de-DE" sz="1500" dirty="0" err="1">
                <a:latin typeface="Arial" panose="020B0604020202020204" pitchFamily="34" charset="0"/>
              </a:rPr>
              <a:t>Kommissionierbereich</a:t>
            </a:r>
            <a:endParaRPr lang="de-DE" altLang="de-DE" sz="1500" dirty="0">
              <a:latin typeface="Arial" panose="020B0604020202020204" pitchFamily="34" charset="0"/>
            </a:endParaRPr>
          </a:p>
          <a:p>
            <a:pPr lvl="2">
              <a:tabLst>
                <a:tab pos="1971675" algn="l"/>
              </a:tabLst>
            </a:pPr>
            <a:r>
              <a:rPr lang="de-DE" altLang="de-DE" sz="1500" dirty="0">
                <a:latin typeface="Arial" panose="020B0604020202020204" pitchFamily="34" charset="0"/>
              </a:rPr>
              <a:t>Brandabschnitt</a:t>
            </a:r>
          </a:p>
          <a:p>
            <a:pPr lvl="2">
              <a:tabLst>
                <a:tab pos="1971675" algn="l"/>
              </a:tabLst>
            </a:pPr>
            <a:r>
              <a:rPr lang="de-DE" altLang="de-DE" sz="1500" dirty="0">
                <a:latin typeface="Arial" panose="020B0604020202020204" pitchFamily="34" charset="0"/>
              </a:rPr>
              <a:t>Lagerplatztyp</a:t>
            </a:r>
          </a:p>
          <a:p>
            <a:pPr lvl="2">
              <a:tabLst>
                <a:tab pos="1971675" algn="l"/>
              </a:tabLst>
            </a:pPr>
            <a:r>
              <a:rPr lang="de-DE" altLang="de-DE" sz="1500" dirty="0">
                <a:latin typeface="Arial" panose="020B0604020202020204" pitchFamily="34" charset="0"/>
              </a:rPr>
              <a:t>Max. Gewicht</a:t>
            </a:r>
          </a:p>
          <a:p>
            <a:pPr lvl="2">
              <a:tabLst>
                <a:tab pos="1971675" algn="l"/>
              </a:tabLst>
            </a:pPr>
            <a:r>
              <a:rPr lang="de-DE" altLang="de-DE" sz="1500" dirty="0">
                <a:latin typeface="Arial" panose="020B0604020202020204" pitchFamily="34" charset="0"/>
              </a:rPr>
              <a:t>Gesamtkapazität</a:t>
            </a:r>
          </a:p>
          <a:p>
            <a:pPr lvl="1">
              <a:tabLst>
                <a:tab pos="1971675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Status</a:t>
            </a:r>
          </a:p>
          <a:p>
            <a:pPr lvl="2">
              <a:tabLst>
                <a:tab pos="1971675" algn="l"/>
              </a:tabLst>
            </a:pPr>
            <a:r>
              <a:rPr lang="de-DE" altLang="de-DE" sz="1500" dirty="0">
                <a:latin typeface="Arial" panose="020B0604020202020204" pitchFamily="34" charset="0"/>
              </a:rPr>
              <a:t>Einlagerungssperre</a:t>
            </a:r>
          </a:p>
          <a:p>
            <a:pPr lvl="2">
              <a:tabLst>
                <a:tab pos="1971675" algn="l"/>
              </a:tabLst>
            </a:pPr>
            <a:r>
              <a:rPr lang="de-DE" altLang="de-DE" sz="1500" dirty="0">
                <a:latin typeface="Arial" panose="020B0604020202020204" pitchFamily="34" charset="0"/>
              </a:rPr>
              <a:t>Auslagerungssperre</a:t>
            </a:r>
          </a:p>
          <a:p>
            <a:pPr lvl="2">
              <a:tabLst>
                <a:tab pos="1971675" algn="l"/>
              </a:tabLst>
            </a:pPr>
            <a:r>
              <a:rPr lang="de-DE" altLang="de-DE" sz="1500" dirty="0">
                <a:latin typeface="Arial" panose="020B0604020202020204" pitchFamily="34" charset="0"/>
              </a:rPr>
              <a:t>Sperrgrund</a:t>
            </a:r>
          </a:p>
          <a:p>
            <a:endParaRPr lang="de-DE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6896853" y="1982100"/>
            <a:ext cx="3505200" cy="3810000"/>
            <a:chOff x="4843463" y="1700213"/>
            <a:chExt cx="3505200" cy="3810000"/>
          </a:xfrm>
        </p:grpSpPr>
        <p:sp>
          <p:nvSpPr>
            <p:cNvPr id="4" name="AutoShape 4"/>
            <p:cNvSpPr>
              <a:spLocks noChangeArrowheads="1"/>
            </p:cNvSpPr>
            <p:nvPr/>
          </p:nvSpPr>
          <p:spPr bwMode="auto">
            <a:xfrm>
              <a:off x="5148263" y="1700213"/>
              <a:ext cx="2743200" cy="1066800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2400" b="0">
                  <a:solidFill>
                    <a:srgbClr val="000000"/>
                  </a:solidFill>
                </a:rPr>
                <a:t>Allgemeine Daten</a:t>
              </a:r>
            </a:p>
          </p:txBody>
        </p:sp>
        <p:sp>
          <p:nvSpPr>
            <p:cNvPr id="5" name="AutoShape 5"/>
            <p:cNvSpPr>
              <a:spLocks noChangeArrowheads="1"/>
            </p:cNvSpPr>
            <p:nvPr/>
          </p:nvSpPr>
          <p:spPr bwMode="auto">
            <a:xfrm>
              <a:off x="4843463" y="3071813"/>
              <a:ext cx="3505200" cy="1066800"/>
            </a:xfrm>
            <a:prstGeom prst="roundRect">
              <a:avLst>
                <a:gd name="adj" fmla="val 16667"/>
              </a:avLst>
            </a:prstGeom>
            <a:solidFill>
              <a:schemeClr val="tx2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2400" b="0">
                  <a:solidFill>
                    <a:schemeClr val="bg1"/>
                  </a:solidFill>
                </a:rPr>
                <a:t>Lagerplatzdaten (WM)</a:t>
              </a:r>
            </a:p>
          </p:txBody>
        </p:sp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>
              <a:off x="4843463" y="4443413"/>
              <a:ext cx="3505200" cy="1066800"/>
            </a:xfrm>
            <a:prstGeom prst="roundRect">
              <a:avLst>
                <a:gd name="adj" fmla="val 16667"/>
              </a:avLst>
            </a:prstGeom>
            <a:solidFill>
              <a:srgbClr val="DBB40D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2400" b="0">
                  <a:solidFill>
                    <a:srgbClr val="000000"/>
                  </a:solidFill>
                </a:rPr>
                <a:t>Status (MM)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592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latin typeface="Arial" panose="020B0604020202020204" pitchFamily="34" charset="0"/>
              </a:rPr>
              <a:t>Lagerplatzstammdaten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1971675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Quant</a:t>
            </a:r>
          </a:p>
          <a:p>
            <a:pPr lvl="1">
              <a:tabLst>
                <a:tab pos="1971675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Kleinste ansprechbare Mengeneinheit eines Materials im SAP ERP</a:t>
            </a:r>
          </a:p>
          <a:p>
            <a:pPr lvl="1">
              <a:tabLst>
                <a:tab pos="1971675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Allgemeine Daten</a:t>
            </a:r>
          </a:p>
          <a:p>
            <a:pPr lvl="2">
              <a:tabLst>
                <a:tab pos="1971675" algn="l"/>
              </a:tabLst>
            </a:pPr>
            <a:r>
              <a:rPr lang="de-DE" altLang="de-DE" sz="1500" dirty="0">
                <a:latin typeface="Arial" panose="020B0604020202020204" pitchFamily="34" charset="0"/>
              </a:rPr>
              <a:t>Material</a:t>
            </a:r>
          </a:p>
          <a:p>
            <a:pPr lvl="2">
              <a:tabLst>
                <a:tab pos="1971675" algn="l"/>
              </a:tabLst>
            </a:pPr>
            <a:r>
              <a:rPr lang="de-DE" altLang="de-DE" sz="1500" dirty="0">
                <a:latin typeface="Arial" panose="020B0604020202020204" pitchFamily="34" charset="0"/>
              </a:rPr>
              <a:t>Werk / Lagerort</a:t>
            </a:r>
          </a:p>
          <a:p>
            <a:pPr lvl="2">
              <a:tabLst>
                <a:tab pos="1971675" algn="l"/>
              </a:tabLst>
            </a:pPr>
            <a:r>
              <a:rPr lang="de-DE" altLang="de-DE" sz="1500" dirty="0">
                <a:latin typeface="Arial" panose="020B0604020202020204" pitchFamily="34" charset="0"/>
              </a:rPr>
              <a:t>Charge</a:t>
            </a:r>
          </a:p>
          <a:p>
            <a:pPr lvl="2">
              <a:tabLst>
                <a:tab pos="1971675" algn="l"/>
              </a:tabLst>
            </a:pPr>
            <a:r>
              <a:rPr lang="de-DE" altLang="de-DE" sz="1500" dirty="0">
                <a:latin typeface="Arial" panose="020B0604020202020204" pitchFamily="34" charset="0"/>
              </a:rPr>
              <a:t>Lagernummer</a:t>
            </a:r>
          </a:p>
          <a:p>
            <a:pPr lvl="2">
              <a:tabLst>
                <a:tab pos="1971675" algn="l"/>
              </a:tabLst>
            </a:pPr>
            <a:r>
              <a:rPr lang="de-DE" altLang="de-DE" sz="1500" dirty="0">
                <a:latin typeface="Arial" panose="020B0604020202020204" pitchFamily="34" charset="0"/>
              </a:rPr>
              <a:t>Lagertyp</a:t>
            </a:r>
          </a:p>
          <a:p>
            <a:pPr lvl="2">
              <a:tabLst>
                <a:tab pos="1971675" algn="l"/>
              </a:tabLst>
            </a:pPr>
            <a:r>
              <a:rPr lang="de-DE" altLang="de-DE" sz="1500" dirty="0">
                <a:latin typeface="Arial" panose="020B0604020202020204" pitchFamily="34" charset="0"/>
              </a:rPr>
              <a:t>Lagerplatz</a:t>
            </a:r>
          </a:p>
          <a:p>
            <a:pPr lvl="1">
              <a:tabLst>
                <a:tab pos="1971675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Bestandsdaten</a:t>
            </a:r>
          </a:p>
          <a:p>
            <a:pPr lvl="2">
              <a:tabLst>
                <a:tab pos="1971675" algn="l"/>
              </a:tabLst>
            </a:pPr>
            <a:r>
              <a:rPr lang="de-DE" altLang="de-DE" sz="1500" dirty="0">
                <a:latin typeface="Arial" panose="020B0604020202020204" pitchFamily="34" charset="0"/>
              </a:rPr>
              <a:t>Gesamtbestand</a:t>
            </a:r>
          </a:p>
          <a:p>
            <a:pPr lvl="2">
              <a:tabLst>
                <a:tab pos="1971675" algn="l"/>
              </a:tabLst>
            </a:pPr>
            <a:r>
              <a:rPr lang="de-DE" altLang="de-DE" sz="1500" dirty="0">
                <a:latin typeface="Arial" panose="020B0604020202020204" pitchFamily="34" charset="0"/>
              </a:rPr>
              <a:t>Verfügbarer Bestand</a:t>
            </a:r>
          </a:p>
          <a:p>
            <a:pPr lvl="1">
              <a:tabLst>
                <a:tab pos="1971675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Sperrkennzeichen</a:t>
            </a:r>
          </a:p>
          <a:p>
            <a:pPr lvl="2">
              <a:tabLst>
                <a:tab pos="1971675" algn="l"/>
              </a:tabLst>
            </a:pPr>
            <a:r>
              <a:rPr lang="de-DE" altLang="de-DE" sz="1500" dirty="0">
                <a:latin typeface="Arial" panose="020B0604020202020204" pitchFamily="34" charset="0"/>
              </a:rPr>
              <a:t>Sperren</a:t>
            </a:r>
          </a:p>
          <a:p>
            <a:pPr lvl="2">
              <a:tabLst>
                <a:tab pos="1971675" algn="l"/>
              </a:tabLst>
            </a:pPr>
            <a:r>
              <a:rPr lang="de-DE" altLang="de-DE" sz="1500" dirty="0">
                <a:latin typeface="Arial" panose="020B0604020202020204" pitchFamily="34" charset="0"/>
              </a:rPr>
              <a:t>Status Ein-/Auslagerung</a:t>
            </a:r>
          </a:p>
          <a:p>
            <a:endParaRPr lang="de-DE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7715000" y="1982100"/>
            <a:ext cx="3505200" cy="3810000"/>
            <a:chOff x="4843463" y="1700213"/>
            <a:chExt cx="3505200" cy="3810000"/>
          </a:xfrm>
        </p:grpSpPr>
        <p:sp>
          <p:nvSpPr>
            <p:cNvPr id="4" name="AutoShape 4"/>
            <p:cNvSpPr>
              <a:spLocks noChangeArrowheads="1"/>
            </p:cNvSpPr>
            <p:nvPr/>
          </p:nvSpPr>
          <p:spPr bwMode="auto">
            <a:xfrm>
              <a:off x="5148263" y="1700213"/>
              <a:ext cx="2743200" cy="1066800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1270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2400" b="0">
                  <a:solidFill>
                    <a:srgbClr val="000000"/>
                  </a:solidFill>
                </a:rPr>
                <a:t>Allgemeine Daten</a:t>
              </a:r>
            </a:p>
          </p:txBody>
        </p:sp>
        <p:sp>
          <p:nvSpPr>
            <p:cNvPr id="5" name="AutoShape 5"/>
            <p:cNvSpPr>
              <a:spLocks noChangeArrowheads="1"/>
            </p:cNvSpPr>
            <p:nvPr/>
          </p:nvSpPr>
          <p:spPr bwMode="auto">
            <a:xfrm>
              <a:off x="4843463" y="3071813"/>
              <a:ext cx="3505200" cy="1066800"/>
            </a:xfrm>
            <a:prstGeom prst="roundRect">
              <a:avLst>
                <a:gd name="adj" fmla="val 16667"/>
              </a:avLst>
            </a:prstGeom>
            <a:solidFill>
              <a:srgbClr val="DBB40D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2400" b="0">
                  <a:solidFill>
                    <a:srgbClr val="000000"/>
                  </a:solidFill>
                </a:rPr>
                <a:t>Bestandsdaten (MM)</a:t>
              </a:r>
            </a:p>
          </p:txBody>
        </p:sp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>
              <a:off x="4843463" y="4443413"/>
              <a:ext cx="3505200" cy="1066800"/>
            </a:xfrm>
            <a:prstGeom prst="roundRect">
              <a:avLst>
                <a:gd name="adj" fmla="val 16667"/>
              </a:avLst>
            </a:prstGeom>
            <a:solidFill>
              <a:srgbClr val="DBB40D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2400" b="0">
                  <a:solidFill>
                    <a:srgbClr val="000000"/>
                  </a:solidFill>
                </a:rPr>
                <a:t>Sperrkennzeichen (MM)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7242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Materialstammdaten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1971675" algn="l"/>
              </a:tabLst>
            </a:pPr>
            <a:r>
              <a:rPr lang="de-DE" dirty="0" smtClean="0"/>
              <a:t>Materialstamm stellt </a:t>
            </a:r>
            <a:r>
              <a:rPr lang="de-DE" dirty="0"/>
              <a:t>für ein Unternehmen die zentrale Quelle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zum Abruf materialspezifischer </a:t>
            </a:r>
            <a:r>
              <a:rPr lang="de-DE" dirty="0"/>
              <a:t>Daten dar </a:t>
            </a:r>
          </a:p>
          <a:p>
            <a:pPr>
              <a:tabLst>
                <a:tab pos="1971675" algn="l"/>
              </a:tabLst>
            </a:pPr>
            <a:endParaRPr lang="de-DE" dirty="0" smtClean="0"/>
          </a:p>
          <a:p>
            <a:pPr>
              <a:tabLst>
                <a:tab pos="1971675" algn="l"/>
              </a:tabLst>
            </a:pPr>
            <a:r>
              <a:rPr lang="de-DE" dirty="0" smtClean="0"/>
              <a:t>Wird </a:t>
            </a:r>
            <a:r>
              <a:rPr lang="de-DE" dirty="0"/>
              <a:t>von meisten Komponenten im SAP System verwendet:</a:t>
            </a:r>
          </a:p>
          <a:p>
            <a:pPr lvl="1">
              <a:tabLst>
                <a:tab pos="1971675" algn="l"/>
              </a:tabLst>
            </a:pPr>
            <a:r>
              <a:rPr lang="de-DE" sz="1550" dirty="0"/>
              <a:t>Vertrieb</a:t>
            </a:r>
          </a:p>
          <a:p>
            <a:pPr lvl="1">
              <a:tabLst>
                <a:tab pos="1971675" algn="l"/>
              </a:tabLst>
            </a:pPr>
            <a:r>
              <a:rPr lang="de-DE" sz="1550" dirty="0"/>
              <a:t>Materialwirtschaft</a:t>
            </a:r>
          </a:p>
          <a:p>
            <a:pPr lvl="1">
              <a:tabLst>
                <a:tab pos="1971675" algn="l"/>
              </a:tabLst>
            </a:pPr>
            <a:r>
              <a:rPr lang="de-DE" sz="1550" dirty="0"/>
              <a:t>Produktion</a:t>
            </a:r>
          </a:p>
          <a:p>
            <a:pPr lvl="1">
              <a:tabLst>
                <a:tab pos="1971675" algn="l"/>
              </a:tabLst>
            </a:pPr>
            <a:r>
              <a:rPr lang="de-DE" sz="1550" dirty="0"/>
              <a:t>Instandhaltung</a:t>
            </a:r>
          </a:p>
          <a:p>
            <a:pPr lvl="1">
              <a:tabLst>
                <a:tab pos="1971675" algn="l"/>
              </a:tabLst>
            </a:pPr>
            <a:r>
              <a:rPr lang="de-DE" sz="1550" dirty="0"/>
              <a:t>Rechnungswesen</a:t>
            </a:r>
          </a:p>
          <a:p>
            <a:pPr lvl="1">
              <a:tabLst>
                <a:tab pos="1971675" algn="l"/>
              </a:tabLst>
            </a:pPr>
            <a:r>
              <a:rPr lang="de-DE" sz="1550" dirty="0"/>
              <a:t>Qualitätsmanagement</a:t>
            </a:r>
          </a:p>
          <a:p>
            <a:pPr>
              <a:tabLst>
                <a:tab pos="1971675" algn="l"/>
              </a:tabLst>
            </a:pPr>
            <a:endParaRPr lang="de-DE" dirty="0" smtClean="0"/>
          </a:p>
          <a:p>
            <a:pPr>
              <a:tabLst>
                <a:tab pos="1971675" algn="l"/>
              </a:tabLst>
            </a:pPr>
            <a:r>
              <a:rPr lang="de-DE" dirty="0" smtClean="0"/>
              <a:t>Materialstammdaten </a:t>
            </a:r>
            <a:r>
              <a:rPr lang="de-DE" dirty="0"/>
              <a:t>sind in funktionalen Segmenten,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den </a:t>
            </a:r>
            <a:r>
              <a:rPr lang="de-DE" dirty="0"/>
              <a:t>sog. </a:t>
            </a:r>
            <a:r>
              <a:rPr lang="de-DE" dirty="0" smtClean="0"/>
              <a:t>Sichten</a:t>
            </a:r>
            <a:r>
              <a:rPr lang="de-DE" dirty="0"/>
              <a:t>, gespeichert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5024" y="1691079"/>
            <a:ext cx="4888503" cy="427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86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latin typeface="Arial" panose="020B0604020202020204" pitchFamily="34" charset="0"/>
              </a:rPr>
              <a:t>Materialstammdaten – Sichten</a:t>
            </a:r>
            <a:endParaRPr lang="de-DE" dirty="0"/>
          </a:p>
        </p:txBody>
      </p:sp>
      <p:grpSp>
        <p:nvGrpSpPr>
          <p:cNvPr id="15" name="Gruppieren 14"/>
          <p:cNvGrpSpPr/>
          <p:nvPr/>
        </p:nvGrpSpPr>
        <p:grpSpPr>
          <a:xfrm>
            <a:off x="2503293" y="2128921"/>
            <a:ext cx="7186613" cy="3586163"/>
            <a:chOff x="1435100" y="1968500"/>
            <a:chExt cx="7186613" cy="3586163"/>
          </a:xfrm>
        </p:grpSpPr>
        <p:sp>
          <p:nvSpPr>
            <p:cNvPr id="4" name="AutoShape 4"/>
            <p:cNvSpPr>
              <a:spLocks noChangeArrowheads="1"/>
            </p:cNvSpPr>
            <p:nvPr/>
          </p:nvSpPr>
          <p:spPr bwMode="auto">
            <a:xfrm>
              <a:off x="2959100" y="3111500"/>
              <a:ext cx="2667000" cy="1295400"/>
            </a:xfrm>
            <a:prstGeom prst="can">
              <a:avLst>
                <a:gd name="adj" fmla="val 25000"/>
              </a:avLst>
            </a:prstGeom>
            <a:solidFill>
              <a:schemeClr val="tx2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1800">
                  <a:solidFill>
                    <a:schemeClr val="bg1"/>
                  </a:solidFill>
                </a:rPr>
                <a:t>Materialstamm</a:t>
              </a:r>
            </a:p>
          </p:txBody>
        </p:sp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1435100" y="2501900"/>
              <a:ext cx="2057400" cy="385763"/>
            </a:xfrm>
            <a:prstGeom prst="rect">
              <a:avLst/>
            </a:prstGeom>
            <a:noFill/>
            <a:ln w="19050" algn="ctr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de-DE" altLang="de-DE" sz="1800" b="0">
                  <a:solidFill>
                    <a:srgbClr val="000000"/>
                  </a:solidFill>
                </a:rPr>
                <a:t>Grunddaten</a:t>
              </a: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3340100" y="1968500"/>
              <a:ext cx="2057400" cy="385763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de-DE" altLang="de-DE" sz="1800" b="0">
                  <a:solidFill>
                    <a:srgbClr val="000000"/>
                  </a:solidFill>
                </a:rPr>
                <a:t>Einkauf</a:t>
              </a: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1511300" y="4635500"/>
              <a:ext cx="2057400" cy="376238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de-DE" altLang="de-DE" sz="1800" b="0">
                  <a:solidFill>
                    <a:srgbClr val="000000"/>
                  </a:solidFill>
                </a:rPr>
                <a:t>Kalkulation</a:t>
              </a:r>
            </a:p>
          </p:txBody>
        </p:sp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6311900" y="3568700"/>
              <a:ext cx="2057400" cy="376238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de-DE" altLang="de-DE" sz="1800" b="0">
                  <a:solidFill>
                    <a:srgbClr val="000000"/>
                  </a:solidFill>
                </a:rPr>
                <a:t>Prognose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5092700" y="2501900"/>
              <a:ext cx="2057400" cy="369888"/>
            </a:xfrm>
            <a:prstGeom prst="rect">
              <a:avLst/>
            </a:prstGeom>
            <a:noFill/>
            <a:ln w="19050" algn="ctr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de-DE" altLang="de-DE" sz="1800" b="0">
                  <a:solidFill>
                    <a:srgbClr val="000000"/>
                  </a:solidFill>
                </a:rPr>
                <a:t>Lagerung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5724525" y="3035300"/>
              <a:ext cx="2897188" cy="376238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de-DE" altLang="de-DE" sz="1800" b="0">
                  <a:solidFill>
                    <a:srgbClr val="000000"/>
                  </a:solidFill>
                </a:rPr>
                <a:t>Bestand im Werk/Lagerort</a:t>
              </a: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3340100" y="5168900"/>
              <a:ext cx="2057400" cy="385763"/>
            </a:xfrm>
            <a:prstGeom prst="rect">
              <a:avLst/>
            </a:prstGeom>
            <a:noFill/>
            <a:ln w="19050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de-DE" altLang="de-DE" sz="1800" b="0">
                  <a:solidFill>
                    <a:srgbClr val="000000"/>
                  </a:solidFill>
                </a:rPr>
                <a:t>Buchhaltung</a:t>
              </a: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5854700" y="4102100"/>
              <a:ext cx="2057400" cy="385763"/>
            </a:xfrm>
            <a:prstGeom prst="rect">
              <a:avLst/>
            </a:prstGeom>
            <a:noFill/>
            <a:ln w="19050" algn="ctr">
              <a:solidFill>
                <a:schemeClr val="accent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de-DE" altLang="de-DE" sz="1800" b="0">
                  <a:solidFill>
                    <a:srgbClr val="000000"/>
                  </a:solidFill>
                </a:rPr>
                <a:t>Lagerverwaltung</a:t>
              </a: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5168900" y="4635500"/>
              <a:ext cx="2498725" cy="376238"/>
            </a:xfrm>
            <a:prstGeom prst="rect">
              <a:avLst/>
            </a:prstGeom>
            <a:noFill/>
            <a:ln w="9525" algn="ctr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de-DE" altLang="de-DE" sz="1800" b="0">
                  <a:solidFill>
                    <a:srgbClr val="000000"/>
                  </a:solidFill>
                </a:rPr>
                <a:t>Qualitätsmanagement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0348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SAP S/4HANA </a:t>
            </a:r>
            <a:r>
              <a:rPr lang="en-DE" dirty="0" smtClean="0"/>
              <a:t>2020</a:t>
            </a:r>
          </a:p>
          <a:p>
            <a:r>
              <a:rPr lang="en-DE" dirty="0" smtClean="0"/>
              <a:t>Fiori 3.0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keine</a:t>
            </a:r>
            <a:endParaRPr lang="de-DE" dirty="0"/>
          </a:p>
        </p:txBody>
      </p:sp>
      <p:sp>
        <p:nvSpPr>
          <p:cNvPr id="5" name="Textplatzhalt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2327108" y="4583195"/>
            <a:ext cx="9542092" cy="530990"/>
          </a:xfrm>
          <a:prstGeom prst="rect">
            <a:avLst/>
          </a:prstGeom>
        </p:spPr>
        <p:txBody>
          <a:bodyPr/>
          <a:lstStyle>
            <a:lvl1pPr marL="214298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>
                  <a:lumMod val="65000"/>
                </a:schemeClr>
              </a:buClr>
              <a:buSzPct val="100000"/>
              <a:buFont typeface="Arial" panose="020B0604020202020204" pitchFamily="34" charset="0"/>
              <a:buChar char="•"/>
              <a:defRPr sz="1600" b="0" baseline="0">
                <a:solidFill>
                  <a:schemeClr val="tx1"/>
                </a:solidFill>
              </a:defRPr>
            </a:lvl1pPr>
            <a:lvl2pPr marL="405974" indent="-21429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/>
            </a:lvl2pPr>
          </a:lstStyle>
          <a:p>
            <a:pPr lvl="0"/>
            <a:r>
              <a:rPr lang="de-DE" noProof="0" dirty="0" smtClean="0"/>
              <a:t>Global Bike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DE" dirty="0"/>
              <a:t>4</a:t>
            </a:r>
            <a:r>
              <a:rPr lang="de-DE" dirty="0" smtClean="0"/>
              <a:t>.1 (Mai </a:t>
            </a:r>
            <a:r>
              <a:rPr lang="en-DE" dirty="0" smtClean="0"/>
              <a:t>202</a:t>
            </a:r>
            <a:r>
              <a:rPr lang="de-DE" dirty="0" smtClean="0"/>
              <a:t>2)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0" y="3240000"/>
            <a:ext cx="4858331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33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latin typeface="Arial" panose="020B0604020202020204" pitchFamily="34" charset="0"/>
              </a:rPr>
              <a:t>Materialstammsatz</a:t>
            </a:r>
            <a:endParaRPr lang="de-DE" dirty="0"/>
          </a:p>
        </p:txBody>
      </p:sp>
      <p:grpSp>
        <p:nvGrpSpPr>
          <p:cNvPr id="4" name="Gruppieren 3"/>
          <p:cNvGrpSpPr/>
          <p:nvPr/>
        </p:nvGrpSpPr>
        <p:grpSpPr>
          <a:xfrm>
            <a:off x="1331585" y="1435601"/>
            <a:ext cx="9288288" cy="4409407"/>
            <a:chOff x="-53713" y="1756443"/>
            <a:chExt cx="10174713" cy="4409407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1052513" y="4027488"/>
              <a:ext cx="2667000" cy="1295400"/>
            </a:xfrm>
            <a:prstGeom prst="can">
              <a:avLst>
                <a:gd name="adj" fmla="val 25000"/>
              </a:avLst>
            </a:prstGeom>
            <a:solidFill>
              <a:srgbClr val="DBB40D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1800">
                  <a:solidFill>
                    <a:srgbClr val="000000"/>
                  </a:solidFill>
                </a:rPr>
                <a:t>Verkaufsorg. UW00</a:t>
              </a:r>
            </a:p>
          </p:txBody>
        </p:sp>
        <p:sp>
          <p:nvSpPr>
            <p:cNvPr id="6" name="AutoShape 5"/>
            <p:cNvSpPr>
              <a:spLocks noChangeArrowheads="1"/>
            </p:cNvSpPr>
            <p:nvPr/>
          </p:nvSpPr>
          <p:spPr bwMode="auto">
            <a:xfrm>
              <a:off x="1617663" y="4870450"/>
              <a:ext cx="2667000" cy="1295400"/>
            </a:xfrm>
            <a:prstGeom prst="can">
              <a:avLst>
                <a:gd name="adj" fmla="val 25000"/>
              </a:avLst>
            </a:prstGeom>
            <a:solidFill>
              <a:srgbClr val="DBB40D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1800" dirty="0" err="1">
                  <a:solidFill>
                    <a:srgbClr val="000000"/>
                  </a:solidFill>
                </a:rPr>
                <a:t>Verkaufsorg</a:t>
              </a:r>
              <a:r>
                <a:rPr lang="de-DE" altLang="de-DE" sz="1800" dirty="0">
                  <a:solidFill>
                    <a:srgbClr val="000000"/>
                  </a:solidFill>
                </a:rPr>
                <a:t>. UE00</a:t>
              </a:r>
            </a:p>
          </p:txBody>
        </p:sp>
        <p:sp>
          <p:nvSpPr>
            <p:cNvPr id="7" name="AutoShape 7"/>
            <p:cNvSpPr>
              <a:spLocks noChangeArrowheads="1"/>
            </p:cNvSpPr>
            <p:nvPr/>
          </p:nvSpPr>
          <p:spPr bwMode="auto">
            <a:xfrm>
              <a:off x="3111500" y="2044700"/>
              <a:ext cx="2667000" cy="1295400"/>
            </a:xfrm>
            <a:prstGeom prst="can">
              <a:avLst>
                <a:gd name="adj" fmla="val 25000"/>
              </a:avLst>
            </a:prstGeom>
            <a:solidFill>
              <a:srgbClr val="C0C0C0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1800" b="0"/>
                <a:t>Mandant XXX</a:t>
              </a:r>
            </a:p>
          </p:txBody>
        </p:sp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1979932" y="1756443"/>
              <a:ext cx="6670422" cy="1428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de-DE" altLang="de-DE" sz="1400" dirty="0"/>
                <a:t>Allgemeine Daten </a:t>
              </a:r>
              <a:r>
                <a:rPr lang="de-DE" altLang="de-DE" sz="1400" b="0" dirty="0"/>
                <a:t>gelten für den gesamten Konzern:</a:t>
              </a:r>
              <a:br>
                <a:rPr lang="de-DE" altLang="de-DE" sz="1400" b="0" dirty="0"/>
              </a:br>
              <a:r>
                <a:rPr lang="de-DE" altLang="de-DE" sz="1400" b="0" dirty="0"/>
                <a:t>			 </a:t>
              </a:r>
            </a:p>
            <a:p>
              <a:pPr eaLnBrk="1" hangingPunct="1">
                <a:spcBef>
                  <a:spcPct val="10000"/>
                </a:spcBef>
                <a:buClrTx/>
                <a:buFontTx/>
                <a:buNone/>
              </a:pPr>
              <a:r>
                <a:rPr lang="de-DE" altLang="de-DE" sz="1400" b="0" dirty="0"/>
                <a:t>			           Bezeichnung</a:t>
              </a:r>
              <a:br>
                <a:rPr lang="de-DE" altLang="de-DE" sz="1400" b="0" dirty="0"/>
              </a:br>
              <a:r>
                <a:rPr lang="de-DE" altLang="de-DE" sz="1400" b="0" dirty="0"/>
                <a:t>  			           </a:t>
              </a:r>
              <a:r>
                <a:rPr lang="de-DE" altLang="de-DE" sz="1400" b="0" dirty="0" smtClean="0"/>
                <a:t>Basismengeneinheit</a:t>
              </a:r>
              <a:r>
                <a:rPr lang="de-DE" altLang="de-DE" sz="1400" b="0" dirty="0"/>
                <a:t/>
              </a:r>
              <a:br>
                <a:rPr lang="de-DE" altLang="de-DE" sz="1400" b="0" dirty="0"/>
              </a:br>
              <a:r>
                <a:rPr lang="de-DE" altLang="de-DE" sz="1400" b="0" dirty="0"/>
                <a:t>			           Gewichte</a:t>
              </a:r>
            </a:p>
            <a:p>
              <a:pPr eaLnBrk="1" hangingPunct="1">
                <a:spcBef>
                  <a:spcPct val="10000"/>
                </a:spcBef>
                <a:buClrTx/>
                <a:buFontTx/>
                <a:buNone/>
              </a:pPr>
              <a:r>
                <a:rPr lang="de-DE" altLang="de-DE" sz="1400" b="0" dirty="0"/>
                <a:t>			           Volumina</a:t>
              </a:r>
            </a:p>
          </p:txBody>
        </p:sp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-53713" y="3688588"/>
              <a:ext cx="5989934" cy="1181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de-DE" altLang="de-DE" sz="1400" dirty="0"/>
                <a:t>Vertriebsspezifische Informationen</a:t>
              </a:r>
              <a:r>
                <a:rPr lang="de-DE" altLang="de-DE" sz="1400" b="0" dirty="0"/>
                <a:t>: </a:t>
              </a:r>
            </a:p>
            <a:p>
              <a:pPr eaLnBrk="1" hangingPunct="1">
                <a:spcBef>
                  <a:spcPct val="10000"/>
                </a:spcBef>
                <a:buClrTx/>
                <a:buFontTx/>
                <a:buNone/>
              </a:pPr>
              <a:endParaRPr lang="de-DE" altLang="de-DE" sz="1400" b="0" dirty="0"/>
            </a:p>
            <a:p>
              <a:pPr eaLnBrk="1" hangingPunct="1">
                <a:spcBef>
                  <a:spcPct val="10000"/>
                </a:spcBef>
                <a:buClrTx/>
                <a:buFontTx/>
                <a:buNone/>
              </a:pPr>
              <a:r>
                <a:rPr lang="de-DE" altLang="de-DE" sz="1400" b="0" dirty="0"/>
                <a:t>			   </a:t>
              </a:r>
              <a:r>
                <a:rPr lang="de-DE" altLang="de-DE" b="0" dirty="0"/>
                <a:t>Auslieferungswerk</a:t>
              </a:r>
              <a:br>
                <a:rPr lang="de-DE" altLang="de-DE" b="0" dirty="0"/>
              </a:br>
              <a:r>
                <a:rPr lang="de-DE" altLang="de-DE" b="0" dirty="0"/>
                <a:t>			   Ladegruppe</a:t>
              </a:r>
              <a:br>
                <a:rPr lang="de-DE" altLang="de-DE" b="0" dirty="0"/>
              </a:br>
              <a:r>
                <a:rPr lang="de-DE" altLang="de-DE" b="0" dirty="0"/>
                <a:t>			   </a:t>
              </a:r>
              <a:r>
                <a:rPr lang="de-DE" altLang="de-DE" sz="1400" b="0" dirty="0"/>
                <a:t>         </a:t>
              </a:r>
            </a:p>
          </p:txBody>
        </p:sp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4787899" y="3757613"/>
              <a:ext cx="5333101" cy="760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de-DE" altLang="de-DE" sz="1400" dirty="0"/>
                <a:t>Lagerortspezifische Informationen</a:t>
              </a:r>
              <a:r>
                <a:rPr lang="de-DE" altLang="de-DE" sz="1400" b="0" dirty="0"/>
                <a:t>:</a:t>
              </a:r>
              <a:br>
                <a:rPr lang="de-DE" altLang="de-DE" sz="1400" b="0" dirty="0"/>
              </a:br>
              <a:r>
                <a:rPr lang="de-DE" altLang="de-DE" sz="1400" b="0" dirty="0"/>
                <a:t>		                	     </a:t>
              </a:r>
            </a:p>
            <a:p>
              <a:pPr eaLnBrk="1" hangingPunct="1">
                <a:spcBef>
                  <a:spcPct val="10000"/>
                </a:spcBef>
                <a:buClrTx/>
                <a:buFontTx/>
                <a:buNone/>
              </a:pPr>
              <a:r>
                <a:rPr lang="de-DE" altLang="de-DE" sz="1400" b="0" dirty="0"/>
                <a:t>			      </a:t>
              </a:r>
              <a:r>
                <a:rPr lang="de-DE" altLang="de-DE" b="0" dirty="0"/>
                <a:t>Bestand</a:t>
              </a:r>
            </a:p>
          </p:txBody>
        </p:sp>
        <p:sp>
          <p:nvSpPr>
            <p:cNvPr id="11" name="AutoShape 8"/>
            <p:cNvSpPr>
              <a:spLocks noChangeArrowheads="1"/>
            </p:cNvSpPr>
            <p:nvPr/>
          </p:nvSpPr>
          <p:spPr bwMode="auto">
            <a:xfrm>
              <a:off x="5165725" y="4032250"/>
              <a:ext cx="2667000" cy="1295400"/>
            </a:xfrm>
            <a:prstGeom prst="can">
              <a:avLst>
                <a:gd name="adj" fmla="val 25000"/>
              </a:avLst>
            </a:prstGeom>
            <a:solidFill>
              <a:schemeClr val="tx2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1800" b="0" dirty="0">
                  <a:solidFill>
                    <a:schemeClr val="bg1"/>
                  </a:solidFill>
                </a:rPr>
                <a:t>Lagerort FG00</a:t>
              </a:r>
            </a:p>
          </p:txBody>
        </p:sp>
        <p:sp>
          <p:nvSpPr>
            <p:cNvPr id="12" name="AutoShape 9"/>
            <p:cNvSpPr>
              <a:spLocks noChangeArrowheads="1"/>
            </p:cNvSpPr>
            <p:nvPr/>
          </p:nvSpPr>
          <p:spPr bwMode="auto">
            <a:xfrm>
              <a:off x="5721350" y="4870450"/>
              <a:ext cx="2667000" cy="1295400"/>
            </a:xfrm>
            <a:prstGeom prst="can">
              <a:avLst>
                <a:gd name="adj" fmla="val 25000"/>
              </a:avLst>
            </a:prstGeom>
            <a:solidFill>
              <a:schemeClr val="tx2"/>
            </a:solidFill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de-DE" altLang="de-DE" sz="1800" b="0" dirty="0">
                  <a:solidFill>
                    <a:schemeClr val="bg1"/>
                  </a:solidFill>
                </a:rPr>
                <a:t>Lagerort TG00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22970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latin typeface="Arial" panose="020B0604020202020204" pitchFamily="34" charset="0"/>
              </a:rPr>
              <a:t>Gefahrstoffstammdaten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1971675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Lagerzonen für besondere Materialien</a:t>
            </a:r>
          </a:p>
          <a:p>
            <a:pPr lvl="1">
              <a:tabLst>
                <a:tab pos="1971675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Brennbare Flüssigkeiten</a:t>
            </a:r>
          </a:p>
          <a:p>
            <a:pPr lvl="1">
              <a:tabLst>
                <a:tab pos="1971675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Giftige Stoffe</a:t>
            </a:r>
          </a:p>
          <a:p>
            <a:pPr lvl="1">
              <a:tabLst>
                <a:tab pos="1971675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Radioaktive Stoffe</a:t>
            </a:r>
          </a:p>
          <a:p>
            <a:pPr>
              <a:tabLst>
                <a:tab pos="1971675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Allgemeine Daten</a:t>
            </a:r>
          </a:p>
          <a:p>
            <a:pPr lvl="1">
              <a:tabLst>
                <a:tab pos="1971675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Lagerklasse</a:t>
            </a:r>
          </a:p>
          <a:p>
            <a:pPr lvl="1">
              <a:tabLst>
                <a:tab pos="1971675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Wassergefährdungsklasse</a:t>
            </a:r>
          </a:p>
          <a:p>
            <a:pPr lvl="1">
              <a:tabLst>
                <a:tab pos="1971675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VBF-Gefahrenklasse</a:t>
            </a:r>
          </a:p>
          <a:p>
            <a:pPr lvl="1">
              <a:tabLst>
                <a:tab pos="1971675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Flammpunkt</a:t>
            </a:r>
          </a:p>
          <a:p>
            <a:pPr lvl="1">
              <a:tabLst>
                <a:tab pos="1971675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Aggregatzustand</a:t>
            </a:r>
          </a:p>
          <a:p>
            <a:pPr lvl="1">
              <a:tabLst>
                <a:tab pos="1971675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Gefahrenvermerk</a:t>
            </a:r>
          </a:p>
          <a:p>
            <a:pPr lvl="1">
              <a:tabLst>
                <a:tab pos="1971675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Störfallstoffnummer</a:t>
            </a:r>
          </a:p>
          <a:p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522" y="1310908"/>
            <a:ext cx="3857143" cy="51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7999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latin typeface="Arial" panose="020B0604020202020204" pitchFamily="34" charset="0"/>
              </a:rPr>
              <a:t>Chargenstammdaten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1971675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Teilmenge eines Materials</a:t>
            </a:r>
          </a:p>
          <a:p>
            <a:pPr lvl="1">
              <a:tabLst>
                <a:tab pos="1971675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Homogene, nicht reproduzierbare Einheit mit eindeutiger </a:t>
            </a:r>
            <a:r>
              <a:rPr lang="de-DE" altLang="de-DE" dirty="0" smtClean="0">
                <a:latin typeface="Arial" panose="020B0604020202020204" pitchFamily="34" charset="0"/>
              </a:rPr>
              <a:t>Spezifikation</a:t>
            </a:r>
          </a:p>
          <a:p>
            <a:pPr lvl="1">
              <a:tabLst>
                <a:tab pos="1971675" algn="l"/>
              </a:tabLst>
            </a:pPr>
            <a:endParaRPr lang="de-DE" altLang="de-DE" dirty="0">
              <a:latin typeface="Arial" panose="020B0604020202020204" pitchFamily="34" charset="0"/>
            </a:endParaRPr>
          </a:p>
          <a:p>
            <a:pPr>
              <a:tabLst>
                <a:tab pos="1971675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Grunddaten 1 &amp; 2</a:t>
            </a:r>
          </a:p>
          <a:p>
            <a:pPr lvl="1">
              <a:tabLst>
                <a:tab pos="1971675" algn="l"/>
              </a:tabLst>
            </a:pPr>
            <a:r>
              <a:rPr lang="de-DE" altLang="de-DE" sz="1400" dirty="0">
                <a:latin typeface="Arial" panose="020B0604020202020204" pitchFamily="34" charset="0"/>
              </a:rPr>
              <a:t>MHD-Daten</a:t>
            </a:r>
          </a:p>
          <a:p>
            <a:pPr lvl="1">
              <a:tabLst>
                <a:tab pos="1971675" algn="l"/>
              </a:tabLst>
            </a:pPr>
            <a:r>
              <a:rPr lang="de-DE" altLang="de-DE" sz="1400" dirty="0">
                <a:latin typeface="Arial" panose="020B0604020202020204" pitchFamily="34" charset="0"/>
              </a:rPr>
              <a:t>Prüfungsdatum</a:t>
            </a:r>
          </a:p>
          <a:p>
            <a:pPr lvl="1">
              <a:tabLst>
                <a:tab pos="1971675" algn="l"/>
              </a:tabLst>
            </a:pPr>
            <a:r>
              <a:rPr lang="de-DE" altLang="de-DE" sz="1400" dirty="0">
                <a:latin typeface="Arial" panose="020B0604020202020204" pitchFamily="34" charset="0"/>
              </a:rPr>
              <a:t>Handelsdaten</a:t>
            </a:r>
          </a:p>
          <a:p>
            <a:pPr lvl="1">
              <a:tabLst>
                <a:tab pos="1971675" algn="l"/>
              </a:tabLst>
            </a:pPr>
            <a:r>
              <a:rPr lang="de-DE" altLang="de-DE" sz="1400" dirty="0">
                <a:latin typeface="Arial" panose="020B0604020202020204" pitchFamily="34" charset="0"/>
              </a:rPr>
              <a:t>Verwaltungsdaten</a:t>
            </a:r>
          </a:p>
          <a:p>
            <a:pPr lvl="1">
              <a:tabLst>
                <a:tab pos="1971675" algn="l"/>
              </a:tabLst>
            </a:pPr>
            <a:r>
              <a:rPr lang="de-DE" altLang="de-DE" sz="1400" dirty="0" smtClean="0">
                <a:latin typeface="Arial" panose="020B0604020202020204" pitchFamily="34" charset="0"/>
              </a:rPr>
              <a:t>Textdaten</a:t>
            </a:r>
          </a:p>
          <a:p>
            <a:pPr lvl="1">
              <a:tabLst>
                <a:tab pos="1971675" algn="l"/>
              </a:tabLst>
            </a:pPr>
            <a:endParaRPr lang="de-DE" altLang="de-DE" sz="1400" dirty="0">
              <a:latin typeface="Arial" panose="020B0604020202020204" pitchFamily="34" charset="0"/>
            </a:endParaRPr>
          </a:p>
          <a:p>
            <a:pPr>
              <a:tabLst>
                <a:tab pos="1971675" algn="l"/>
              </a:tabLst>
            </a:pPr>
            <a:r>
              <a:rPr lang="de-DE" altLang="de-DE" sz="1600" dirty="0">
                <a:latin typeface="Arial" panose="020B0604020202020204" pitchFamily="34" charset="0"/>
              </a:rPr>
              <a:t>Klassifizierung der </a:t>
            </a:r>
            <a:r>
              <a:rPr lang="de-DE" altLang="de-DE" sz="1600" dirty="0" smtClean="0">
                <a:latin typeface="Arial" panose="020B0604020202020204" pitchFamily="34" charset="0"/>
              </a:rPr>
              <a:t>Charge</a:t>
            </a:r>
          </a:p>
          <a:p>
            <a:pPr>
              <a:tabLst>
                <a:tab pos="1971675" algn="l"/>
              </a:tabLst>
            </a:pPr>
            <a:endParaRPr lang="de-DE" altLang="de-DE" sz="1600" dirty="0">
              <a:latin typeface="Arial" panose="020B0604020202020204" pitchFamily="34" charset="0"/>
            </a:endParaRPr>
          </a:p>
          <a:p>
            <a:pPr>
              <a:tabLst>
                <a:tab pos="1971675" algn="l"/>
              </a:tabLst>
            </a:pPr>
            <a:r>
              <a:rPr lang="de-DE" altLang="de-DE" sz="1600" dirty="0">
                <a:latin typeface="Arial" panose="020B0604020202020204" pitchFamily="34" charset="0"/>
              </a:rPr>
              <a:t>Materialdaten</a:t>
            </a:r>
            <a:endParaRPr lang="de-DE" altLang="de-DE" sz="1400" dirty="0">
              <a:latin typeface="Arial" panose="020B060402020202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8458" y="1653505"/>
            <a:ext cx="4490676" cy="4315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9498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4294967295"/>
          </p:nvPr>
        </p:nvSpPr>
        <p:spPr>
          <a:xfrm>
            <a:off x="324000" y="1691078"/>
            <a:ext cx="11545200" cy="4392043"/>
          </a:xfrm>
        </p:spPr>
        <p:txBody>
          <a:bodyPr/>
          <a:lstStyle/>
          <a:p>
            <a:pPr>
              <a:tabLst>
                <a:tab pos="1971675" algn="l"/>
              </a:tabLst>
            </a:pPr>
            <a:r>
              <a:rPr lang="de-DE" altLang="de-DE" dirty="0" smtClean="0">
                <a:solidFill>
                  <a:srgbClr val="B2B2B2"/>
                </a:solidFill>
                <a:latin typeface="Arial" panose="020B0604020202020204" pitchFamily="34" charset="0"/>
              </a:rPr>
              <a:t>WM </a:t>
            </a:r>
            <a:r>
              <a:rPr lang="de-DE" altLang="de-DE" dirty="0">
                <a:solidFill>
                  <a:srgbClr val="B2B2B2"/>
                </a:solidFill>
                <a:latin typeface="Arial" panose="020B0604020202020204" pitchFamily="34" charset="0"/>
              </a:rPr>
              <a:t>Organisationsstrukturen</a:t>
            </a:r>
          </a:p>
          <a:p>
            <a:pPr>
              <a:tabLst>
                <a:tab pos="1971675" algn="l"/>
              </a:tabLst>
            </a:pPr>
            <a:endParaRPr lang="de-DE" altLang="de-DE" dirty="0">
              <a:latin typeface="Arial" panose="020B0604020202020204" pitchFamily="34" charset="0"/>
            </a:endParaRPr>
          </a:p>
          <a:p>
            <a:pPr>
              <a:tabLst>
                <a:tab pos="1971675" algn="l"/>
              </a:tabLst>
            </a:pPr>
            <a:r>
              <a:rPr lang="de-DE" altLang="de-DE" dirty="0">
                <a:solidFill>
                  <a:srgbClr val="B2B2B2"/>
                </a:solidFill>
                <a:latin typeface="Arial" panose="020B0604020202020204" pitchFamily="34" charset="0"/>
              </a:rPr>
              <a:t>WM Stammdaten</a:t>
            </a:r>
          </a:p>
          <a:p>
            <a:pPr>
              <a:tabLst>
                <a:tab pos="1971675" algn="l"/>
              </a:tabLst>
            </a:pPr>
            <a:endParaRPr lang="de-DE" altLang="de-DE" dirty="0">
              <a:solidFill>
                <a:srgbClr val="B2B2B2"/>
              </a:solidFill>
              <a:latin typeface="Arial" panose="020B0604020202020204" pitchFamily="34" charset="0"/>
            </a:endParaRPr>
          </a:p>
          <a:p>
            <a:pPr>
              <a:tabLst>
                <a:tab pos="1971675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WM Prozesssteuerung</a:t>
            </a:r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46606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latin typeface="Arial" panose="020B0604020202020204" pitchFamily="34" charset="0"/>
              </a:rPr>
              <a:t>WM Arten der Warenbewegung</a:t>
            </a:r>
            <a:endParaRPr lang="de-DE" dirty="0"/>
          </a:p>
        </p:txBody>
      </p:sp>
      <p:grpSp>
        <p:nvGrpSpPr>
          <p:cNvPr id="23" name="Gruppieren 22"/>
          <p:cNvGrpSpPr/>
          <p:nvPr/>
        </p:nvGrpSpPr>
        <p:grpSpPr>
          <a:xfrm>
            <a:off x="2100069" y="1621506"/>
            <a:ext cx="7993062" cy="4392612"/>
            <a:chOff x="1974767" y="1557338"/>
            <a:chExt cx="7993062" cy="4392612"/>
          </a:xfrm>
        </p:grpSpPr>
        <p:sp>
          <p:nvSpPr>
            <p:cNvPr id="4" name="Rechteck 3"/>
            <p:cNvSpPr>
              <a:spLocks noChangeArrowheads="1"/>
            </p:cNvSpPr>
            <p:nvPr/>
          </p:nvSpPr>
          <p:spPr bwMode="auto">
            <a:xfrm>
              <a:off x="3703554" y="1557338"/>
              <a:ext cx="2016125" cy="4392612"/>
            </a:xfrm>
            <a:prstGeom prst="rect">
              <a:avLst/>
            </a:prstGeom>
            <a:solidFill>
              <a:schemeClr val="tx2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72000" rIns="0" bIns="0"/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de-DE" altLang="de-DE" sz="2800">
                  <a:solidFill>
                    <a:schemeClr val="bg1"/>
                  </a:solidFill>
                </a:rPr>
                <a:t>Werk 1</a:t>
              </a:r>
            </a:p>
          </p:txBody>
        </p:sp>
        <p:sp>
          <p:nvSpPr>
            <p:cNvPr id="5" name="Rechteck 4"/>
            <p:cNvSpPr/>
            <p:nvPr/>
          </p:nvSpPr>
          <p:spPr bwMode="auto">
            <a:xfrm>
              <a:off x="3848017" y="2205038"/>
              <a:ext cx="1727200" cy="352742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72000" rIns="0" bIns="0"/>
            <a:lstStyle/>
            <a:p>
              <a:pPr algn="ctr">
                <a:defRPr/>
              </a:pPr>
              <a:r>
                <a:rPr lang="de-DE" sz="2400" dirty="0">
                  <a:latin typeface="Arial" charset="0"/>
                </a:rPr>
                <a:t>Lagerort 1</a:t>
              </a:r>
            </a:p>
          </p:txBody>
        </p:sp>
        <p:sp>
          <p:nvSpPr>
            <p:cNvPr id="6" name="Rechteck 5"/>
            <p:cNvSpPr/>
            <p:nvPr/>
          </p:nvSpPr>
          <p:spPr bwMode="auto">
            <a:xfrm>
              <a:off x="3990892" y="2781300"/>
              <a:ext cx="1439862" cy="57626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de-DE" sz="1800" dirty="0">
                  <a:latin typeface="Arial" charset="0"/>
                </a:rPr>
                <a:t>frei </a:t>
              </a:r>
              <a:r>
                <a:rPr lang="de-DE" sz="1800" dirty="0" smtClean="0">
                  <a:latin typeface="Arial" charset="0"/>
                </a:rPr>
                <a:t>verwend-</a:t>
              </a:r>
              <a:br>
                <a:rPr lang="de-DE" sz="1800" dirty="0" smtClean="0">
                  <a:latin typeface="Arial" charset="0"/>
                </a:rPr>
              </a:br>
              <a:r>
                <a:rPr lang="de-DE" sz="1800" dirty="0" smtClean="0">
                  <a:latin typeface="Arial" charset="0"/>
                </a:rPr>
                <a:t>barer Bestand</a:t>
              </a:r>
              <a:endParaRPr lang="de-DE" sz="1800" dirty="0">
                <a:latin typeface="Arial" charset="0"/>
              </a:endParaRPr>
            </a:p>
          </p:txBody>
        </p:sp>
        <p:sp>
          <p:nvSpPr>
            <p:cNvPr id="7" name="Rechteck 7"/>
            <p:cNvSpPr>
              <a:spLocks noChangeArrowheads="1"/>
            </p:cNvSpPr>
            <p:nvPr/>
          </p:nvSpPr>
          <p:spPr bwMode="auto">
            <a:xfrm>
              <a:off x="6151479" y="1557338"/>
              <a:ext cx="2016125" cy="4392612"/>
            </a:xfrm>
            <a:prstGeom prst="rect">
              <a:avLst/>
            </a:prstGeom>
            <a:solidFill>
              <a:schemeClr val="tx2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72000" rIns="0" bIns="0"/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de-DE" altLang="de-DE" sz="2800">
                  <a:solidFill>
                    <a:schemeClr val="bg1"/>
                  </a:solidFill>
                </a:rPr>
                <a:t>Werk 2</a:t>
              </a:r>
            </a:p>
          </p:txBody>
        </p:sp>
        <p:sp>
          <p:nvSpPr>
            <p:cNvPr id="8" name="Rechteck 7"/>
            <p:cNvSpPr/>
            <p:nvPr/>
          </p:nvSpPr>
          <p:spPr bwMode="auto">
            <a:xfrm>
              <a:off x="6295942" y="2205038"/>
              <a:ext cx="1727200" cy="158432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de-DE" sz="2400" dirty="0">
                  <a:latin typeface="Arial" charset="0"/>
                </a:rPr>
                <a:t>Lagerort 2</a:t>
              </a:r>
            </a:p>
          </p:txBody>
        </p:sp>
        <p:sp>
          <p:nvSpPr>
            <p:cNvPr id="9" name="Rechteck 8"/>
            <p:cNvSpPr/>
            <p:nvPr/>
          </p:nvSpPr>
          <p:spPr bwMode="auto">
            <a:xfrm>
              <a:off x="6295942" y="4076700"/>
              <a:ext cx="1727200" cy="158432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de-DE" sz="2400" dirty="0">
                  <a:latin typeface="Arial" charset="0"/>
                </a:rPr>
                <a:t>Lagerort 3</a:t>
              </a:r>
            </a:p>
          </p:txBody>
        </p:sp>
        <p:sp>
          <p:nvSpPr>
            <p:cNvPr id="10" name="Rechteck 9"/>
            <p:cNvSpPr/>
            <p:nvPr/>
          </p:nvSpPr>
          <p:spPr bwMode="auto">
            <a:xfrm>
              <a:off x="3990892" y="3789363"/>
              <a:ext cx="1439862" cy="57626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de-DE" sz="1800" dirty="0">
                  <a:latin typeface="Arial" charset="0"/>
                </a:rPr>
                <a:t>Qualitätsprüf-</a:t>
              </a:r>
            </a:p>
            <a:p>
              <a:pPr algn="ctr">
                <a:defRPr/>
              </a:pPr>
              <a:r>
                <a:rPr lang="de-DE" sz="1800" dirty="0">
                  <a:latin typeface="Arial" charset="0"/>
                </a:rPr>
                <a:t>bestand</a:t>
              </a:r>
            </a:p>
          </p:txBody>
        </p:sp>
        <p:sp>
          <p:nvSpPr>
            <p:cNvPr id="11" name="Rechteck 10"/>
            <p:cNvSpPr/>
            <p:nvPr/>
          </p:nvSpPr>
          <p:spPr bwMode="auto">
            <a:xfrm>
              <a:off x="3990892" y="4797425"/>
              <a:ext cx="1439862" cy="57626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de-DE" sz="1800" dirty="0">
                  <a:latin typeface="Arial" charset="0"/>
                </a:rPr>
                <a:t>Gesperrter </a:t>
              </a:r>
            </a:p>
            <a:p>
              <a:pPr algn="ctr">
                <a:defRPr/>
              </a:pPr>
              <a:r>
                <a:rPr lang="de-DE" sz="1800" dirty="0">
                  <a:latin typeface="Arial" charset="0"/>
                </a:rPr>
                <a:t>Bestand</a:t>
              </a:r>
            </a:p>
          </p:txBody>
        </p:sp>
        <p:sp>
          <p:nvSpPr>
            <p:cNvPr id="12" name="Rechteck 12"/>
            <p:cNvSpPr>
              <a:spLocks noChangeArrowheads="1"/>
            </p:cNvSpPr>
            <p:nvPr/>
          </p:nvSpPr>
          <p:spPr bwMode="auto">
            <a:xfrm>
              <a:off x="1974767" y="2636838"/>
              <a:ext cx="1512887" cy="647700"/>
            </a:xfrm>
            <a:prstGeom prst="rect">
              <a:avLst/>
            </a:prstGeom>
            <a:solidFill>
              <a:schemeClr val="tx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de-DE" altLang="de-DE" sz="2000">
                  <a:solidFill>
                    <a:schemeClr val="bg1"/>
                  </a:solidFill>
                </a:rPr>
                <a:t>Lieferant</a:t>
              </a:r>
            </a:p>
          </p:txBody>
        </p:sp>
        <p:sp>
          <p:nvSpPr>
            <p:cNvPr id="13" name="Rechteck 13"/>
            <p:cNvSpPr>
              <a:spLocks noChangeArrowheads="1"/>
            </p:cNvSpPr>
            <p:nvPr/>
          </p:nvSpPr>
          <p:spPr bwMode="auto">
            <a:xfrm>
              <a:off x="1974767" y="4508500"/>
              <a:ext cx="1512887" cy="649288"/>
            </a:xfrm>
            <a:prstGeom prst="rect">
              <a:avLst/>
            </a:prstGeom>
            <a:solidFill>
              <a:schemeClr val="tx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de-DE" altLang="de-DE" sz="2000">
                  <a:solidFill>
                    <a:schemeClr val="bg1"/>
                  </a:solidFill>
                </a:rPr>
                <a:t>Produktion</a:t>
              </a:r>
            </a:p>
          </p:txBody>
        </p:sp>
        <p:sp>
          <p:nvSpPr>
            <p:cNvPr id="14" name="Rechteck 14"/>
            <p:cNvSpPr>
              <a:spLocks noChangeArrowheads="1"/>
            </p:cNvSpPr>
            <p:nvPr/>
          </p:nvSpPr>
          <p:spPr bwMode="auto">
            <a:xfrm>
              <a:off x="8456529" y="2636838"/>
              <a:ext cx="1511300" cy="647700"/>
            </a:xfrm>
            <a:prstGeom prst="rect">
              <a:avLst/>
            </a:prstGeom>
            <a:solidFill>
              <a:schemeClr val="tx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de-DE" altLang="de-DE" sz="2000">
                  <a:solidFill>
                    <a:schemeClr val="bg1"/>
                  </a:solidFill>
                </a:rPr>
                <a:t>Produktion</a:t>
              </a:r>
            </a:p>
          </p:txBody>
        </p:sp>
        <p:sp>
          <p:nvSpPr>
            <p:cNvPr id="15" name="Rechteck 15"/>
            <p:cNvSpPr>
              <a:spLocks noChangeArrowheads="1"/>
            </p:cNvSpPr>
            <p:nvPr/>
          </p:nvSpPr>
          <p:spPr bwMode="auto">
            <a:xfrm>
              <a:off x="8456529" y="4508500"/>
              <a:ext cx="1511300" cy="649288"/>
            </a:xfrm>
            <a:prstGeom prst="rect">
              <a:avLst/>
            </a:prstGeom>
            <a:solidFill>
              <a:schemeClr val="tx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de-DE" altLang="de-DE" sz="2000">
                  <a:solidFill>
                    <a:schemeClr val="bg1"/>
                  </a:solidFill>
                </a:rPr>
                <a:t>Kunde</a:t>
              </a:r>
            </a:p>
          </p:txBody>
        </p:sp>
        <p:sp>
          <p:nvSpPr>
            <p:cNvPr id="16" name="Pfeil nach rechts 16"/>
            <p:cNvSpPr>
              <a:spLocks noChangeArrowheads="1"/>
            </p:cNvSpPr>
            <p:nvPr/>
          </p:nvSpPr>
          <p:spPr bwMode="auto">
            <a:xfrm>
              <a:off x="3055854" y="3789363"/>
              <a:ext cx="863600" cy="287337"/>
            </a:xfrm>
            <a:prstGeom prst="rightArrow">
              <a:avLst>
                <a:gd name="adj1" fmla="val 50000"/>
                <a:gd name="adj2" fmla="val 50092"/>
              </a:avLst>
            </a:prstGeom>
            <a:solidFill>
              <a:schemeClr val="tx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/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2800"/>
            </a:p>
          </p:txBody>
        </p:sp>
        <p:sp>
          <p:nvSpPr>
            <p:cNvPr id="17" name="Pfeil nach rechts 17"/>
            <p:cNvSpPr>
              <a:spLocks noChangeArrowheads="1"/>
            </p:cNvSpPr>
            <p:nvPr/>
          </p:nvSpPr>
          <p:spPr bwMode="auto">
            <a:xfrm>
              <a:off x="5503779" y="2852738"/>
              <a:ext cx="863600" cy="288925"/>
            </a:xfrm>
            <a:prstGeom prst="rightArrow">
              <a:avLst>
                <a:gd name="adj1" fmla="val 50000"/>
                <a:gd name="adj2" fmla="val 49817"/>
              </a:avLst>
            </a:prstGeom>
            <a:solidFill>
              <a:schemeClr val="tx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/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2800"/>
            </a:p>
          </p:txBody>
        </p:sp>
        <p:sp>
          <p:nvSpPr>
            <p:cNvPr id="18" name="Pfeil nach rechts 18"/>
            <p:cNvSpPr>
              <a:spLocks noChangeArrowheads="1"/>
            </p:cNvSpPr>
            <p:nvPr/>
          </p:nvSpPr>
          <p:spPr bwMode="auto">
            <a:xfrm>
              <a:off x="8023142" y="2852738"/>
              <a:ext cx="360362" cy="288925"/>
            </a:xfrm>
            <a:prstGeom prst="rightArrow">
              <a:avLst>
                <a:gd name="adj1" fmla="val 50000"/>
                <a:gd name="adj2" fmla="val 49890"/>
              </a:avLst>
            </a:prstGeom>
            <a:solidFill>
              <a:schemeClr val="tx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/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2800"/>
            </a:p>
          </p:txBody>
        </p:sp>
        <p:sp>
          <p:nvSpPr>
            <p:cNvPr id="19" name="Pfeil nach rechts 19"/>
            <p:cNvSpPr>
              <a:spLocks noChangeArrowheads="1"/>
            </p:cNvSpPr>
            <p:nvPr/>
          </p:nvSpPr>
          <p:spPr bwMode="auto">
            <a:xfrm>
              <a:off x="8023142" y="4724400"/>
              <a:ext cx="360362" cy="288925"/>
            </a:xfrm>
            <a:prstGeom prst="rightArrow">
              <a:avLst>
                <a:gd name="adj1" fmla="val 50000"/>
                <a:gd name="adj2" fmla="val 49890"/>
              </a:avLst>
            </a:prstGeom>
            <a:solidFill>
              <a:schemeClr val="tx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/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2800"/>
            </a:p>
          </p:txBody>
        </p:sp>
        <p:sp>
          <p:nvSpPr>
            <p:cNvPr id="20" name="Pfeil nach oben und unten 20"/>
            <p:cNvSpPr>
              <a:spLocks noChangeArrowheads="1"/>
            </p:cNvSpPr>
            <p:nvPr/>
          </p:nvSpPr>
          <p:spPr bwMode="auto">
            <a:xfrm>
              <a:off x="4567154" y="3357563"/>
              <a:ext cx="288925" cy="431800"/>
            </a:xfrm>
            <a:prstGeom prst="upDownArrow">
              <a:avLst>
                <a:gd name="adj1" fmla="val 50000"/>
                <a:gd name="adj2" fmla="val 49817"/>
              </a:avLst>
            </a:prstGeom>
            <a:solidFill>
              <a:schemeClr val="tx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/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2800"/>
            </a:p>
          </p:txBody>
        </p:sp>
        <p:sp>
          <p:nvSpPr>
            <p:cNvPr id="21" name="Pfeil nach oben und unten 21"/>
            <p:cNvSpPr>
              <a:spLocks noChangeArrowheads="1"/>
            </p:cNvSpPr>
            <p:nvPr/>
          </p:nvSpPr>
          <p:spPr bwMode="auto">
            <a:xfrm>
              <a:off x="4567154" y="4365625"/>
              <a:ext cx="288925" cy="431800"/>
            </a:xfrm>
            <a:prstGeom prst="upDownArrow">
              <a:avLst>
                <a:gd name="adj1" fmla="val 50000"/>
                <a:gd name="adj2" fmla="val 49817"/>
              </a:avLst>
            </a:prstGeom>
            <a:solidFill>
              <a:schemeClr val="tx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/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2800"/>
            </a:p>
          </p:txBody>
        </p:sp>
        <p:sp>
          <p:nvSpPr>
            <p:cNvPr id="22" name="Pfeil nach unten 22"/>
            <p:cNvSpPr>
              <a:spLocks noChangeArrowheads="1"/>
            </p:cNvSpPr>
            <p:nvPr/>
          </p:nvSpPr>
          <p:spPr bwMode="auto">
            <a:xfrm>
              <a:off x="7015079" y="3573463"/>
              <a:ext cx="288925" cy="719137"/>
            </a:xfrm>
            <a:prstGeom prst="downArrow">
              <a:avLst>
                <a:gd name="adj1" fmla="val 50000"/>
                <a:gd name="adj2" fmla="val 49780"/>
              </a:avLst>
            </a:prstGeom>
            <a:solidFill>
              <a:schemeClr val="tx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/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2800"/>
            </a:p>
          </p:txBody>
        </p:sp>
      </p:grpSp>
    </p:spTree>
    <p:extLst>
      <p:ext uri="{BB962C8B-B14F-4D97-AF65-F5344CB8AC3E}">
        <p14:creationId xmlns:p14="http://schemas.microsoft.com/office/powerpoint/2010/main" val="27080365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latin typeface="Arial" panose="020B0604020202020204" pitchFamily="34" charset="0"/>
              </a:rPr>
              <a:t>Umbuchung und Umlagerung</a:t>
            </a:r>
            <a:endParaRPr lang="de-DE" dirty="0"/>
          </a:p>
        </p:txBody>
      </p:sp>
      <p:grpSp>
        <p:nvGrpSpPr>
          <p:cNvPr id="18" name="Gruppieren 17"/>
          <p:cNvGrpSpPr/>
          <p:nvPr/>
        </p:nvGrpSpPr>
        <p:grpSpPr>
          <a:xfrm>
            <a:off x="2208018" y="1644734"/>
            <a:ext cx="7777163" cy="4537075"/>
            <a:chOff x="755650" y="1484313"/>
            <a:chExt cx="7777163" cy="4537075"/>
          </a:xfrm>
        </p:grpSpPr>
        <p:sp>
          <p:nvSpPr>
            <p:cNvPr id="4" name="Rechteck 3"/>
            <p:cNvSpPr/>
            <p:nvPr/>
          </p:nvSpPr>
          <p:spPr bwMode="auto">
            <a:xfrm>
              <a:off x="755650" y="1484313"/>
              <a:ext cx="3168650" cy="208915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72000" tIns="36000" rIns="0" bIns="0"/>
            <a:lstStyle/>
            <a:p>
              <a:pPr>
                <a:defRPr/>
              </a:pPr>
              <a:r>
                <a:rPr lang="de-DE" sz="2000" dirty="0">
                  <a:latin typeface="Arial" charset="0"/>
                </a:rPr>
                <a:t>Umbuchung</a:t>
              </a:r>
            </a:p>
            <a:p>
              <a:pPr>
                <a:buClrTx/>
                <a:buFont typeface="Arial" pitchFamily="34" charset="0"/>
                <a:buChar char="•"/>
                <a:defRPr/>
              </a:pPr>
              <a:r>
                <a:rPr lang="de-DE" sz="1800" dirty="0">
                  <a:latin typeface="Arial" charset="0"/>
                </a:rPr>
                <a:t> Änderung der Bestandsart,</a:t>
              </a:r>
              <a:br>
                <a:rPr lang="de-DE" sz="1800" dirty="0">
                  <a:latin typeface="Arial" charset="0"/>
                </a:rPr>
              </a:br>
              <a:r>
                <a:rPr lang="de-DE" sz="1800" dirty="0">
                  <a:latin typeface="Arial" charset="0"/>
                </a:rPr>
                <a:t>  Chargennummer oder </a:t>
              </a:r>
              <a:br>
                <a:rPr lang="de-DE" sz="1800" dirty="0">
                  <a:latin typeface="Arial" charset="0"/>
                </a:rPr>
              </a:br>
              <a:r>
                <a:rPr lang="de-DE" sz="1800" dirty="0">
                  <a:latin typeface="Arial" charset="0"/>
                </a:rPr>
                <a:t>  Materialnummer</a:t>
              </a:r>
            </a:p>
            <a:p>
              <a:pPr>
                <a:buClrTx/>
                <a:buFont typeface="Arial" pitchFamily="34" charset="0"/>
                <a:buChar char="•"/>
                <a:defRPr/>
              </a:pPr>
              <a:r>
                <a:rPr lang="de-DE" sz="1800" dirty="0">
                  <a:latin typeface="Arial" charset="0"/>
                </a:rPr>
                <a:t> Zusätzliche Umlagerung </a:t>
              </a:r>
              <a:br>
                <a:rPr lang="de-DE" sz="1800" dirty="0">
                  <a:latin typeface="Arial" charset="0"/>
                </a:rPr>
              </a:br>
              <a:r>
                <a:rPr lang="de-DE" sz="1800" dirty="0">
                  <a:latin typeface="Arial" charset="0"/>
                </a:rPr>
                <a:t>  möglich</a:t>
              </a:r>
            </a:p>
          </p:txBody>
        </p:sp>
        <p:sp>
          <p:nvSpPr>
            <p:cNvPr id="5" name="Rechteck 4"/>
            <p:cNvSpPr/>
            <p:nvPr/>
          </p:nvSpPr>
          <p:spPr bwMode="auto">
            <a:xfrm>
              <a:off x="755650" y="3933825"/>
              <a:ext cx="3168650" cy="208756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72000" tIns="36000" rIns="0" bIns="0"/>
            <a:lstStyle/>
            <a:p>
              <a:pPr>
                <a:defRPr/>
              </a:pPr>
              <a:r>
                <a:rPr lang="de-DE" sz="2000" dirty="0">
                  <a:latin typeface="Arial" charset="0"/>
                </a:rPr>
                <a:t>Umlagerung</a:t>
              </a:r>
            </a:p>
            <a:p>
              <a:pPr>
                <a:buClrTx/>
                <a:buFont typeface="Arial" pitchFamily="34" charset="0"/>
                <a:buChar char="•"/>
                <a:defRPr/>
              </a:pPr>
              <a:r>
                <a:rPr lang="de-DE" sz="1800" dirty="0">
                  <a:latin typeface="Arial" charset="0"/>
                </a:rPr>
                <a:t> Physische Material-</a:t>
              </a:r>
              <a:br>
                <a:rPr lang="de-DE" sz="1800" dirty="0">
                  <a:latin typeface="Arial" charset="0"/>
                </a:rPr>
              </a:br>
              <a:r>
                <a:rPr lang="de-DE" sz="1800" dirty="0">
                  <a:latin typeface="Arial" charset="0"/>
                </a:rPr>
                <a:t>  </a:t>
              </a:r>
              <a:r>
                <a:rPr lang="de-DE" sz="1800" dirty="0" err="1">
                  <a:latin typeface="Arial" charset="0"/>
                </a:rPr>
                <a:t>bewegung</a:t>
              </a:r>
              <a:endParaRPr lang="de-DE" sz="1800" dirty="0">
                <a:latin typeface="Arial" charset="0"/>
              </a:endParaRPr>
            </a:p>
            <a:p>
              <a:pPr>
                <a:buClrTx/>
                <a:buFont typeface="Arial" pitchFamily="34" charset="0"/>
                <a:buChar char="•"/>
                <a:defRPr/>
              </a:pPr>
              <a:r>
                <a:rPr lang="de-DE" sz="1800" dirty="0">
                  <a:latin typeface="Arial" charset="0"/>
                </a:rPr>
                <a:t> Einschritt- und Zwei-</a:t>
              </a:r>
              <a:br>
                <a:rPr lang="de-DE" sz="1800" dirty="0">
                  <a:latin typeface="Arial" charset="0"/>
                </a:rPr>
              </a:br>
              <a:r>
                <a:rPr lang="de-DE" sz="1800" dirty="0">
                  <a:latin typeface="Arial" charset="0"/>
                </a:rPr>
                <a:t>  schrittverfahren möglich</a:t>
              </a:r>
            </a:p>
          </p:txBody>
        </p:sp>
        <p:sp>
          <p:nvSpPr>
            <p:cNvPr id="6" name="Ellipse 5"/>
            <p:cNvSpPr/>
            <p:nvPr/>
          </p:nvSpPr>
          <p:spPr bwMode="auto">
            <a:xfrm>
              <a:off x="4643438" y="5373688"/>
              <a:ext cx="3889375" cy="6477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de-DE" sz="1800" dirty="0">
                  <a:latin typeface="Arial" charset="0"/>
                </a:rPr>
                <a:t>Buchungskreis an Buchungskreis</a:t>
              </a:r>
            </a:p>
          </p:txBody>
        </p:sp>
        <p:sp>
          <p:nvSpPr>
            <p:cNvPr id="7" name="Ellipse 6"/>
            <p:cNvSpPr/>
            <p:nvPr/>
          </p:nvSpPr>
          <p:spPr bwMode="auto">
            <a:xfrm>
              <a:off x="4643438" y="4652963"/>
              <a:ext cx="3889375" cy="6477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de-DE" sz="1800" dirty="0">
                  <a:latin typeface="Arial" charset="0"/>
                </a:rPr>
                <a:t>Werk an Werk</a:t>
              </a:r>
            </a:p>
          </p:txBody>
        </p:sp>
        <p:sp>
          <p:nvSpPr>
            <p:cNvPr id="8" name="Ellipse 7"/>
            <p:cNvSpPr/>
            <p:nvPr/>
          </p:nvSpPr>
          <p:spPr bwMode="auto">
            <a:xfrm>
              <a:off x="4643438" y="3933825"/>
              <a:ext cx="3889375" cy="6477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de-DE" sz="1800" dirty="0">
                  <a:latin typeface="Arial" charset="0"/>
                </a:rPr>
                <a:t>Lagerort an Lagerort</a:t>
              </a:r>
            </a:p>
          </p:txBody>
        </p:sp>
        <p:sp>
          <p:nvSpPr>
            <p:cNvPr id="9" name="Ellipse 8"/>
            <p:cNvSpPr/>
            <p:nvPr/>
          </p:nvSpPr>
          <p:spPr bwMode="auto">
            <a:xfrm>
              <a:off x="4643438" y="2924175"/>
              <a:ext cx="3889375" cy="649288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de-DE" sz="1800" dirty="0">
                  <a:latin typeface="Arial" charset="0"/>
                </a:rPr>
                <a:t>Konsignation an Lager</a:t>
              </a:r>
            </a:p>
          </p:txBody>
        </p:sp>
        <p:sp>
          <p:nvSpPr>
            <p:cNvPr id="10" name="Ellipse 9"/>
            <p:cNvSpPr/>
            <p:nvPr/>
          </p:nvSpPr>
          <p:spPr bwMode="auto">
            <a:xfrm>
              <a:off x="4643438" y="2205038"/>
              <a:ext cx="3889375" cy="6477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de-DE" sz="1800" dirty="0">
                  <a:latin typeface="Arial" charset="0"/>
                </a:rPr>
                <a:t>Material an Material</a:t>
              </a:r>
            </a:p>
          </p:txBody>
        </p:sp>
        <p:sp>
          <p:nvSpPr>
            <p:cNvPr id="11" name="Ellipse 10"/>
            <p:cNvSpPr/>
            <p:nvPr/>
          </p:nvSpPr>
          <p:spPr bwMode="auto">
            <a:xfrm>
              <a:off x="4643438" y="1484313"/>
              <a:ext cx="3889375" cy="649287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de-DE" sz="1800" dirty="0">
                  <a:latin typeface="Arial" charset="0"/>
                </a:rPr>
                <a:t>Bestand an Bestand</a:t>
              </a:r>
            </a:p>
          </p:txBody>
        </p:sp>
        <p:cxnSp>
          <p:nvCxnSpPr>
            <p:cNvPr id="12" name="Gerade Verbindung mit Pfeil 12"/>
            <p:cNvCxnSpPr>
              <a:cxnSpLocks noChangeShapeType="1"/>
              <a:stCxn id="4" idx="3"/>
              <a:endCxn id="11" idx="2"/>
            </p:cNvCxnSpPr>
            <p:nvPr/>
          </p:nvCxnSpPr>
          <p:spPr bwMode="auto">
            <a:xfrm flipV="1">
              <a:off x="3924300" y="1808163"/>
              <a:ext cx="719138" cy="720725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" name="Gerade Verbindung mit Pfeil 14"/>
            <p:cNvCxnSpPr>
              <a:cxnSpLocks noChangeShapeType="1"/>
              <a:stCxn id="4" idx="3"/>
              <a:endCxn id="10" idx="2"/>
            </p:cNvCxnSpPr>
            <p:nvPr/>
          </p:nvCxnSpPr>
          <p:spPr bwMode="auto">
            <a:xfrm>
              <a:off x="3924300" y="2528888"/>
              <a:ext cx="719138" cy="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" name="Gerade Verbindung mit Pfeil 16"/>
            <p:cNvCxnSpPr>
              <a:cxnSpLocks noChangeShapeType="1"/>
              <a:stCxn id="4" idx="3"/>
              <a:endCxn id="9" idx="2"/>
            </p:cNvCxnSpPr>
            <p:nvPr/>
          </p:nvCxnSpPr>
          <p:spPr bwMode="auto">
            <a:xfrm>
              <a:off x="3924300" y="2528888"/>
              <a:ext cx="719138" cy="720725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Gerade Verbindung mit Pfeil 18"/>
            <p:cNvCxnSpPr>
              <a:cxnSpLocks noChangeShapeType="1"/>
              <a:stCxn id="5" idx="3"/>
              <a:endCxn id="8" idx="2"/>
            </p:cNvCxnSpPr>
            <p:nvPr/>
          </p:nvCxnSpPr>
          <p:spPr bwMode="auto">
            <a:xfrm flipV="1">
              <a:off x="3924300" y="4257675"/>
              <a:ext cx="719138" cy="719138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Gerade Verbindung mit Pfeil 20"/>
            <p:cNvCxnSpPr>
              <a:cxnSpLocks noChangeShapeType="1"/>
              <a:stCxn id="5" idx="3"/>
              <a:endCxn id="7" idx="2"/>
            </p:cNvCxnSpPr>
            <p:nvPr/>
          </p:nvCxnSpPr>
          <p:spPr bwMode="auto">
            <a:xfrm>
              <a:off x="3924300" y="4976813"/>
              <a:ext cx="719138" cy="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Gerade Verbindung mit Pfeil 22"/>
            <p:cNvCxnSpPr>
              <a:cxnSpLocks noChangeShapeType="1"/>
              <a:stCxn id="5" idx="3"/>
              <a:endCxn id="6" idx="2"/>
            </p:cNvCxnSpPr>
            <p:nvPr/>
          </p:nvCxnSpPr>
          <p:spPr bwMode="auto">
            <a:xfrm>
              <a:off x="3924300" y="4976813"/>
              <a:ext cx="719138" cy="720725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8044310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latin typeface="Arial" panose="020B0604020202020204" pitchFamily="34" charset="0"/>
              </a:rPr>
              <a:t>Einschritt- und Zweischrittverfahren</a:t>
            </a:r>
            <a:endParaRPr lang="de-DE" dirty="0"/>
          </a:p>
        </p:txBody>
      </p:sp>
      <p:grpSp>
        <p:nvGrpSpPr>
          <p:cNvPr id="12" name="Gruppieren 11"/>
          <p:cNvGrpSpPr/>
          <p:nvPr/>
        </p:nvGrpSpPr>
        <p:grpSpPr>
          <a:xfrm>
            <a:off x="2388200" y="1653591"/>
            <a:ext cx="7416800" cy="4392612"/>
            <a:chOff x="827088" y="1557338"/>
            <a:chExt cx="7416800" cy="4392612"/>
          </a:xfrm>
        </p:grpSpPr>
        <p:sp>
          <p:nvSpPr>
            <p:cNvPr id="4" name="Rechteck 3"/>
            <p:cNvSpPr>
              <a:spLocks noChangeArrowheads="1"/>
            </p:cNvSpPr>
            <p:nvPr/>
          </p:nvSpPr>
          <p:spPr bwMode="auto">
            <a:xfrm>
              <a:off x="827088" y="1557338"/>
              <a:ext cx="2592387" cy="4392612"/>
            </a:xfrm>
            <a:prstGeom prst="rect">
              <a:avLst/>
            </a:prstGeom>
            <a:solidFill>
              <a:schemeClr val="tx2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72000" rIns="0" bIns="0"/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de-DE" altLang="de-DE" sz="2000">
                  <a:solidFill>
                    <a:schemeClr val="bg1"/>
                  </a:solidFill>
                </a:rPr>
                <a:t>Ausgebende </a:t>
              </a:r>
            </a:p>
            <a:p>
              <a:pPr algn="ctr" eaLnBrk="1" hangingPunct="1"/>
              <a:r>
                <a:rPr lang="de-DE" altLang="de-DE" sz="2000">
                  <a:solidFill>
                    <a:schemeClr val="bg1"/>
                  </a:solidFill>
                </a:rPr>
                <a:t>Organisationsebene</a:t>
              </a:r>
            </a:p>
          </p:txBody>
        </p:sp>
        <p:sp>
          <p:nvSpPr>
            <p:cNvPr id="5" name="Rechteck 4"/>
            <p:cNvSpPr/>
            <p:nvPr/>
          </p:nvSpPr>
          <p:spPr bwMode="auto">
            <a:xfrm>
              <a:off x="971550" y="2420938"/>
              <a:ext cx="2305050" cy="338455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de-DE" sz="2000" dirty="0">
                  <a:latin typeface="Arial" charset="0"/>
                </a:rPr>
                <a:t>Bestand</a:t>
              </a:r>
            </a:p>
          </p:txBody>
        </p:sp>
        <p:sp>
          <p:nvSpPr>
            <p:cNvPr id="6" name="Rechteck 5"/>
            <p:cNvSpPr>
              <a:spLocks noChangeArrowheads="1"/>
            </p:cNvSpPr>
            <p:nvPr/>
          </p:nvSpPr>
          <p:spPr bwMode="auto">
            <a:xfrm>
              <a:off x="5651500" y="1557338"/>
              <a:ext cx="2592388" cy="4392612"/>
            </a:xfrm>
            <a:prstGeom prst="rect">
              <a:avLst/>
            </a:prstGeom>
            <a:solidFill>
              <a:schemeClr val="tx2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72000" rIns="0" bIns="0"/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de-DE" altLang="de-DE" sz="2000">
                  <a:solidFill>
                    <a:schemeClr val="bg1"/>
                  </a:solidFill>
                </a:rPr>
                <a:t>Empfangende </a:t>
              </a:r>
            </a:p>
            <a:p>
              <a:pPr algn="ctr" eaLnBrk="1" hangingPunct="1"/>
              <a:r>
                <a:rPr lang="de-DE" altLang="de-DE" sz="2000">
                  <a:solidFill>
                    <a:schemeClr val="bg1"/>
                  </a:solidFill>
                </a:rPr>
                <a:t>Organisationsebene</a:t>
              </a:r>
            </a:p>
          </p:txBody>
        </p:sp>
        <p:sp>
          <p:nvSpPr>
            <p:cNvPr id="7" name="Rechteck 6"/>
            <p:cNvSpPr/>
            <p:nvPr/>
          </p:nvSpPr>
          <p:spPr bwMode="auto">
            <a:xfrm>
              <a:off x="5795963" y="2420938"/>
              <a:ext cx="2305050" cy="136842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de-DE" sz="2000" dirty="0">
                  <a:latin typeface="Arial" charset="0"/>
                </a:rPr>
                <a:t>in Umlagerung</a:t>
              </a:r>
            </a:p>
          </p:txBody>
        </p:sp>
        <p:sp>
          <p:nvSpPr>
            <p:cNvPr id="8" name="Rechteck 7"/>
            <p:cNvSpPr/>
            <p:nvPr/>
          </p:nvSpPr>
          <p:spPr bwMode="auto">
            <a:xfrm>
              <a:off x="5795963" y="4437063"/>
              <a:ext cx="2305050" cy="136842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de-DE" sz="2000" dirty="0">
                  <a:latin typeface="Arial" charset="0"/>
                </a:rPr>
                <a:t>Bestand</a:t>
              </a:r>
            </a:p>
          </p:txBody>
        </p:sp>
        <p:sp>
          <p:nvSpPr>
            <p:cNvPr id="9" name="Pfeil nach rechts 8"/>
            <p:cNvSpPr>
              <a:spLocks noChangeArrowheads="1"/>
            </p:cNvSpPr>
            <p:nvPr/>
          </p:nvSpPr>
          <p:spPr bwMode="auto">
            <a:xfrm>
              <a:off x="2987675" y="2565400"/>
              <a:ext cx="2952750" cy="1150938"/>
            </a:xfrm>
            <a:prstGeom prst="rightArrow">
              <a:avLst>
                <a:gd name="adj1" fmla="val 50000"/>
                <a:gd name="adj2" fmla="val 61976"/>
              </a:avLst>
            </a:prstGeom>
            <a:solidFill>
              <a:schemeClr val="tx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400">
                  <a:solidFill>
                    <a:schemeClr val="bg1"/>
                  </a:solidFill>
                </a:rPr>
                <a:t>   Schritt 1: Auslagerung</a:t>
              </a:r>
            </a:p>
          </p:txBody>
        </p:sp>
        <p:sp>
          <p:nvSpPr>
            <p:cNvPr id="10" name="Pfeil nach rechts 9"/>
            <p:cNvSpPr>
              <a:spLocks noChangeArrowheads="1"/>
            </p:cNvSpPr>
            <p:nvPr/>
          </p:nvSpPr>
          <p:spPr bwMode="auto">
            <a:xfrm>
              <a:off x="2987675" y="4437063"/>
              <a:ext cx="2952750" cy="1439862"/>
            </a:xfrm>
            <a:prstGeom prst="rightArrow">
              <a:avLst>
                <a:gd name="adj1" fmla="val 56352"/>
                <a:gd name="adj2" fmla="val 48961"/>
              </a:avLst>
            </a:prstGeom>
            <a:solidFill>
              <a:schemeClr val="tx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400">
                  <a:solidFill>
                    <a:schemeClr val="bg1"/>
                  </a:solidFill>
                </a:rPr>
                <a:t>   Schritt 1: Auslagerung</a:t>
              </a:r>
            </a:p>
            <a:p>
              <a:pPr eaLnBrk="1" hangingPunct="1"/>
              <a:r>
                <a:rPr lang="de-DE" altLang="de-DE" sz="1400">
                  <a:solidFill>
                    <a:schemeClr val="bg1"/>
                  </a:solidFill>
                </a:rPr>
                <a:t>                     +</a:t>
              </a:r>
            </a:p>
            <a:p>
              <a:pPr eaLnBrk="1" hangingPunct="1"/>
              <a:r>
                <a:rPr lang="de-DE" altLang="de-DE" sz="1400">
                  <a:solidFill>
                    <a:schemeClr val="bg1"/>
                  </a:solidFill>
                </a:rPr>
                <a:t>   Schritt 2: Einlagerung</a:t>
              </a:r>
            </a:p>
          </p:txBody>
        </p:sp>
        <p:sp>
          <p:nvSpPr>
            <p:cNvPr id="11" name="Pfeil nach unten 10"/>
            <p:cNvSpPr>
              <a:spLocks noChangeArrowheads="1"/>
            </p:cNvSpPr>
            <p:nvPr/>
          </p:nvSpPr>
          <p:spPr bwMode="auto">
            <a:xfrm>
              <a:off x="6011863" y="3429000"/>
              <a:ext cx="1800225" cy="1439863"/>
            </a:xfrm>
            <a:prstGeom prst="downArrow">
              <a:avLst>
                <a:gd name="adj1" fmla="val 73704"/>
                <a:gd name="adj2" fmla="val 50000"/>
              </a:avLst>
            </a:prstGeom>
            <a:solidFill>
              <a:schemeClr val="tx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180000" rIns="0" bIns="0"/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de-DE" altLang="de-DE" sz="1400">
                  <a:solidFill>
                    <a:schemeClr val="bg1"/>
                  </a:solidFill>
                </a:rPr>
                <a:t>   Schritt 2:</a:t>
              </a:r>
            </a:p>
            <a:p>
              <a:pPr eaLnBrk="1" hangingPunct="1"/>
              <a:r>
                <a:rPr lang="de-DE" altLang="de-DE" sz="1400">
                  <a:solidFill>
                    <a:schemeClr val="bg1"/>
                  </a:solidFill>
                </a:rPr>
                <a:t>   Einlagerung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49116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latin typeface="Arial" panose="020B0604020202020204" pitchFamily="34" charset="0"/>
              </a:rPr>
              <a:t>Umlagerungsbestellung</a:t>
            </a:r>
            <a:endParaRPr lang="de-DE" dirty="0"/>
          </a:p>
        </p:txBody>
      </p:sp>
      <p:grpSp>
        <p:nvGrpSpPr>
          <p:cNvPr id="23" name="Gruppieren 22"/>
          <p:cNvGrpSpPr/>
          <p:nvPr/>
        </p:nvGrpSpPr>
        <p:grpSpPr>
          <a:xfrm>
            <a:off x="2351687" y="1637548"/>
            <a:ext cx="7489825" cy="4392612"/>
            <a:chOff x="827088" y="1557338"/>
            <a:chExt cx="7489825" cy="4392612"/>
          </a:xfrm>
        </p:grpSpPr>
        <p:sp>
          <p:nvSpPr>
            <p:cNvPr id="4" name="Rechteck 3"/>
            <p:cNvSpPr>
              <a:spLocks noChangeArrowheads="1"/>
            </p:cNvSpPr>
            <p:nvPr/>
          </p:nvSpPr>
          <p:spPr bwMode="auto">
            <a:xfrm>
              <a:off x="827088" y="1557338"/>
              <a:ext cx="2592387" cy="4392612"/>
            </a:xfrm>
            <a:prstGeom prst="rect">
              <a:avLst/>
            </a:prstGeom>
            <a:solidFill>
              <a:schemeClr val="tx2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72000" rIns="0" bIns="0"/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de-DE" altLang="de-DE" sz="2000">
                  <a:solidFill>
                    <a:schemeClr val="bg1"/>
                  </a:solidFill>
                </a:rPr>
                <a:t>Ausgebendes </a:t>
              </a:r>
            </a:p>
            <a:p>
              <a:pPr algn="ctr" eaLnBrk="1" hangingPunct="1"/>
              <a:r>
                <a:rPr lang="de-DE" altLang="de-DE" sz="2000">
                  <a:solidFill>
                    <a:schemeClr val="bg1"/>
                  </a:solidFill>
                </a:rPr>
                <a:t>Werk</a:t>
              </a:r>
            </a:p>
          </p:txBody>
        </p:sp>
        <p:sp>
          <p:nvSpPr>
            <p:cNvPr id="5" name="Rechteck 4"/>
            <p:cNvSpPr>
              <a:spLocks noChangeArrowheads="1"/>
            </p:cNvSpPr>
            <p:nvPr/>
          </p:nvSpPr>
          <p:spPr bwMode="auto">
            <a:xfrm>
              <a:off x="4932363" y="1557338"/>
              <a:ext cx="3384550" cy="4392612"/>
            </a:xfrm>
            <a:prstGeom prst="rect">
              <a:avLst/>
            </a:prstGeom>
            <a:solidFill>
              <a:schemeClr val="tx2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72000" rIns="0" bIns="0"/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de-DE" altLang="de-DE" sz="2000">
                  <a:solidFill>
                    <a:schemeClr val="bg1"/>
                  </a:solidFill>
                </a:rPr>
                <a:t>Empfangendes </a:t>
              </a:r>
            </a:p>
            <a:p>
              <a:pPr algn="ctr" eaLnBrk="1" hangingPunct="1"/>
              <a:r>
                <a:rPr lang="de-DE" altLang="de-DE" sz="2000">
                  <a:solidFill>
                    <a:schemeClr val="bg1"/>
                  </a:solidFill>
                </a:rPr>
                <a:t>Werk</a:t>
              </a:r>
            </a:p>
          </p:txBody>
        </p:sp>
        <p:grpSp>
          <p:nvGrpSpPr>
            <p:cNvPr id="6" name="Gruppieren 10"/>
            <p:cNvGrpSpPr>
              <a:grpSpLocks/>
            </p:cNvGrpSpPr>
            <p:nvPr/>
          </p:nvGrpSpPr>
          <p:grpSpPr bwMode="auto">
            <a:xfrm>
              <a:off x="5076825" y="2349500"/>
              <a:ext cx="1295400" cy="1511300"/>
              <a:chOff x="5940152" y="2348880"/>
              <a:chExt cx="1296144" cy="1512168"/>
            </a:xfrm>
          </p:grpSpPr>
          <p:sp>
            <p:nvSpPr>
              <p:cNvPr id="7" name="Gefaltete Ecke 5"/>
              <p:cNvSpPr>
                <a:spLocks noChangeArrowheads="1"/>
              </p:cNvSpPr>
              <p:nvPr/>
            </p:nvSpPr>
            <p:spPr bwMode="auto">
              <a:xfrm>
                <a:off x="5940152" y="2348880"/>
                <a:ext cx="1296144" cy="1512168"/>
              </a:xfrm>
              <a:prstGeom prst="foldedCorner">
                <a:avLst>
                  <a:gd name="adj" fmla="val 16667"/>
                </a:avLst>
              </a:prstGeom>
              <a:solidFill>
                <a:schemeClr val="bg1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36000" tIns="108000" rIns="0" bIns="0"/>
              <a:lstStyle>
                <a:lvl1pPr eaLnBrk="0" hangingPunct="0">
                  <a:defRPr sz="1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48B00"/>
                  </a:buClr>
                  <a:buFont typeface="Wingdings" panose="05000000000000000000" pitchFamily="2" charset="2"/>
                  <a:defRPr sz="1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48B00"/>
                  </a:buClr>
                  <a:buFont typeface="Wingdings" panose="05000000000000000000" pitchFamily="2" charset="2"/>
                  <a:defRPr sz="1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48B00"/>
                  </a:buClr>
                  <a:buFont typeface="Wingdings" panose="05000000000000000000" pitchFamily="2" charset="2"/>
                  <a:defRPr sz="1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F48B00"/>
                  </a:buClr>
                  <a:buFont typeface="Wingdings" panose="05000000000000000000" pitchFamily="2" charset="2"/>
                  <a:defRPr sz="1200" b="1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de-DE" altLang="de-DE" sz="1400"/>
                  <a:t>Umlagerungs-</a:t>
                </a:r>
              </a:p>
              <a:p>
                <a:pPr eaLnBrk="1" hangingPunct="1"/>
                <a:r>
                  <a:rPr lang="de-DE" altLang="de-DE" sz="1400"/>
                  <a:t>bestellung</a:t>
                </a:r>
              </a:p>
            </p:txBody>
          </p:sp>
          <p:cxnSp>
            <p:nvCxnSpPr>
              <p:cNvPr id="8" name="Gerade Verbindung 7"/>
              <p:cNvCxnSpPr>
                <a:cxnSpLocks noChangeShapeType="1"/>
              </p:cNvCxnSpPr>
              <p:nvPr/>
            </p:nvCxnSpPr>
            <p:spPr bwMode="auto">
              <a:xfrm>
                <a:off x="6228184" y="3212976"/>
                <a:ext cx="648072" cy="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" name="Gerade Verbindung 8"/>
              <p:cNvCxnSpPr>
                <a:cxnSpLocks noChangeShapeType="1"/>
              </p:cNvCxnSpPr>
              <p:nvPr/>
            </p:nvCxnSpPr>
            <p:spPr bwMode="auto">
              <a:xfrm>
                <a:off x="6228184" y="3356992"/>
                <a:ext cx="648072" cy="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" name="Gerade Verbindung 9"/>
              <p:cNvCxnSpPr>
                <a:cxnSpLocks noChangeShapeType="1"/>
              </p:cNvCxnSpPr>
              <p:nvPr/>
            </p:nvCxnSpPr>
            <p:spPr bwMode="auto">
              <a:xfrm>
                <a:off x="6228184" y="3501008"/>
                <a:ext cx="648072" cy="0"/>
              </a:xfrm>
              <a:prstGeom prst="line">
                <a:avLst/>
              </a:prstGeom>
              <a:noFill/>
              <a:ln w="12700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1" name="Rechteck 10"/>
            <p:cNvSpPr/>
            <p:nvPr/>
          </p:nvSpPr>
          <p:spPr bwMode="auto">
            <a:xfrm>
              <a:off x="971550" y="2420938"/>
              <a:ext cx="2305050" cy="338455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72000" rIns="0" bIns="0"/>
            <a:lstStyle/>
            <a:p>
              <a:pPr algn="ctr">
                <a:defRPr/>
              </a:pPr>
              <a:r>
                <a:rPr lang="de-DE" sz="2000" dirty="0">
                  <a:latin typeface="Arial" charset="0"/>
                </a:rPr>
                <a:t>Lagerort</a:t>
              </a:r>
            </a:p>
          </p:txBody>
        </p:sp>
        <p:sp>
          <p:nvSpPr>
            <p:cNvPr id="12" name="Rechteck 11"/>
            <p:cNvSpPr/>
            <p:nvPr/>
          </p:nvSpPr>
          <p:spPr bwMode="auto">
            <a:xfrm>
              <a:off x="1258888" y="2924175"/>
              <a:ext cx="1728787" cy="266541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de-DE" sz="1600" dirty="0">
                  <a:latin typeface="Arial" charset="0"/>
                </a:rPr>
                <a:t>frei </a:t>
              </a:r>
            </a:p>
            <a:p>
              <a:pPr algn="ctr">
                <a:defRPr/>
              </a:pPr>
              <a:r>
                <a:rPr lang="de-DE" sz="1600" dirty="0">
                  <a:latin typeface="Arial" charset="0"/>
                </a:rPr>
                <a:t>verwendbarer </a:t>
              </a:r>
            </a:p>
            <a:p>
              <a:pPr algn="ctr">
                <a:defRPr/>
              </a:pPr>
              <a:r>
                <a:rPr lang="de-DE" sz="1600" dirty="0">
                  <a:latin typeface="Arial" charset="0"/>
                </a:rPr>
                <a:t>Bestand</a:t>
              </a:r>
            </a:p>
          </p:txBody>
        </p:sp>
        <p:sp>
          <p:nvSpPr>
            <p:cNvPr id="13" name="Rechteck 12"/>
            <p:cNvSpPr/>
            <p:nvPr/>
          </p:nvSpPr>
          <p:spPr bwMode="auto">
            <a:xfrm>
              <a:off x="5076825" y="4149725"/>
              <a:ext cx="1223963" cy="115093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de-DE" sz="1600" dirty="0">
                  <a:latin typeface="Arial" charset="0"/>
                </a:rPr>
                <a:t>Transit-</a:t>
              </a:r>
            </a:p>
            <a:p>
              <a:pPr algn="ctr">
                <a:defRPr/>
              </a:pPr>
              <a:r>
                <a:rPr lang="de-DE" sz="1600" dirty="0">
                  <a:latin typeface="Arial" charset="0"/>
                </a:rPr>
                <a:t>bestand</a:t>
              </a:r>
            </a:p>
          </p:txBody>
        </p:sp>
        <p:sp>
          <p:nvSpPr>
            <p:cNvPr id="14" name="Rechteck 13"/>
            <p:cNvSpPr/>
            <p:nvPr/>
          </p:nvSpPr>
          <p:spPr bwMode="auto">
            <a:xfrm>
              <a:off x="6588125" y="3284538"/>
              <a:ext cx="1584325" cy="252095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72000" rIns="0" bIns="0"/>
            <a:lstStyle/>
            <a:p>
              <a:pPr algn="ctr">
                <a:defRPr/>
              </a:pPr>
              <a:r>
                <a:rPr lang="de-DE" sz="2000" dirty="0">
                  <a:latin typeface="Arial" charset="0"/>
                </a:rPr>
                <a:t>Lagerort</a:t>
              </a:r>
            </a:p>
          </p:txBody>
        </p:sp>
        <p:sp>
          <p:nvSpPr>
            <p:cNvPr id="15" name="Rechteck 14"/>
            <p:cNvSpPr/>
            <p:nvPr/>
          </p:nvSpPr>
          <p:spPr bwMode="auto">
            <a:xfrm>
              <a:off x="6732588" y="3789363"/>
              <a:ext cx="1295400" cy="57626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de-DE" sz="1600" dirty="0">
                  <a:latin typeface="Arial" charset="0"/>
                </a:rPr>
                <a:t>frei verwend.</a:t>
              </a:r>
            </a:p>
            <a:p>
              <a:pPr algn="ctr">
                <a:defRPr/>
              </a:pPr>
              <a:r>
                <a:rPr lang="de-DE" sz="1600" dirty="0">
                  <a:latin typeface="Arial" charset="0"/>
                </a:rPr>
                <a:t>Bestand</a:t>
              </a:r>
            </a:p>
          </p:txBody>
        </p:sp>
        <p:sp>
          <p:nvSpPr>
            <p:cNvPr id="16" name="Rechteck 15"/>
            <p:cNvSpPr/>
            <p:nvPr/>
          </p:nvSpPr>
          <p:spPr bwMode="auto">
            <a:xfrm>
              <a:off x="6732588" y="4437063"/>
              <a:ext cx="1295400" cy="57626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de-DE" sz="1600" dirty="0">
                  <a:latin typeface="Arial" charset="0"/>
                </a:rPr>
                <a:t>Qualitäts-</a:t>
              </a:r>
            </a:p>
            <a:p>
              <a:pPr algn="ctr">
                <a:defRPr/>
              </a:pPr>
              <a:r>
                <a:rPr lang="de-DE" sz="1600" dirty="0">
                  <a:latin typeface="Arial" charset="0"/>
                </a:rPr>
                <a:t>prüfbestand</a:t>
              </a:r>
            </a:p>
          </p:txBody>
        </p:sp>
        <p:sp>
          <p:nvSpPr>
            <p:cNvPr id="17" name="Rechteck 16"/>
            <p:cNvSpPr/>
            <p:nvPr/>
          </p:nvSpPr>
          <p:spPr bwMode="auto">
            <a:xfrm>
              <a:off x="6732588" y="5084763"/>
              <a:ext cx="1295400" cy="57626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de-DE" sz="1600" dirty="0">
                  <a:latin typeface="Arial" charset="0"/>
                </a:rPr>
                <a:t>gesperrter</a:t>
              </a:r>
            </a:p>
            <a:p>
              <a:pPr algn="ctr">
                <a:defRPr/>
              </a:pPr>
              <a:r>
                <a:rPr lang="de-DE" sz="1600" dirty="0">
                  <a:latin typeface="Arial" charset="0"/>
                </a:rPr>
                <a:t>Bestand</a:t>
              </a:r>
            </a:p>
          </p:txBody>
        </p:sp>
        <p:sp>
          <p:nvSpPr>
            <p:cNvPr id="18" name="Pfeil nach links 18"/>
            <p:cNvSpPr>
              <a:spLocks noChangeArrowheads="1"/>
            </p:cNvSpPr>
            <p:nvPr/>
          </p:nvSpPr>
          <p:spPr bwMode="auto">
            <a:xfrm>
              <a:off x="3348038" y="2997200"/>
              <a:ext cx="1655762" cy="287338"/>
            </a:xfrm>
            <a:prstGeom prst="leftArrow">
              <a:avLst>
                <a:gd name="adj1" fmla="val 50000"/>
                <a:gd name="adj2" fmla="val 50101"/>
              </a:avLst>
            </a:prstGeom>
            <a:solidFill>
              <a:schemeClr val="tx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/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2800"/>
            </a:p>
          </p:txBody>
        </p:sp>
        <p:sp>
          <p:nvSpPr>
            <p:cNvPr id="19" name="Pfeil nach rechts 19"/>
            <p:cNvSpPr>
              <a:spLocks noChangeArrowheads="1"/>
            </p:cNvSpPr>
            <p:nvPr/>
          </p:nvSpPr>
          <p:spPr bwMode="auto">
            <a:xfrm>
              <a:off x="2843213" y="4581525"/>
              <a:ext cx="2449512" cy="287338"/>
            </a:xfrm>
            <a:prstGeom prst="rightArrow">
              <a:avLst>
                <a:gd name="adj1" fmla="val 50000"/>
                <a:gd name="adj2" fmla="val 50162"/>
              </a:avLst>
            </a:prstGeom>
            <a:solidFill>
              <a:schemeClr val="tx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/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de-DE" altLang="de-DE" sz="2800"/>
            </a:p>
          </p:txBody>
        </p:sp>
        <p:cxnSp>
          <p:nvCxnSpPr>
            <p:cNvPr id="20" name="Gerade Verbindung mit Pfeil 23"/>
            <p:cNvCxnSpPr>
              <a:cxnSpLocks noChangeShapeType="1"/>
              <a:stCxn id="13" idx="3"/>
              <a:endCxn id="15" idx="1"/>
            </p:cNvCxnSpPr>
            <p:nvPr/>
          </p:nvCxnSpPr>
          <p:spPr bwMode="auto">
            <a:xfrm flipV="1">
              <a:off x="6300788" y="4076700"/>
              <a:ext cx="431800" cy="647700"/>
            </a:xfrm>
            <a:prstGeom prst="straightConnector1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Gerade Verbindung mit Pfeil 25"/>
            <p:cNvCxnSpPr>
              <a:cxnSpLocks noChangeShapeType="1"/>
              <a:stCxn id="13" idx="3"/>
              <a:endCxn id="16" idx="1"/>
            </p:cNvCxnSpPr>
            <p:nvPr/>
          </p:nvCxnSpPr>
          <p:spPr bwMode="auto">
            <a:xfrm>
              <a:off x="6300788" y="4724400"/>
              <a:ext cx="431800" cy="0"/>
            </a:xfrm>
            <a:prstGeom prst="straightConnector1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Gerade Verbindung mit Pfeil 27"/>
            <p:cNvCxnSpPr>
              <a:cxnSpLocks noChangeShapeType="1"/>
              <a:stCxn id="13" idx="3"/>
              <a:endCxn id="17" idx="1"/>
            </p:cNvCxnSpPr>
            <p:nvPr/>
          </p:nvCxnSpPr>
          <p:spPr bwMode="auto">
            <a:xfrm>
              <a:off x="6300788" y="4724400"/>
              <a:ext cx="431800" cy="649288"/>
            </a:xfrm>
            <a:prstGeom prst="straightConnector1">
              <a:avLst/>
            </a:prstGeom>
            <a:noFill/>
            <a:ln w="31750" algn="ctr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0469031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latin typeface="Arial" panose="020B0604020202020204" pitchFamily="34" charset="0"/>
              </a:rPr>
              <a:t>WM Prozesse</a:t>
            </a:r>
            <a:endParaRPr lang="de-DE" dirty="0"/>
          </a:p>
        </p:txBody>
      </p:sp>
      <p:grpSp>
        <p:nvGrpSpPr>
          <p:cNvPr id="19" name="Gruppieren 18"/>
          <p:cNvGrpSpPr/>
          <p:nvPr/>
        </p:nvGrpSpPr>
        <p:grpSpPr>
          <a:xfrm>
            <a:off x="2460431" y="1582069"/>
            <a:ext cx="7272338" cy="4391025"/>
            <a:chOff x="971550" y="1341438"/>
            <a:chExt cx="7272338" cy="4391025"/>
          </a:xfrm>
        </p:grpSpPr>
        <p:cxnSp>
          <p:nvCxnSpPr>
            <p:cNvPr id="4" name="Gerade Verbindung 21"/>
            <p:cNvCxnSpPr>
              <a:cxnSpLocks noChangeShapeType="1"/>
            </p:cNvCxnSpPr>
            <p:nvPr/>
          </p:nvCxnSpPr>
          <p:spPr bwMode="auto">
            <a:xfrm>
              <a:off x="2195513" y="1989138"/>
              <a:ext cx="0" cy="3167062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" name="Gerade Verbindung 22"/>
            <p:cNvCxnSpPr>
              <a:cxnSpLocks noChangeShapeType="1"/>
            </p:cNvCxnSpPr>
            <p:nvPr/>
          </p:nvCxnSpPr>
          <p:spPr bwMode="auto">
            <a:xfrm>
              <a:off x="7019925" y="1989138"/>
              <a:ext cx="0" cy="3167062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" name="Rechteck 3"/>
            <p:cNvSpPr>
              <a:spLocks noChangeArrowheads="1"/>
            </p:cNvSpPr>
            <p:nvPr/>
          </p:nvSpPr>
          <p:spPr bwMode="auto">
            <a:xfrm>
              <a:off x="3348038" y="1341438"/>
              <a:ext cx="2519362" cy="574675"/>
            </a:xfrm>
            <a:prstGeom prst="rect">
              <a:avLst/>
            </a:prstGeom>
            <a:solidFill>
              <a:schemeClr val="tx2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>
              <a:lvl1pPr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de-DE" altLang="de-DE" sz="2000">
                  <a:solidFill>
                    <a:schemeClr val="bg1"/>
                  </a:solidFill>
                </a:rPr>
                <a:t>Logistics Execution</a:t>
              </a:r>
            </a:p>
          </p:txBody>
        </p:sp>
        <p:sp>
          <p:nvSpPr>
            <p:cNvPr id="7" name="Rechteck 6"/>
            <p:cNvSpPr/>
            <p:nvPr/>
          </p:nvSpPr>
          <p:spPr bwMode="auto">
            <a:xfrm>
              <a:off x="971550" y="2205038"/>
              <a:ext cx="2520950" cy="57626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de-DE" sz="2000" dirty="0">
                  <a:latin typeface="Arial" charset="0"/>
                </a:rPr>
                <a:t>Wareneingang</a:t>
              </a:r>
            </a:p>
          </p:txBody>
        </p:sp>
        <p:sp>
          <p:nvSpPr>
            <p:cNvPr id="8" name="Rechteck 7"/>
            <p:cNvSpPr/>
            <p:nvPr/>
          </p:nvSpPr>
          <p:spPr bwMode="auto">
            <a:xfrm>
              <a:off x="5724525" y="2205038"/>
              <a:ext cx="2519363" cy="57626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de-DE" sz="2000" dirty="0">
                  <a:latin typeface="Arial" charset="0"/>
                </a:rPr>
                <a:t>Warenausgang</a:t>
              </a:r>
            </a:p>
          </p:txBody>
        </p:sp>
        <p:sp>
          <p:nvSpPr>
            <p:cNvPr id="9" name="Rechteck 8"/>
            <p:cNvSpPr/>
            <p:nvPr/>
          </p:nvSpPr>
          <p:spPr bwMode="auto">
            <a:xfrm>
              <a:off x="971550" y="2997200"/>
              <a:ext cx="2520950" cy="57626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de-DE" sz="1600" dirty="0">
                  <a:latin typeface="Arial" charset="0"/>
                </a:rPr>
                <a:t>Wareneingangsbuchung</a:t>
              </a:r>
            </a:p>
          </p:txBody>
        </p:sp>
        <p:sp>
          <p:nvSpPr>
            <p:cNvPr id="10" name="Rechteck 9"/>
            <p:cNvSpPr/>
            <p:nvPr/>
          </p:nvSpPr>
          <p:spPr bwMode="auto">
            <a:xfrm>
              <a:off x="971550" y="3716338"/>
              <a:ext cx="2520950" cy="57626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de-DE" sz="1600" dirty="0">
                  <a:latin typeface="Arial" charset="0"/>
                </a:rPr>
                <a:t>Transportbedarf</a:t>
              </a:r>
            </a:p>
          </p:txBody>
        </p:sp>
        <p:sp>
          <p:nvSpPr>
            <p:cNvPr id="11" name="Rechteck 10"/>
            <p:cNvSpPr/>
            <p:nvPr/>
          </p:nvSpPr>
          <p:spPr bwMode="auto">
            <a:xfrm>
              <a:off x="971550" y="4437063"/>
              <a:ext cx="2520950" cy="57626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de-DE" sz="1600" dirty="0">
                  <a:latin typeface="Arial" charset="0"/>
                </a:rPr>
                <a:t>Einlagerung mit Transportauftrag</a:t>
              </a:r>
            </a:p>
          </p:txBody>
        </p:sp>
        <p:sp>
          <p:nvSpPr>
            <p:cNvPr id="12" name="Rechteck 11"/>
            <p:cNvSpPr/>
            <p:nvPr/>
          </p:nvSpPr>
          <p:spPr bwMode="auto">
            <a:xfrm>
              <a:off x="971550" y="5157788"/>
              <a:ext cx="2520950" cy="5746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de-DE" sz="1600" dirty="0">
                  <a:latin typeface="Arial" charset="0"/>
                </a:rPr>
                <a:t>Transportauftrag bestätigen</a:t>
              </a:r>
            </a:p>
          </p:txBody>
        </p:sp>
        <p:sp>
          <p:nvSpPr>
            <p:cNvPr id="13" name="Rechteck 12"/>
            <p:cNvSpPr/>
            <p:nvPr/>
          </p:nvSpPr>
          <p:spPr bwMode="auto">
            <a:xfrm>
              <a:off x="5724525" y="2997200"/>
              <a:ext cx="2519363" cy="576263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de-DE" sz="1600" dirty="0">
                  <a:latin typeface="Arial" charset="0"/>
                </a:rPr>
                <a:t>Auslieferung mit Bezug zum Kundenauftrag</a:t>
              </a:r>
            </a:p>
          </p:txBody>
        </p:sp>
        <p:sp>
          <p:nvSpPr>
            <p:cNvPr id="14" name="Rechteck 13"/>
            <p:cNvSpPr/>
            <p:nvPr/>
          </p:nvSpPr>
          <p:spPr bwMode="auto">
            <a:xfrm>
              <a:off x="5724525" y="3716338"/>
              <a:ext cx="2519363" cy="57626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de-DE" sz="1600" dirty="0">
                  <a:latin typeface="Arial" charset="0"/>
                </a:rPr>
                <a:t>Kommissionierung mit Transportauftrag</a:t>
              </a:r>
            </a:p>
          </p:txBody>
        </p:sp>
        <p:sp>
          <p:nvSpPr>
            <p:cNvPr id="15" name="Rechteck 14"/>
            <p:cNvSpPr/>
            <p:nvPr/>
          </p:nvSpPr>
          <p:spPr bwMode="auto">
            <a:xfrm>
              <a:off x="5724525" y="4437063"/>
              <a:ext cx="2519363" cy="57626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0" tIns="0" rIns="0" bIns="0" anchor="ctr"/>
            <a:lstStyle/>
            <a:p>
              <a:pPr algn="ctr">
                <a:defRPr/>
              </a:pPr>
              <a:r>
                <a:rPr lang="de-DE" sz="1600" dirty="0">
                  <a:latin typeface="Arial" charset="0"/>
                </a:rPr>
                <a:t>Transportauftrag bestätigen</a:t>
              </a:r>
            </a:p>
          </p:txBody>
        </p:sp>
        <p:sp>
          <p:nvSpPr>
            <p:cNvPr id="16" name="Rechteck 15"/>
            <p:cNvSpPr/>
            <p:nvPr/>
          </p:nvSpPr>
          <p:spPr bwMode="auto">
            <a:xfrm>
              <a:off x="5724525" y="5157788"/>
              <a:ext cx="2519363" cy="5746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de-DE" sz="1600" dirty="0">
                  <a:latin typeface="Arial" charset="0"/>
                </a:rPr>
                <a:t>Warenausgangsbuchung</a:t>
              </a:r>
            </a:p>
          </p:txBody>
        </p:sp>
        <p:cxnSp>
          <p:nvCxnSpPr>
            <p:cNvPr id="17" name="Gerade Verbindung 16"/>
            <p:cNvCxnSpPr>
              <a:cxnSpLocks noChangeShapeType="1"/>
            </p:cNvCxnSpPr>
            <p:nvPr/>
          </p:nvCxnSpPr>
          <p:spPr bwMode="auto">
            <a:xfrm>
              <a:off x="2195513" y="1989138"/>
              <a:ext cx="4824412" cy="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" name="Gerade Verbindung 20"/>
            <p:cNvCxnSpPr>
              <a:cxnSpLocks noChangeShapeType="1"/>
            </p:cNvCxnSpPr>
            <p:nvPr/>
          </p:nvCxnSpPr>
          <p:spPr bwMode="auto">
            <a:xfrm>
              <a:off x="4572000" y="1916113"/>
              <a:ext cx="0" cy="73025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8973061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latin typeface="Arial" panose="020B0604020202020204" pitchFamily="34" charset="0"/>
              </a:rPr>
              <a:t>WM Prozesssteuerung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1971675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Umbuchungsanweisungen</a:t>
            </a:r>
          </a:p>
          <a:p>
            <a:pPr lvl="1">
              <a:tabLst>
                <a:tab pos="1971675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Entstehen durch Umbuchungsprozesse auf WM-verwaltete Bestände</a:t>
            </a:r>
          </a:p>
          <a:p>
            <a:pPr lvl="1">
              <a:tabLst>
                <a:tab pos="1971675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Ähnliche Funktionalität wie Transportbedarf</a:t>
            </a:r>
          </a:p>
          <a:p>
            <a:pPr lvl="1">
              <a:tabLst>
                <a:tab pos="1971675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Nicht notwendigerweise mit physischer Materialbewegung </a:t>
            </a:r>
            <a:r>
              <a:rPr lang="de-DE" altLang="de-DE" dirty="0" smtClean="0">
                <a:latin typeface="Arial" panose="020B0604020202020204" pitchFamily="34" charset="0"/>
              </a:rPr>
              <a:t>verbunden</a:t>
            </a:r>
          </a:p>
          <a:p>
            <a:pPr lvl="1">
              <a:tabLst>
                <a:tab pos="1971675" algn="l"/>
              </a:tabLst>
            </a:pPr>
            <a:endParaRPr lang="de-DE" altLang="de-DE" dirty="0">
              <a:latin typeface="Arial" panose="020B0604020202020204" pitchFamily="34" charset="0"/>
            </a:endParaRPr>
          </a:p>
          <a:p>
            <a:pPr>
              <a:tabLst>
                <a:tab pos="1971675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Transportbedarfe</a:t>
            </a:r>
          </a:p>
          <a:p>
            <a:pPr lvl="1">
              <a:tabLst>
                <a:tab pos="1971675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Aufforderung, zu einem bestimmten Zeitpunkt Materialien von einem Vorlagerplatz zu einem Nachlagerplatz innerhalb eines Lagerkomplexes zu transportieren</a:t>
            </a:r>
          </a:p>
          <a:p>
            <a:pPr lvl="1">
              <a:tabLst>
                <a:tab pos="1971675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Stellen die erwarteten und geplanten Warenbewegungen im WM dar</a:t>
            </a:r>
          </a:p>
          <a:p>
            <a:pPr lvl="1">
              <a:tabLst>
                <a:tab pos="1971675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Entstehen in der Regel durch Buchungen in der Bestandsführung</a:t>
            </a:r>
          </a:p>
          <a:p>
            <a:pPr lvl="1">
              <a:tabLst>
                <a:tab pos="1971675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Bestehen aus Transportbedarfskopf und </a:t>
            </a:r>
            <a:r>
              <a:rPr lang="de-DE" altLang="de-DE" dirty="0" smtClean="0">
                <a:latin typeface="Arial" panose="020B0604020202020204" pitchFamily="34" charset="0"/>
              </a:rPr>
              <a:t>Transportbedarfspositionen</a:t>
            </a:r>
          </a:p>
          <a:p>
            <a:pPr lvl="1">
              <a:tabLst>
                <a:tab pos="1971675" algn="l"/>
              </a:tabLst>
            </a:pPr>
            <a:endParaRPr lang="de-DE" altLang="de-DE" dirty="0">
              <a:latin typeface="Arial" panose="020B0604020202020204" pitchFamily="34" charset="0"/>
            </a:endParaRPr>
          </a:p>
          <a:p>
            <a:pPr>
              <a:tabLst>
                <a:tab pos="1971675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Transportaufträge</a:t>
            </a:r>
          </a:p>
          <a:p>
            <a:pPr lvl="1">
              <a:tabLst>
                <a:tab pos="1971675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Sind zentrale Belege im WM</a:t>
            </a:r>
          </a:p>
          <a:p>
            <a:pPr lvl="1">
              <a:tabLst>
                <a:tab pos="1971675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Jede Materialbewegung erfordert einen Transportauftrag.</a:t>
            </a:r>
          </a:p>
          <a:p>
            <a:pPr lvl="1">
              <a:tabLst>
                <a:tab pos="1971675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Kein Unterschied zwischen realen und „logischen“ Bewegungen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4841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 smtClean="0"/>
              <a:t>Chris Bernhardt</a:t>
            </a:r>
          </a:p>
          <a:p>
            <a:r>
              <a:rPr lang="de-DE" dirty="0" smtClean="0"/>
              <a:t>Babett Ruß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smtClean="0"/>
              <a:t>Anfänger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892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latin typeface="Arial" panose="020B0604020202020204" pitchFamily="34" charset="0"/>
              </a:rPr>
              <a:t>Transportaufträge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1971675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Transportauftragserstellung abhängig vom Vorgängerbeleg</a:t>
            </a:r>
          </a:p>
          <a:p>
            <a:pPr lvl="1">
              <a:tabLst>
                <a:tab pos="1971675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Transportbedarf</a:t>
            </a:r>
          </a:p>
          <a:p>
            <a:pPr lvl="1">
              <a:tabLst>
                <a:tab pos="1971675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Umbuchungsanweisung</a:t>
            </a:r>
          </a:p>
          <a:p>
            <a:pPr lvl="1">
              <a:tabLst>
                <a:tab pos="1971675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Auslieferungen</a:t>
            </a:r>
          </a:p>
          <a:p>
            <a:pPr lvl="1">
              <a:tabLst>
                <a:tab pos="1971675" algn="l"/>
              </a:tabLst>
            </a:pPr>
            <a:r>
              <a:rPr lang="de-DE" altLang="de-DE" dirty="0" smtClean="0">
                <a:latin typeface="Arial" panose="020B0604020202020204" pitchFamily="34" charset="0"/>
              </a:rPr>
              <a:t>Anlieferungen</a:t>
            </a:r>
          </a:p>
          <a:p>
            <a:pPr lvl="1">
              <a:tabLst>
                <a:tab pos="1971675" algn="l"/>
              </a:tabLst>
            </a:pPr>
            <a:endParaRPr lang="de-DE" altLang="de-DE" dirty="0">
              <a:latin typeface="Arial" panose="020B0604020202020204" pitchFamily="34" charset="0"/>
            </a:endParaRPr>
          </a:p>
          <a:p>
            <a:pPr>
              <a:tabLst>
                <a:tab pos="1971675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Arten der Transportauftragserstellung</a:t>
            </a:r>
          </a:p>
          <a:p>
            <a:pPr lvl="1">
              <a:tabLst>
                <a:tab pos="1971675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Manuell (Transportbedarf, Umbuchungsanweisung, Materialbeleg)</a:t>
            </a:r>
          </a:p>
          <a:p>
            <a:pPr lvl="1">
              <a:tabLst>
                <a:tab pos="1971675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Direkte TA-Erstellung</a:t>
            </a:r>
          </a:p>
          <a:p>
            <a:pPr lvl="1">
              <a:tabLst>
                <a:tab pos="1971675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Automatische TA-Erstellung</a:t>
            </a:r>
          </a:p>
          <a:p>
            <a:pPr lvl="1">
              <a:tabLst>
                <a:tab pos="1971675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Manuell (Liefermonitor)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50505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latin typeface="Arial" panose="020B0604020202020204" pitchFamily="34" charset="0"/>
              </a:rPr>
              <a:t>Inventurverfahren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dirty="0" smtClean="0">
                <a:latin typeface="Arial" panose="020B0604020202020204" pitchFamily="34" charset="0"/>
              </a:rPr>
              <a:t>Stichtagsinventur</a:t>
            </a:r>
          </a:p>
          <a:p>
            <a:endParaRPr lang="de-DE" altLang="de-DE" dirty="0">
              <a:latin typeface="Arial" panose="020B0604020202020204" pitchFamily="34" charset="0"/>
            </a:endParaRPr>
          </a:p>
          <a:p>
            <a:r>
              <a:rPr lang="de-DE" altLang="de-DE" dirty="0">
                <a:latin typeface="Arial" panose="020B0604020202020204" pitchFamily="34" charset="0"/>
              </a:rPr>
              <a:t>Permanente </a:t>
            </a:r>
            <a:r>
              <a:rPr lang="de-DE" altLang="de-DE" dirty="0" smtClean="0">
                <a:latin typeface="Arial" panose="020B0604020202020204" pitchFamily="34" charset="0"/>
              </a:rPr>
              <a:t>Inventur</a:t>
            </a:r>
          </a:p>
          <a:p>
            <a:endParaRPr lang="de-DE" altLang="de-DE" dirty="0" smtClean="0">
              <a:latin typeface="Arial" panose="020B0604020202020204" pitchFamily="34" charset="0"/>
            </a:endParaRPr>
          </a:p>
          <a:p>
            <a:r>
              <a:rPr lang="de-DE" altLang="de-DE" dirty="0" smtClean="0">
                <a:latin typeface="Arial" panose="020B0604020202020204" pitchFamily="34" charset="0"/>
              </a:rPr>
              <a:t>Einlagerungsinventur</a:t>
            </a:r>
          </a:p>
          <a:p>
            <a:endParaRPr lang="de-DE" altLang="de-DE" dirty="0">
              <a:latin typeface="Arial" panose="020B0604020202020204" pitchFamily="34" charset="0"/>
            </a:endParaRPr>
          </a:p>
          <a:p>
            <a:r>
              <a:rPr lang="de-DE" altLang="de-DE" dirty="0" smtClean="0">
                <a:latin typeface="Arial" panose="020B0604020202020204" pitchFamily="34" charset="0"/>
              </a:rPr>
              <a:t>Nullkontrolle</a:t>
            </a:r>
          </a:p>
          <a:p>
            <a:endParaRPr lang="de-DE" altLang="de-DE" dirty="0">
              <a:latin typeface="Arial" panose="020B0604020202020204" pitchFamily="34" charset="0"/>
            </a:endParaRPr>
          </a:p>
          <a:p>
            <a:r>
              <a:rPr lang="de-DE" altLang="de-DE" dirty="0" smtClean="0">
                <a:latin typeface="Arial" panose="020B0604020202020204" pitchFamily="34" charset="0"/>
              </a:rPr>
              <a:t>Stichprobeninventur</a:t>
            </a:r>
          </a:p>
          <a:p>
            <a:endParaRPr lang="de-DE" altLang="de-DE" dirty="0">
              <a:latin typeface="Arial" panose="020B0604020202020204" pitchFamily="34" charset="0"/>
            </a:endParaRPr>
          </a:p>
          <a:p>
            <a:r>
              <a:rPr lang="de-DE" altLang="de-DE" dirty="0">
                <a:latin typeface="Arial" panose="020B0604020202020204" pitchFamily="34" charset="0"/>
              </a:rPr>
              <a:t>Cycle-</a:t>
            </a:r>
            <a:r>
              <a:rPr lang="de-DE" altLang="de-DE" dirty="0" err="1">
                <a:latin typeface="Arial" panose="020B0604020202020204" pitchFamily="34" charset="0"/>
              </a:rPr>
              <a:t>Counting</a:t>
            </a:r>
            <a:endParaRPr lang="de-DE" altLang="de-DE" dirty="0">
              <a:latin typeface="Arial" panose="020B060402020202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414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latin typeface="Arial" panose="020B0604020202020204" pitchFamily="34" charset="0"/>
              </a:rPr>
              <a:t>Inventurprozess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</p:nvPr>
        </p:nvGraphicFramePr>
        <p:xfrm>
          <a:off x="323850" y="1690688"/>
          <a:ext cx="11545888" cy="4392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7831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5781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5"/>
          </p:nvPr>
        </p:nvSpPr>
        <p:spPr>
          <a:xfrm>
            <a:off x="2038856" y="2624438"/>
            <a:ext cx="9830344" cy="2011171"/>
          </a:xfrm>
        </p:spPr>
        <p:txBody>
          <a:bodyPr/>
          <a:lstStyle/>
          <a:p>
            <a:pPr marL="72000" indent="0">
              <a:buNone/>
            </a:pPr>
            <a:r>
              <a:rPr lang="de-DE" dirty="0"/>
              <a:t>Sie sind in der Lage,</a:t>
            </a:r>
          </a:p>
          <a:p>
            <a:r>
              <a:rPr lang="de-DE" dirty="0"/>
              <a:t>einige Funktionalitäten des </a:t>
            </a:r>
            <a:r>
              <a:rPr lang="de-DE" dirty="0" smtClean="0"/>
              <a:t>WM-Moduls </a:t>
            </a:r>
            <a:r>
              <a:rPr lang="de-DE" dirty="0"/>
              <a:t>aufzuzählen.</a:t>
            </a:r>
          </a:p>
          <a:p>
            <a:r>
              <a:rPr lang="de-DE" dirty="0"/>
              <a:t>die zentralen Organisationseinheiten des </a:t>
            </a:r>
            <a:r>
              <a:rPr lang="de-DE" dirty="0" smtClean="0"/>
              <a:t>WM-Moduls </a:t>
            </a:r>
            <a:r>
              <a:rPr lang="de-DE" dirty="0"/>
              <a:t>zu definieren.</a:t>
            </a:r>
          </a:p>
          <a:p>
            <a:r>
              <a:rPr lang="de-DE" dirty="0"/>
              <a:t>Stammdaten mit besonderer Bedeutung für das </a:t>
            </a:r>
            <a:r>
              <a:rPr lang="de-DE" dirty="0" smtClean="0"/>
              <a:t>WM-Modul </a:t>
            </a:r>
            <a:r>
              <a:rPr lang="de-DE" dirty="0"/>
              <a:t>zusammenzufassen.</a:t>
            </a:r>
          </a:p>
          <a:p>
            <a:r>
              <a:rPr lang="de-DE" smtClean="0"/>
              <a:t>Standardprozesse </a:t>
            </a:r>
            <a:r>
              <a:rPr lang="de-DE" dirty="0" smtClean="0"/>
              <a:t>im Warehouse Management zu </a:t>
            </a:r>
            <a:r>
              <a:rPr lang="de-DE" dirty="0"/>
              <a:t>erläutern.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69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latin typeface="Arial" panose="020B0604020202020204" pitchFamily="34" charset="0"/>
              </a:rPr>
              <a:t>Funktionalität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4294967295"/>
          </p:nvPr>
        </p:nvSpPr>
        <p:spPr>
          <a:xfrm>
            <a:off x="324000" y="1692392"/>
            <a:ext cx="11545200" cy="3832705"/>
          </a:xfrm>
        </p:spPr>
        <p:txBody>
          <a:bodyPr/>
          <a:lstStyle/>
          <a:p>
            <a:r>
              <a:rPr lang="de-DE" altLang="de-DE" dirty="0" smtClean="0">
                <a:latin typeface="Arial" panose="020B0604020202020204" pitchFamily="34" charset="0"/>
              </a:rPr>
              <a:t>Wareneingang</a:t>
            </a:r>
          </a:p>
          <a:p>
            <a:endParaRPr lang="de-DE" altLang="de-DE" dirty="0">
              <a:latin typeface="Arial" panose="020B0604020202020204" pitchFamily="34" charset="0"/>
            </a:endParaRPr>
          </a:p>
          <a:p>
            <a:r>
              <a:rPr lang="de-DE" altLang="de-DE" dirty="0" smtClean="0">
                <a:latin typeface="Arial" panose="020B0604020202020204" pitchFamily="34" charset="0"/>
              </a:rPr>
              <a:t>Warenausgang</a:t>
            </a:r>
          </a:p>
          <a:p>
            <a:endParaRPr lang="de-DE" altLang="de-DE" dirty="0">
              <a:latin typeface="Arial" panose="020B0604020202020204" pitchFamily="34" charset="0"/>
            </a:endParaRPr>
          </a:p>
          <a:p>
            <a:r>
              <a:rPr lang="de-DE" altLang="de-DE" dirty="0" smtClean="0">
                <a:latin typeface="Arial" panose="020B0604020202020204" pitchFamily="34" charset="0"/>
              </a:rPr>
              <a:t>Kommissionierung</a:t>
            </a:r>
          </a:p>
          <a:p>
            <a:endParaRPr lang="de-DE" altLang="de-DE" dirty="0">
              <a:latin typeface="Arial" panose="020B0604020202020204" pitchFamily="34" charset="0"/>
            </a:endParaRPr>
          </a:p>
          <a:p>
            <a:r>
              <a:rPr lang="de-DE" altLang="de-DE" dirty="0" smtClean="0">
                <a:latin typeface="Arial" panose="020B0604020202020204" pitchFamily="34" charset="0"/>
              </a:rPr>
              <a:t>Verpackungsprozess</a:t>
            </a:r>
          </a:p>
          <a:p>
            <a:endParaRPr lang="de-DE" altLang="de-DE" dirty="0">
              <a:latin typeface="Arial" panose="020B0604020202020204" pitchFamily="34" charset="0"/>
            </a:endParaRPr>
          </a:p>
          <a:p>
            <a:r>
              <a:rPr lang="de-DE" altLang="de-DE" dirty="0" smtClean="0">
                <a:latin typeface="Arial" panose="020B0604020202020204" pitchFamily="34" charset="0"/>
              </a:rPr>
              <a:t>Versandprozess</a:t>
            </a:r>
          </a:p>
          <a:p>
            <a:endParaRPr lang="de-DE" altLang="de-DE" dirty="0">
              <a:latin typeface="Arial" panose="020B0604020202020204" pitchFamily="34" charset="0"/>
            </a:endParaRPr>
          </a:p>
          <a:p>
            <a:r>
              <a:rPr lang="de-DE" altLang="de-DE" dirty="0">
                <a:latin typeface="Arial" panose="020B0604020202020204" pitchFamily="34" charset="0"/>
              </a:rPr>
              <a:t>Inventurprozess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11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4294967295"/>
          </p:nvPr>
        </p:nvSpPr>
        <p:spPr>
          <a:xfrm>
            <a:off x="324000" y="1691078"/>
            <a:ext cx="11545200" cy="4392043"/>
          </a:xfrm>
        </p:spPr>
        <p:txBody>
          <a:bodyPr/>
          <a:lstStyle/>
          <a:p>
            <a:pPr>
              <a:tabLst>
                <a:tab pos="1971675" algn="l"/>
              </a:tabLst>
            </a:pPr>
            <a:r>
              <a:rPr lang="de-DE" altLang="de-DE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WM Organisationsstrukturen</a:t>
            </a:r>
          </a:p>
          <a:p>
            <a:pPr>
              <a:tabLst>
                <a:tab pos="1971675" algn="l"/>
              </a:tabLst>
            </a:pPr>
            <a:endParaRPr lang="de-DE" altLang="de-DE" dirty="0">
              <a:latin typeface="Arial" panose="020B0604020202020204" pitchFamily="34" charset="0"/>
            </a:endParaRPr>
          </a:p>
          <a:p>
            <a:pPr>
              <a:tabLst>
                <a:tab pos="1971675" algn="l"/>
              </a:tabLst>
            </a:pPr>
            <a:r>
              <a:rPr lang="de-DE" altLang="de-DE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WM </a:t>
            </a:r>
            <a:r>
              <a:rPr lang="de-DE" altLang="de-DE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Stammdaten</a:t>
            </a:r>
          </a:p>
          <a:p>
            <a:pPr>
              <a:tabLst>
                <a:tab pos="1971675" algn="l"/>
              </a:tabLst>
            </a:pPr>
            <a:endParaRPr lang="de-DE" altLang="de-DE" dirty="0">
              <a:solidFill>
                <a:srgbClr val="B2B2B2"/>
              </a:solidFill>
              <a:latin typeface="Arial" panose="020B0604020202020204" pitchFamily="34" charset="0"/>
            </a:endParaRPr>
          </a:p>
          <a:p>
            <a:pPr>
              <a:tabLst>
                <a:tab pos="1971675" algn="l"/>
              </a:tabLst>
            </a:pPr>
            <a:r>
              <a:rPr lang="de-DE" altLang="de-DE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WM Prozesssteuerung</a:t>
            </a:r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23013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latin typeface="Arial" panose="020B0604020202020204" pitchFamily="34" charset="0"/>
              </a:rPr>
              <a:t>WM Organisationseinheiten</a:t>
            </a:r>
            <a:endParaRPr lang="de-DE" dirty="0"/>
          </a:p>
        </p:txBody>
      </p:sp>
      <p:grpSp>
        <p:nvGrpSpPr>
          <p:cNvPr id="54" name="Gruppieren 53"/>
          <p:cNvGrpSpPr/>
          <p:nvPr/>
        </p:nvGrpSpPr>
        <p:grpSpPr>
          <a:xfrm>
            <a:off x="2200081" y="1981698"/>
            <a:ext cx="7793037" cy="3565525"/>
            <a:chOff x="1912935" y="2061909"/>
            <a:chExt cx="7793037" cy="3565525"/>
          </a:xfrm>
        </p:grpSpPr>
        <p:sp>
          <p:nvSpPr>
            <p:cNvPr id="4" name="Rectangle 5"/>
            <p:cNvSpPr>
              <a:spLocks noChangeArrowheads="1"/>
            </p:cNvSpPr>
            <p:nvPr/>
          </p:nvSpPr>
          <p:spPr bwMode="white">
            <a:xfrm>
              <a:off x="4333872" y="2061909"/>
              <a:ext cx="1312863" cy="349250"/>
            </a:xfrm>
            <a:prstGeom prst="rect">
              <a:avLst/>
            </a:prstGeom>
            <a:solidFill>
              <a:schemeClr val="tx2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>
              <a:lvl1pPr marL="244475" indent="-244475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chemeClr val="accent1"/>
                </a:buClr>
                <a:buSzPct val="80000"/>
              </a:pPr>
              <a:r>
                <a:rPr lang="de-DE" altLang="de-DE" sz="1600">
                  <a:solidFill>
                    <a:schemeClr val="bg1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Global Bike</a:t>
              </a:r>
            </a:p>
          </p:txBody>
        </p:sp>
        <p:sp>
          <p:nvSpPr>
            <p:cNvPr id="5" name="Line 8"/>
            <p:cNvSpPr>
              <a:spLocks noChangeShapeType="1"/>
            </p:cNvSpPr>
            <p:nvPr/>
          </p:nvSpPr>
          <p:spPr bwMode="white">
            <a:xfrm flipH="1">
              <a:off x="4995860" y="2411159"/>
              <a:ext cx="0" cy="1809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white">
            <a:xfrm>
              <a:off x="3965572" y="2592134"/>
              <a:ext cx="2065338" cy="339725"/>
            </a:xfrm>
            <a:prstGeom prst="rect">
              <a:avLst/>
            </a:prstGeom>
            <a:solidFill>
              <a:schemeClr val="tx2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>
              <a:lvl1pPr marL="244475" indent="-244475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chemeClr val="accent1"/>
                </a:buClr>
                <a:buSzPct val="80000"/>
              </a:pPr>
              <a:r>
                <a:rPr lang="de-DE" altLang="de-DE" sz="1600">
                  <a:solidFill>
                    <a:schemeClr val="bg1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Global Bike Inc. US</a:t>
              </a:r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white">
            <a:xfrm>
              <a:off x="4986335" y="2941384"/>
              <a:ext cx="3175" cy="1968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white">
            <a:xfrm>
              <a:off x="2225672" y="3176334"/>
              <a:ext cx="792163" cy="349250"/>
            </a:xfrm>
            <a:prstGeom prst="rect">
              <a:avLst/>
            </a:prstGeom>
            <a:solidFill>
              <a:schemeClr val="tx2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>
              <a:lvl1pPr marL="244475" indent="-244475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chemeClr val="accent1"/>
                </a:buClr>
                <a:buSzPct val="80000"/>
              </a:pPr>
              <a:r>
                <a:rPr lang="de-DE" altLang="de-DE" sz="1600">
                  <a:solidFill>
                    <a:schemeClr val="bg1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Dallas</a:t>
              </a:r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white">
            <a:xfrm>
              <a:off x="4402135" y="3139822"/>
              <a:ext cx="1185862" cy="349250"/>
            </a:xfrm>
            <a:prstGeom prst="rect">
              <a:avLst/>
            </a:prstGeom>
            <a:solidFill>
              <a:schemeClr val="tx2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>
              <a:lvl1pPr marL="244475" indent="-244475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chemeClr val="accent1"/>
                </a:buClr>
                <a:buSzPct val="80000"/>
              </a:pPr>
              <a:r>
                <a:rPr lang="de-DE" altLang="de-DE" sz="1600">
                  <a:solidFill>
                    <a:schemeClr val="bg1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San Diego</a:t>
              </a:r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white">
            <a:xfrm>
              <a:off x="4986335" y="5065459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white">
            <a:xfrm>
              <a:off x="5002210" y="2488947"/>
              <a:ext cx="22320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white">
            <a:xfrm>
              <a:off x="7234235" y="2488947"/>
              <a:ext cx="0" cy="1238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13" name="Rectangle 5"/>
            <p:cNvSpPr>
              <a:spLocks noChangeArrowheads="1"/>
            </p:cNvSpPr>
            <p:nvPr/>
          </p:nvSpPr>
          <p:spPr bwMode="white">
            <a:xfrm>
              <a:off x="6875460" y="3176334"/>
              <a:ext cx="771525" cy="349250"/>
            </a:xfrm>
            <a:prstGeom prst="rect">
              <a:avLst/>
            </a:prstGeom>
            <a:solidFill>
              <a:schemeClr val="tx2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>
              <a:lvl1pPr marL="244475" indent="-244475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chemeClr val="accent1"/>
                </a:buClr>
                <a:buSzPct val="80000"/>
              </a:pPr>
              <a:r>
                <a:rPr lang="de-DE" altLang="de-DE" sz="1600">
                  <a:solidFill>
                    <a:schemeClr val="bg1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Miami</a:t>
              </a:r>
            </a:p>
          </p:txBody>
        </p:sp>
        <p:sp>
          <p:nvSpPr>
            <p:cNvPr id="14" name="Rectangle 5"/>
            <p:cNvSpPr>
              <a:spLocks noChangeArrowheads="1"/>
            </p:cNvSpPr>
            <p:nvPr/>
          </p:nvSpPr>
          <p:spPr bwMode="white">
            <a:xfrm>
              <a:off x="8934447" y="2100009"/>
              <a:ext cx="77152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marL="244475" indent="-244475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>
                  <a:schemeClr val="accent1"/>
                </a:buClr>
                <a:buSzPct val="80000"/>
              </a:pPr>
              <a:r>
                <a:rPr lang="de-DE" altLang="de-DE" b="0"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Mandant</a:t>
              </a:r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white">
            <a:xfrm>
              <a:off x="8383585" y="2538159"/>
              <a:ext cx="1322387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 marL="244475" indent="-244475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>
                  <a:schemeClr val="accent1"/>
                </a:buClr>
                <a:buSzPct val="80000"/>
              </a:pPr>
              <a:r>
                <a:rPr lang="de-DE" altLang="de-DE" b="0"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Buchungskreis</a:t>
              </a:r>
            </a:p>
          </p:txBody>
        </p:sp>
        <p:sp>
          <p:nvSpPr>
            <p:cNvPr id="16" name="Rectangle 5"/>
            <p:cNvSpPr>
              <a:spLocks noChangeArrowheads="1"/>
            </p:cNvSpPr>
            <p:nvPr/>
          </p:nvSpPr>
          <p:spPr bwMode="white">
            <a:xfrm>
              <a:off x="9169397" y="3176334"/>
              <a:ext cx="53657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marL="244475" indent="-244475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>
                  <a:schemeClr val="accent1"/>
                </a:buClr>
                <a:buSzPct val="80000"/>
              </a:pPr>
              <a:r>
                <a:rPr lang="de-DE" altLang="de-DE" b="0"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Werk</a:t>
              </a:r>
            </a:p>
          </p:txBody>
        </p:sp>
        <p:sp>
          <p:nvSpPr>
            <p:cNvPr id="17" name="Rectangle 5"/>
            <p:cNvSpPr>
              <a:spLocks noChangeArrowheads="1"/>
            </p:cNvSpPr>
            <p:nvPr/>
          </p:nvSpPr>
          <p:spPr bwMode="white">
            <a:xfrm>
              <a:off x="8959847" y="3814509"/>
              <a:ext cx="746125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marL="244475" indent="-244475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>
                  <a:schemeClr val="accent1"/>
                </a:buClr>
                <a:buSzPct val="80000"/>
              </a:pPr>
              <a:r>
                <a:rPr lang="de-DE" altLang="de-DE" b="0"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Lagerort</a:t>
              </a:r>
            </a:p>
          </p:txBody>
        </p:sp>
        <p:sp>
          <p:nvSpPr>
            <p:cNvPr id="18" name="Rectangle 5"/>
            <p:cNvSpPr>
              <a:spLocks noChangeArrowheads="1"/>
            </p:cNvSpPr>
            <p:nvPr/>
          </p:nvSpPr>
          <p:spPr bwMode="white">
            <a:xfrm>
              <a:off x="4433885" y="5363909"/>
              <a:ext cx="1103312" cy="249238"/>
            </a:xfrm>
            <a:prstGeom prst="rect">
              <a:avLst/>
            </a:prstGeom>
            <a:solidFill>
              <a:schemeClr val="tx2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>
              <a:lvl1pPr marL="244475" indent="-244475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chemeClr val="accent1"/>
                </a:buClr>
                <a:buSzPct val="80000"/>
              </a:pPr>
              <a:r>
                <a:rPr lang="de-DE" altLang="de-DE" sz="1000">
                  <a:solidFill>
                    <a:schemeClr val="bg1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Gesamtbereich</a:t>
              </a:r>
            </a:p>
          </p:txBody>
        </p:sp>
        <p:sp>
          <p:nvSpPr>
            <p:cNvPr id="19" name="Rectangle 5"/>
            <p:cNvSpPr>
              <a:spLocks noChangeArrowheads="1"/>
            </p:cNvSpPr>
            <p:nvPr/>
          </p:nvSpPr>
          <p:spPr bwMode="white">
            <a:xfrm>
              <a:off x="3216272" y="3822447"/>
              <a:ext cx="973138" cy="257175"/>
            </a:xfrm>
            <a:prstGeom prst="rect">
              <a:avLst/>
            </a:prstGeom>
            <a:solidFill>
              <a:schemeClr val="tx2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>
              <a:lvl1pPr marL="244475" indent="-244475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chemeClr val="accent1"/>
                </a:buClr>
                <a:buSzPct val="80000"/>
              </a:pPr>
              <a:r>
                <a:rPr lang="de-DE" altLang="de-DE" sz="1000">
                  <a:solidFill>
                    <a:schemeClr val="bg1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Handelsware</a:t>
              </a:r>
            </a:p>
          </p:txBody>
        </p:sp>
        <p:sp>
          <p:nvSpPr>
            <p:cNvPr id="20" name="Rectangle 5"/>
            <p:cNvSpPr>
              <a:spLocks noChangeArrowheads="1"/>
            </p:cNvSpPr>
            <p:nvPr/>
          </p:nvSpPr>
          <p:spPr bwMode="white">
            <a:xfrm>
              <a:off x="4427535" y="3820859"/>
              <a:ext cx="1136650" cy="257175"/>
            </a:xfrm>
            <a:prstGeom prst="rect">
              <a:avLst/>
            </a:prstGeom>
            <a:solidFill>
              <a:schemeClr val="tx2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>
              <a:lvl1pPr marL="244475" indent="-244475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chemeClr val="accent1"/>
                </a:buClr>
                <a:buSzPct val="80000"/>
              </a:pPr>
              <a:r>
                <a:rPr lang="de-DE" altLang="de-DE" sz="1000">
                  <a:solidFill>
                    <a:schemeClr val="bg1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Fertigerzeugnis</a:t>
              </a:r>
            </a:p>
          </p:txBody>
        </p:sp>
        <p:sp>
          <p:nvSpPr>
            <p:cNvPr id="21" name="Rectangle 5"/>
            <p:cNvSpPr>
              <a:spLocks noChangeArrowheads="1"/>
            </p:cNvSpPr>
            <p:nvPr/>
          </p:nvSpPr>
          <p:spPr bwMode="white">
            <a:xfrm>
              <a:off x="4241797" y="4414584"/>
              <a:ext cx="1489075" cy="247650"/>
            </a:xfrm>
            <a:prstGeom prst="rect">
              <a:avLst/>
            </a:prstGeom>
            <a:solidFill>
              <a:schemeClr val="tx2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>
              <a:lvl1pPr marL="244475" indent="-244475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chemeClr val="accent1"/>
                </a:buClr>
                <a:buSzPct val="80000"/>
              </a:pPr>
              <a:r>
                <a:rPr lang="de-DE" altLang="de-DE" sz="1000">
                  <a:solidFill>
                    <a:schemeClr val="bg1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San Diego Lagerhaus</a:t>
              </a:r>
            </a:p>
          </p:txBody>
        </p:sp>
        <p:sp>
          <p:nvSpPr>
            <p:cNvPr id="22" name="Rectangle 5"/>
            <p:cNvSpPr>
              <a:spLocks noChangeArrowheads="1"/>
            </p:cNvSpPr>
            <p:nvPr/>
          </p:nvSpPr>
          <p:spPr bwMode="white">
            <a:xfrm>
              <a:off x="5911847" y="3820859"/>
              <a:ext cx="728663" cy="257175"/>
            </a:xfrm>
            <a:prstGeom prst="rect">
              <a:avLst/>
            </a:prstGeom>
            <a:solidFill>
              <a:schemeClr val="tx2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>
              <a:lvl1pPr marL="244475" indent="-244475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chemeClr val="accent1"/>
                </a:buClr>
                <a:buSzPct val="80000"/>
              </a:pPr>
              <a:r>
                <a:rPr lang="de-DE" altLang="de-DE" sz="1000">
                  <a:solidFill>
                    <a:schemeClr val="bg1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Sonstige</a:t>
              </a:r>
            </a:p>
          </p:txBody>
        </p:sp>
        <p:sp>
          <p:nvSpPr>
            <p:cNvPr id="23" name="Line 10"/>
            <p:cNvSpPr>
              <a:spLocks noChangeShapeType="1"/>
            </p:cNvSpPr>
            <p:nvPr/>
          </p:nvSpPr>
          <p:spPr bwMode="white">
            <a:xfrm>
              <a:off x="2622547" y="3046159"/>
              <a:ext cx="46386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24" name="Line 8"/>
            <p:cNvSpPr>
              <a:spLocks noChangeShapeType="1"/>
            </p:cNvSpPr>
            <p:nvPr/>
          </p:nvSpPr>
          <p:spPr bwMode="white">
            <a:xfrm>
              <a:off x="7259635" y="3046159"/>
              <a:ext cx="0" cy="130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sp>
          <p:nvSpPr>
            <p:cNvPr id="25" name="Line 8"/>
            <p:cNvSpPr>
              <a:spLocks noChangeShapeType="1"/>
            </p:cNvSpPr>
            <p:nvPr/>
          </p:nvSpPr>
          <p:spPr bwMode="white">
            <a:xfrm>
              <a:off x="2622547" y="3046159"/>
              <a:ext cx="0" cy="130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 anchor="ctr"/>
            <a:lstStyle/>
            <a:p>
              <a:endParaRPr lang="de-DE"/>
            </a:p>
          </p:txBody>
        </p:sp>
        <p:grpSp>
          <p:nvGrpSpPr>
            <p:cNvPr id="26" name="Gruppieren 2"/>
            <p:cNvGrpSpPr>
              <a:grpSpLocks/>
            </p:cNvGrpSpPr>
            <p:nvPr/>
          </p:nvGrpSpPr>
          <p:grpSpPr bwMode="auto">
            <a:xfrm>
              <a:off x="3700460" y="4078034"/>
              <a:ext cx="2573337" cy="336550"/>
              <a:chOff x="2481263" y="3645024"/>
              <a:chExt cx="2573337" cy="336425"/>
            </a:xfrm>
            <a:solidFill>
              <a:schemeClr val="tx2"/>
            </a:solidFill>
          </p:grpSpPr>
          <p:sp>
            <p:nvSpPr>
              <p:cNvPr id="27" name="Line 8"/>
              <p:cNvSpPr>
                <a:spLocks noChangeShapeType="1"/>
              </p:cNvSpPr>
              <p:nvPr/>
            </p:nvSpPr>
            <p:spPr bwMode="white">
              <a:xfrm rot="10800000">
                <a:off x="3767138" y="3835071"/>
                <a:ext cx="0" cy="146378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>
                  <a:defRPr/>
                </a:pPr>
                <a:endParaRPr lang="de-DE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28" name="Line 10"/>
              <p:cNvSpPr>
                <a:spLocks noChangeShapeType="1"/>
              </p:cNvSpPr>
              <p:nvPr/>
            </p:nvSpPr>
            <p:spPr bwMode="white">
              <a:xfrm rot="10800000">
                <a:off x="2481263" y="3835843"/>
                <a:ext cx="2572444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>
                  <a:defRPr/>
                </a:pPr>
                <a:endParaRPr lang="de-DE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29" name="Line 8"/>
              <p:cNvSpPr>
                <a:spLocks noChangeShapeType="1"/>
              </p:cNvSpPr>
              <p:nvPr/>
            </p:nvSpPr>
            <p:spPr bwMode="white">
              <a:xfrm rot="10800000">
                <a:off x="2481263" y="3655196"/>
                <a:ext cx="0" cy="180647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>
                  <a:defRPr/>
                </a:pPr>
                <a:endParaRPr lang="de-DE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30" name="Line 8"/>
              <p:cNvSpPr>
                <a:spLocks noChangeShapeType="1"/>
              </p:cNvSpPr>
              <p:nvPr/>
            </p:nvSpPr>
            <p:spPr bwMode="white">
              <a:xfrm rot="10800000">
                <a:off x="5054600" y="3654425"/>
                <a:ext cx="0" cy="180647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>
                  <a:defRPr/>
                </a:pPr>
                <a:endParaRPr lang="de-DE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31" name="Line 8"/>
              <p:cNvSpPr>
                <a:spLocks noChangeShapeType="1"/>
              </p:cNvSpPr>
              <p:nvPr/>
            </p:nvSpPr>
            <p:spPr bwMode="white">
              <a:xfrm rot="10800000">
                <a:off x="3767138" y="3645024"/>
                <a:ext cx="496" cy="190819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>
                  <a:defRPr/>
                </a:pPr>
                <a:endParaRPr lang="de-DE">
                  <a:solidFill>
                    <a:schemeClr val="bg1"/>
                  </a:solidFill>
                  <a:latin typeface="Arial" charset="0"/>
                </a:endParaRPr>
              </a:p>
            </p:txBody>
          </p:sp>
        </p:grpSp>
        <p:sp>
          <p:nvSpPr>
            <p:cNvPr id="32" name="Rectangle 5"/>
            <p:cNvSpPr>
              <a:spLocks noChangeArrowheads="1"/>
            </p:cNvSpPr>
            <p:nvPr/>
          </p:nvSpPr>
          <p:spPr bwMode="white">
            <a:xfrm>
              <a:off x="8570910" y="4398709"/>
              <a:ext cx="1135062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marL="244475" indent="-244475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>
                  <a:schemeClr val="accent1"/>
                </a:buClr>
                <a:buSzPct val="80000"/>
              </a:pPr>
              <a:r>
                <a:rPr lang="de-DE" altLang="de-DE" b="0" dirty="0"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Lagernummer</a:t>
              </a:r>
            </a:p>
          </p:txBody>
        </p:sp>
        <p:sp>
          <p:nvSpPr>
            <p:cNvPr id="33" name="Rectangle 5"/>
            <p:cNvSpPr>
              <a:spLocks noChangeArrowheads="1"/>
            </p:cNvSpPr>
            <p:nvPr/>
          </p:nvSpPr>
          <p:spPr bwMode="white">
            <a:xfrm>
              <a:off x="6173785" y="2592134"/>
              <a:ext cx="2065337" cy="339725"/>
            </a:xfrm>
            <a:prstGeom prst="rect">
              <a:avLst/>
            </a:prstGeom>
            <a:solidFill>
              <a:schemeClr val="tx2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>
              <a:lvl1pPr marL="244475" indent="-244475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chemeClr val="accent1"/>
                </a:buClr>
                <a:buSzPct val="80000"/>
              </a:pPr>
              <a:r>
                <a:rPr lang="de-DE" altLang="de-DE" sz="1600">
                  <a:solidFill>
                    <a:schemeClr val="bg1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Global Bike Inc. DE</a:t>
              </a:r>
            </a:p>
          </p:txBody>
        </p:sp>
        <p:grpSp>
          <p:nvGrpSpPr>
            <p:cNvPr id="34" name="Gruppieren 1"/>
            <p:cNvGrpSpPr>
              <a:grpSpLocks/>
            </p:cNvGrpSpPr>
            <p:nvPr/>
          </p:nvGrpSpPr>
          <p:grpSpPr bwMode="auto">
            <a:xfrm>
              <a:off x="3709985" y="3497009"/>
              <a:ext cx="2571750" cy="325438"/>
              <a:chOff x="2490788" y="3063875"/>
              <a:chExt cx="2571750" cy="325438"/>
            </a:xfrm>
            <a:solidFill>
              <a:schemeClr val="tx2"/>
            </a:solidFill>
          </p:grpSpPr>
          <p:sp>
            <p:nvSpPr>
              <p:cNvPr id="35" name="Line 8"/>
              <p:cNvSpPr>
                <a:spLocks noChangeShapeType="1"/>
              </p:cNvSpPr>
              <p:nvPr/>
            </p:nvSpPr>
            <p:spPr bwMode="white">
              <a:xfrm>
                <a:off x="3771106" y="3063875"/>
                <a:ext cx="0" cy="149101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>
                  <a:defRPr/>
                </a:pPr>
                <a:endParaRPr lang="de-DE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36" name="Line 10"/>
              <p:cNvSpPr>
                <a:spLocks noChangeShapeType="1"/>
              </p:cNvSpPr>
              <p:nvPr/>
            </p:nvSpPr>
            <p:spPr bwMode="white">
              <a:xfrm>
                <a:off x="2491681" y="3208775"/>
                <a:ext cx="2570857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>
                  <a:defRPr/>
                </a:pPr>
                <a:endParaRPr lang="de-DE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37" name="Line 8"/>
              <p:cNvSpPr>
                <a:spLocks noChangeShapeType="1"/>
              </p:cNvSpPr>
              <p:nvPr/>
            </p:nvSpPr>
            <p:spPr bwMode="white">
              <a:xfrm>
                <a:off x="5062538" y="3208775"/>
                <a:ext cx="0" cy="179771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>
                  <a:defRPr/>
                </a:pPr>
                <a:endParaRPr lang="de-DE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38" name="Line 8"/>
              <p:cNvSpPr>
                <a:spLocks noChangeShapeType="1"/>
              </p:cNvSpPr>
              <p:nvPr/>
            </p:nvSpPr>
            <p:spPr bwMode="white">
              <a:xfrm>
                <a:off x="2490788" y="3209542"/>
                <a:ext cx="0" cy="179771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>
                  <a:defRPr/>
                </a:pPr>
                <a:endParaRPr lang="de-DE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39" name="Line 8"/>
              <p:cNvSpPr>
                <a:spLocks noChangeShapeType="1"/>
              </p:cNvSpPr>
              <p:nvPr/>
            </p:nvSpPr>
            <p:spPr bwMode="white">
              <a:xfrm flipH="1">
                <a:off x="3771106" y="3212976"/>
                <a:ext cx="1278" cy="17557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>
                  <a:defRPr/>
                </a:pPr>
                <a:endParaRPr lang="de-DE">
                  <a:solidFill>
                    <a:schemeClr val="bg1"/>
                  </a:solidFill>
                  <a:latin typeface="Arial" charset="0"/>
                </a:endParaRPr>
              </a:p>
            </p:txBody>
          </p:sp>
        </p:grpSp>
        <p:sp>
          <p:nvSpPr>
            <p:cNvPr id="40" name="Rectangle 5"/>
            <p:cNvSpPr>
              <a:spLocks noChangeArrowheads="1"/>
            </p:cNvSpPr>
            <p:nvPr/>
          </p:nvSpPr>
          <p:spPr bwMode="white">
            <a:xfrm>
              <a:off x="1912935" y="4813047"/>
              <a:ext cx="1114425" cy="247650"/>
            </a:xfrm>
            <a:prstGeom prst="rect">
              <a:avLst/>
            </a:prstGeom>
            <a:solidFill>
              <a:schemeClr val="tx2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>
              <a:lvl1pPr marL="244475" indent="-244475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chemeClr val="accent1"/>
                </a:buClr>
                <a:buSzPct val="80000"/>
              </a:pPr>
              <a:r>
                <a:rPr lang="de-DE" altLang="de-DE" sz="1000">
                  <a:solidFill>
                    <a:schemeClr val="bg1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Festplatzlager</a:t>
              </a:r>
            </a:p>
          </p:txBody>
        </p:sp>
        <p:sp>
          <p:nvSpPr>
            <p:cNvPr id="41" name="Rectangle 5"/>
            <p:cNvSpPr>
              <a:spLocks noChangeArrowheads="1"/>
            </p:cNvSpPr>
            <p:nvPr/>
          </p:nvSpPr>
          <p:spPr bwMode="white">
            <a:xfrm>
              <a:off x="4484685" y="4813047"/>
              <a:ext cx="982662" cy="247650"/>
            </a:xfrm>
            <a:prstGeom prst="rect">
              <a:avLst/>
            </a:prstGeom>
            <a:solidFill>
              <a:schemeClr val="tx2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>
              <a:lvl1pPr marL="244475" indent="-244475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chemeClr val="accent1"/>
                </a:buClr>
                <a:buSzPct val="80000"/>
              </a:pPr>
              <a:r>
                <a:rPr lang="de-DE" altLang="de-DE" sz="1000">
                  <a:solidFill>
                    <a:schemeClr val="bg1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Palettenlager</a:t>
              </a:r>
            </a:p>
          </p:txBody>
        </p:sp>
        <p:sp>
          <p:nvSpPr>
            <p:cNvPr id="42" name="Rectangle 5"/>
            <p:cNvSpPr>
              <a:spLocks noChangeArrowheads="1"/>
            </p:cNvSpPr>
            <p:nvPr/>
          </p:nvSpPr>
          <p:spPr bwMode="white">
            <a:xfrm>
              <a:off x="3201985" y="4813047"/>
              <a:ext cx="1057275" cy="401637"/>
            </a:xfrm>
            <a:prstGeom prst="rect">
              <a:avLst/>
            </a:prstGeom>
            <a:solidFill>
              <a:schemeClr val="tx2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>
              <a:lvl1pPr marL="244475" indent="-244475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chemeClr val="accent1"/>
                </a:buClr>
                <a:buSzPct val="80000"/>
              </a:pPr>
              <a:r>
                <a:rPr lang="de-DE" altLang="de-DE" sz="1000">
                  <a:solidFill>
                    <a:schemeClr val="bg1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Wareneingang extern</a:t>
              </a:r>
            </a:p>
          </p:txBody>
        </p:sp>
        <p:sp>
          <p:nvSpPr>
            <p:cNvPr id="43" name="Rectangle 5"/>
            <p:cNvSpPr>
              <a:spLocks noChangeArrowheads="1"/>
            </p:cNvSpPr>
            <p:nvPr/>
          </p:nvSpPr>
          <p:spPr bwMode="white">
            <a:xfrm>
              <a:off x="6919910" y="4816222"/>
              <a:ext cx="1363662" cy="247650"/>
            </a:xfrm>
            <a:prstGeom prst="rect">
              <a:avLst/>
            </a:prstGeom>
            <a:solidFill>
              <a:schemeClr val="tx2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>
              <a:lvl1pPr marL="244475" indent="-244475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chemeClr val="accent1"/>
                </a:buClr>
                <a:buSzPct val="80000"/>
              </a:pPr>
              <a:r>
                <a:rPr lang="de-DE" altLang="de-DE" sz="1000">
                  <a:solidFill>
                    <a:schemeClr val="bg1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Umlagerung (Werk)</a:t>
              </a:r>
            </a:p>
          </p:txBody>
        </p:sp>
        <p:sp>
          <p:nvSpPr>
            <p:cNvPr id="44" name="Rectangle 5"/>
            <p:cNvSpPr>
              <a:spLocks noChangeArrowheads="1"/>
            </p:cNvSpPr>
            <p:nvPr/>
          </p:nvSpPr>
          <p:spPr bwMode="white">
            <a:xfrm>
              <a:off x="5737222" y="4813047"/>
              <a:ext cx="1039813" cy="401637"/>
            </a:xfrm>
            <a:prstGeom prst="rect">
              <a:avLst/>
            </a:prstGeom>
            <a:solidFill>
              <a:schemeClr val="tx2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90000" tIns="46800" rIns="90000" bIns="46800">
              <a:spAutoFit/>
            </a:bodyPr>
            <a:lstStyle>
              <a:lvl1pPr marL="244475" indent="-244475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chemeClr val="accent1"/>
                </a:buClr>
                <a:buSzPct val="80000"/>
              </a:pPr>
              <a:r>
                <a:rPr lang="de-DE" altLang="de-DE" sz="1000">
                  <a:solidFill>
                    <a:schemeClr val="bg1"/>
                  </a:solidFill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Versandstelle Ausliefer.</a:t>
              </a:r>
            </a:p>
          </p:txBody>
        </p:sp>
        <p:grpSp>
          <p:nvGrpSpPr>
            <p:cNvPr id="45" name="Gruppieren 44"/>
            <p:cNvGrpSpPr>
              <a:grpSpLocks/>
            </p:cNvGrpSpPr>
            <p:nvPr/>
          </p:nvGrpSpPr>
          <p:grpSpPr bwMode="auto">
            <a:xfrm>
              <a:off x="2441572" y="4651122"/>
              <a:ext cx="5160963" cy="161925"/>
              <a:chOff x="1222375" y="4217988"/>
              <a:chExt cx="5160169" cy="161925"/>
            </a:xfrm>
            <a:solidFill>
              <a:schemeClr val="tx2"/>
            </a:solidFill>
          </p:grpSpPr>
          <p:sp>
            <p:nvSpPr>
              <p:cNvPr id="46" name="Line 8"/>
              <p:cNvSpPr>
                <a:spLocks noChangeShapeType="1"/>
              </p:cNvSpPr>
              <p:nvPr/>
            </p:nvSpPr>
            <p:spPr bwMode="white">
              <a:xfrm>
                <a:off x="3763118" y="4217988"/>
                <a:ext cx="0" cy="156944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>
                  <a:defRPr/>
                </a:pPr>
                <a:endParaRPr lang="de-DE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47" name="Line 8"/>
              <p:cNvSpPr>
                <a:spLocks noChangeShapeType="1"/>
              </p:cNvSpPr>
              <p:nvPr/>
            </p:nvSpPr>
            <p:spPr bwMode="white">
              <a:xfrm flipH="1">
                <a:off x="6381750" y="4293732"/>
                <a:ext cx="0" cy="81201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>
                  <a:defRPr/>
                </a:pPr>
                <a:endParaRPr lang="de-DE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48" name="Line 8"/>
              <p:cNvSpPr>
                <a:spLocks noChangeShapeType="1"/>
              </p:cNvSpPr>
              <p:nvPr/>
            </p:nvSpPr>
            <p:spPr bwMode="white">
              <a:xfrm>
                <a:off x="1225550" y="4296460"/>
                <a:ext cx="1" cy="78472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>
                  <a:defRPr/>
                </a:pPr>
                <a:endParaRPr lang="de-DE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49" name="Line 10"/>
              <p:cNvSpPr>
                <a:spLocks noChangeShapeType="1"/>
              </p:cNvSpPr>
              <p:nvPr/>
            </p:nvSpPr>
            <p:spPr bwMode="white">
              <a:xfrm flipV="1">
                <a:off x="1222375" y="4298711"/>
                <a:ext cx="5160169" cy="0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>
                  <a:defRPr/>
                </a:pPr>
                <a:endParaRPr lang="de-DE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50" name="Line 8"/>
              <p:cNvSpPr>
                <a:spLocks noChangeShapeType="1"/>
              </p:cNvSpPr>
              <p:nvPr/>
            </p:nvSpPr>
            <p:spPr bwMode="white">
              <a:xfrm>
                <a:off x="2500808" y="4298712"/>
                <a:ext cx="1" cy="78472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>
                  <a:defRPr/>
                </a:pPr>
                <a:endParaRPr lang="de-DE">
                  <a:solidFill>
                    <a:schemeClr val="bg1"/>
                  </a:solidFill>
                  <a:latin typeface="Arial" charset="0"/>
                </a:endParaRPr>
              </a:p>
            </p:txBody>
          </p:sp>
          <p:sp>
            <p:nvSpPr>
              <p:cNvPr id="51" name="Line 8"/>
              <p:cNvSpPr>
                <a:spLocks noChangeShapeType="1"/>
              </p:cNvSpPr>
              <p:nvPr/>
            </p:nvSpPr>
            <p:spPr bwMode="white">
              <a:xfrm flipH="1">
                <a:off x="5051323" y="4298712"/>
                <a:ext cx="0" cy="81201"/>
              </a:xfrm>
              <a:prstGeom prst="line">
                <a:avLst/>
              </a:prstGeom>
              <a:grp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lIns="90000" tIns="46800" rIns="90000" bIns="46800" anchor="ctr"/>
              <a:lstStyle/>
              <a:p>
                <a:pPr>
                  <a:defRPr/>
                </a:pPr>
                <a:endParaRPr lang="de-DE">
                  <a:solidFill>
                    <a:schemeClr val="bg1"/>
                  </a:solidFill>
                  <a:latin typeface="Arial" charset="0"/>
                </a:endParaRPr>
              </a:p>
            </p:txBody>
          </p:sp>
        </p:grpSp>
        <p:sp>
          <p:nvSpPr>
            <p:cNvPr id="52" name="Rectangle 5"/>
            <p:cNvSpPr>
              <a:spLocks noChangeArrowheads="1"/>
            </p:cNvSpPr>
            <p:nvPr/>
          </p:nvSpPr>
          <p:spPr bwMode="white">
            <a:xfrm>
              <a:off x="8928097" y="4797172"/>
              <a:ext cx="777875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marL="244475" indent="-244475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>
                  <a:schemeClr val="accent1"/>
                </a:buClr>
                <a:buSzPct val="80000"/>
              </a:pPr>
              <a:r>
                <a:rPr lang="de-DE" altLang="de-DE" b="0"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Lagertyp</a:t>
              </a:r>
            </a:p>
          </p:txBody>
        </p:sp>
        <p:sp>
          <p:nvSpPr>
            <p:cNvPr id="53" name="Rectangle 5"/>
            <p:cNvSpPr>
              <a:spLocks noChangeArrowheads="1"/>
            </p:cNvSpPr>
            <p:nvPr/>
          </p:nvSpPr>
          <p:spPr bwMode="white">
            <a:xfrm>
              <a:off x="8631235" y="5348034"/>
              <a:ext cx="1074737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marL="244475" indent="-244475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48B00"/>
                </a:buClr>
                <a:buFont typeface="Wingdings" panose="05000000000000000000" pitchFamily="2" charset="2"/>
                <a:defRPr sz="1200" b="1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Clr>
                  <a:schemeClr val="accent1"/>
                </a:buClr>
                <a:buSzPct val="80000"/>
              </a:pPr>
              <a:r>
                <a:rPr lang="de-DE" altLang="de-DE" b="0"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Lagerbereich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8259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latin typeface="Arial" panose="020B0604020202020204" pitchFamily="34" charset="0"/>
              </a:rPr>
              <a:t>WM Organisationsstruktur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1971675" algn="l"/>
              </a:tabLst>
              <a:defRPr/>
            </a:pPr>
            <a:r>
              <a:rPr lang="de-DE" dirty="0"/>
              <a:t>Mandant</a:t>
            </a:r>
          </a:p>
          <a:p>
            <a:pPr lvl="1">
              <a:tabLst>
                <a:tab pos="1971675" algn="l"/>
              </a:tabLst>
              <a:defRPr/>
            </a:pPr>
            <a:r>
              <a:rPr lang="de-DE" dirty="0"/>
              <a:t>Betriebswirtschaftlich größte organisatorische Einheit in einem </a:t>
            </a:r>
            <a:r>
              <a:rPr lang="de-DE" dirty="0" smtClean="0"/>
              <a:t>SAP-System</a:t>
            </a:r>
          </a:p>
          <a:p>
            <a:pPr lvl="1">
              <a:tabLst>
                <a:tab pos="1971675" algn="l"/>
              </a:tabLst>
              <a:defRPr/>
            </a:pPr>
            <a:endParaRPr lang="de-DE" dirty="0"/>
          </a:p>
          <a:p>
            <a:pPr>
              <a:tabLst>
                <a:tab pos="1971675" algn="l"/>
              </a:tabLst>
              <a:defRPr/>
            </a:pPr>
            <a:r>
              <a:rPr lang="de-DE" dirty="0"/>
              <a:t>Buchungskreis</a:t>
            </a:r>
          </a:p>
          <a:p>
            <a:pPr lvl="1">
              <a:tabLst>
                <a:tab pos="1971675" algn="l"/>
              </a:tabLst>
              <a:defRPr/>
            </a:pPr>
            <a:r>
              <a:rPr lang="de-DE" dirty="0"/>
              <a:t>Betriebswirtschaftlich kleinste organisatorische Einheit, für die eine vollständige, in sich abgeschlossene Buchhaltung (Bilanz, GuV etc.) abgebildet werden </a:t>
            </a:r>
            <a:r>
              <a:rPr lang="de-DE" dirty="0" smtClean="0"/>
              <a:t>kann</a:t>
            </a:r>
          </a:p>
          <a:p>
            <a:pPr lvl="1">
              <a:tabLst>
                <a:tab pos="1971675" algn="l"/>
              </a:tabLst>
              <a:defRPr/>
            </a:pPr>
            <a:endParaRPr lang="de-DE" dirty="0"/>
          </a:p>
          <a:p>
            <a:pPr>
              <a:tabLst>
                <a:tab pos="1971675" algn="l"/>
              </a:tabLst>
              <a:defRPr/>
            </a:pPr>
            <a:r>
              <a:rPr lang="de-DE" dirty="0"/>
              <a:t>Werk</a:t>
            </a:r>
          </a:p>
          <a:p>
            <a:pPr lvl="1">
              <a:tabLst>
                <a:tab pos="1971675" algn="l"/>
              </a:tabLst>
              <a:defRPr/>
            </a:pPr>
            <a:r>
              <a:rPr lang="de-DE" dirty="0"/>
              <a:t>Betriebsstätte oder Tätigkeitsbereich in einem Unternehmen zur</a:t>
            </a:r>
          </a:p>
          <a:p>
            <a:pPr lvl="2">
              <a:buFont typeface="Arial" charset="0"/>
              <a:buChar char="•"/>
              <a:tabLst>
                <a:tab pos="1971675" algn="l"/>
              </a:tabLst>
              <a:defRPr/>
            </a:pPr>
            <a:r>
              <a:rPr lang="de-DE" dirty="0"/>
              <a:t>Produktion, Distribution, Beschaffung und/oder </a:t>
            </a:r>
            <a:r>
              <a:rPr lang="de-DE" dirty="0" smtClean="0"/>
              <a:t>Instandhaltung</a:t>
            </a:r>
          </a:p>
          <a:p>
            <a:pPr lvl="2">
              <a:buFont typeface="Arial" charset="0"/>
              <a:buChar char="•"/>
              <a:tabLst>
                <a:tab pos="1971675" algn="l"/>
              </a:tabLst>
              <a:defRPr/>
            </a:pPr>
            <a:endParaRPr lang="de-DE" dirty="0"/>
          </a:p>
          <a:p>
            <a:pPr>
              <a:tabLst>
                <a:tab pos="1971675" algn="l"/>
              </a:tabLst>
              <a:defRPr/>
            </a:pPr>
            <a:r>
              <a:rPr lang="de-DE" dirty="0"/>
              <a:t>Lagerort</a:t>
            </a:r>
          </a:p>
          <a:p>
            <a:pPr lvl="1">
              <a:tabLst>
                <a:tab pos="1971675" algn="l"/>
              </a:tabLst>
              <a:defRPr/>
            </a:pPr>
            <a:r>
              <a:rPr lang="de-DE" dirty="0"/>
              <a:t>Organisatorische Einheit, die eine Unterscheidung von Beständen innerhalb eines Werkes ermöglicht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6715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>
                <a:latin typeface="Arial" panose="020B0604020202020204" pitchFamily="34" charset="0"/>
              </a:rPr>
              <a:t>WM Organisationsstruktur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1971675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Lagernummer</a:t>
            </a:r>
          </a:p>
          <a:p>
            <a:pPr lvl="1">
              <a:tabLst>
                <a:tab pos="1971675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Alphanumerischer Schlüssel, der ein komplexes, physisches Lager innerhalb des Warehouse-Management-Systems </a:t>
            </a:r>
            <a:r>
              <a:rPr lang="de-DE" altLang="de-DE" dirty="0" smtClean="0">
                <a:latin typeface="Arial" panose="020B0604020202020204" pitchFamily="34" charset="0"/>
              </a:rPr>
              <a:t>identifiziert</a:t>
            </a:r>
          </a:p>
          <a:p>
            <a:pPr lvl="1">
              <a:tabLst>
                <a:tab pos="1971675" algn="l"/>
              </a:tabLst>
            </a:pPr>
            <a:endParaRPr lang="de-DE" altLang="de-DE" dirty="0">
              <a:latin typeface="Arial" panose="020B0604020202020204" pitchFamily="34" charset="0"/>
            </a:endParaRPr>
          </a:p>
          <a:p>
            <a:pPr>
              <a:tabLst>
                <a:tab pos="1971675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Lagertyp</a:t>
            </a:r>
          </a:p>
          <a:p>
            <a:pPr lvl="1">
              <a:tabLst>
                <a:tab pos="1971675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Unterteilung eines komplexen physischen Lagers</a:t>
            </a:r>
          </a:p>
          <a:p>
            <a:pPr lvl="1">
              <a:tabLst>
                <a:tab pos="1971675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unterscheiden sich voneinander durch ihre Lagertechnik, ihre Organisationsform oder ihre </a:t>
            </a:r>
            <a:r>
              <a:rPr lang="de-DE" altLang="de-DE" dirty="0" smtClean="0">
                <a:latin typeface="Arial" panose="020B0604020202020204" pitchFamily="34" charset="0"/>
              </a:rPr>
              <a:t>Funktion</a:t>
            </a:r>
          </a:p>
          <a:p>
            <a:pPr lvl="1">
              <a:tabLst>
                <a:tab pos="1971675" algn="l"/>
              </a:tabLst>
            </a:pPr>
            <a:endParaRPr lang="de-DE" altLang="de-DE" dirty="0">
              <a:latin typeface="Arial" panose="020B0604020202020204" pitchFamily="34" charset="0"/>
            </a:endParaRPr>
          </a:p>
          <a:p>
            <a:pPr>
              <a:tabLst>
                <a:tab pos="1971675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Lagerbereich</a:t>
            </a:r>
          </a:p>
          <a:p>
            <a:pPr lvl="1">
              <a:tabLst>
                <a:tab pos="1971675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für die weitere Unterteilung der Lagerfläche innerhalb von Lagertypen</a:t>
            </a:r>
          </a:p>
          <a:p>
            <a:pPr lvl="1">
              <a:tabLst>
                <a:tab pos="1971675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Zusammenfassung von ähnlichen </a:t>
            </a:r>
            <a:r>
              <a:rPr lang="de-DE" altLang="de-DE" dirty="0" smtClean="0">
                <a:latin typeface="Arial" panose="020B0604020202020204" pitchFamily="34" charset="0"/>
              </a:rPr>
              <a:t>Lagerplätzen</a:t>
            </a:r>
          </a:p>
          <a:p>
            <a:pPr lvl="1">
              <a:tabLst>
                <a:tab pos="1971675" algn="l"/>
              </a:tabLst>
            </a:pPr>
            <a:endParaRPr lang="de-DE" altLang="de-DE" dirty="0">
              <a:latin typeface="Arial" panose="020B0604020202020204" pitchFamily="34" charset="0"/>
            </a:endParaRPr>
          </a:p>
          <a:p>
            <a:pPr>
              <a:tabLst>
                <a:tab pos="1971675" algn="l"/>
              </a:tabLst>
            </a:pPr>
            <a:r>
              <a:rPr lang="de-DE" altLang="de-DE" dirty="0" err="1">
                <a:latin typeface="Arial" panose="020B0604020202020204" pitchFamily="34" charset="0"/>
              </a:rPr>
              <a:t>Kommissionierbereich</a:t>
            </a:r>
            <a:endParaRPr lang="de-DE" altLang="de-DE" dirty="0">
              <a:latin typeface="Arial" panose="020B0604020202020204" pitchFamily="34" charset="0"/>
            </a:endParaRPr>
          </a:p>
          <a:p>
            <a:pPr lvl="1">
              <a:tabLst>
                <a:tab pos="1971675" algn="l"/>
              </a:tabLst>
            </a:pPr>
            <a:r>
              <a:rPr lang="de-DE" altLang="de-DE" dirty="0">
                <a:latin typeface="Arial" panose="020B0604020202020204" pitchFamily="34" charset="0"/>
              </a:rPr>
              <a:t>Lagerfläche innerhalb eines Lagertyps, die Lagerplätze unter dem Gesichtspunkt der Auslagerung zusammenfassen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1010221"/>
      </p:ext>
    </p:extLst>
  </p:cSld>
  <p:clrMapOvr>
    <a:masterClrMapping/>
  </p:clrMapOvr>
</p:sld>
</file>

<file path=ppt/theme/theme1.xml><?xml version="1.0" encoding="utf-8"?>
<a:theme xmlns:a="http://schemas.openxmlformats.org/drawingml/2006/main" name="SAP_2016_16x9_white">
  <a:themeElements>
    <a:clrScheme name="SAP_colors_white_template">
      <a:dk1>
        <a:srgbClr val="000000"/>
      </a:dk1>
      <a:lt1>
        <a:srgbClr val="FFFFFF"/>
      </a:lt1>
      <a:dk2>
        <a:srgbClr val="0076CB"/>
      </a:dk2>
      <a:lt2>
        <a:srgbClr val="CCCCCC"/>
      </a:lt2>
      <a:accent1>
        <a:srgbClr val="F0AB00"/>
      </a:accent1>
      <a:accent2>
        <a:srgbClr val="666666"/>
      </a:accent2>
      <a:accent3>
        <a:srgbClr val="0076CB"/>
      </a:accent3>
      <a:accent4>
        <a:srgbClr val="4FB81C"/>
      </a:accent4>
      <a:accent5>
        <a:srgbClr val="E35500"/>
      </a:accent5>
      <a:accent6>
        <a:srgbClr val="760A85"/>
      </a:accent6>
      <a:hlink>
        <a:srgbClr val="666666"/>
      </a:hlink>
      <a:folHlink>
        <a:srgbClr val="CCCCCC"/>
      </a:folHlink>
    </a:clrScheme>
    <a:fontScheme name="SAP_Fonts20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 w="6350" algn="ctr">
          <a:noFill/>
          <a:miter lim="800000"/>
          <a:headEnd/>
          <a:tailEnd/>
        </a:ln>
      </a:spPr>
      <a:bodyPr lIns="90000" tIns="72000" rIns="90000" bIns="72000" rtlCol="0" anchor="ctr"/>
      <a:lstStyle>
        <a:defPPr marR="0" algn="ctr" defTabSz="91440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>
            <a:srgbClr val="F0AB00"/>
          </a:buClr>
          <a:buSzPct val="80000"/>
          <a:tabLst/>
          <a:defRPr kumimoji="0" sz="2000" b="0" i="0" u="none" strike="noStrike" kern="0" cap="none" spc="0" normalizeH="0" baseline="0" noProof="0" dirty="0" err="1" smtClean="0">
            <a:ln>
              <a:noFill/>
            </a:ln>
            <a:effectLst/>
            <a:uLnTx/>
            <a:uFillTx/>
            <a:ea typeface="Arial Unicode MS" pitchFamily="34" charset="-128"/>
            <a:cs typeface="Arial Unicode MS" pitchFamily="34" charset="-128"/>
          </a:defRPr>
        </a:defPPr>
      </a:lst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fontAlgn="base">
          <a:spcBef>
            <a:spcPts val="600"/>
          </a:spcBef>
          <a:spcAft>
            <a:spcPct val="0"/>
          </a:spcAft>
          <a:buClr>
            <a:srgbClr val="F0AB00"/>
          </a:buClr>
          <a:buSzPct val="80000"/>
          <a:defRPr sz="1800" kern="0" dirty="0" err="1" smtClean="0">
            <a:ea typeface="Arial Unicode MS" pitchFamily="34" charset="-128"/>
            <a:cs typeface="Arial Unicode MS" pitchFamily="34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1" id="{57F493F3-C7D5-4775-8B15-1AB2D8924BA4}" vid="{BA671897-2218-4B64-A211-BE4C8732D146}"/>
    </a:ext>
  </a:extLst>
</a:theme>
</file>

<file path=ppt/theme/theme2.xml><?xml version="1.0" encoding="utf-8"?>
<a:theme xmlns:a="http://schemas.openxmlformats.org/drawingml/2006/main" name="Office Theme">
  <a:themeElements>
    <a:clrScheme name="SAP_Colors2011_1.1">
      <a:dk1>
        <a:srgbClr val="000000"/>
      </a:dk1>
      <a:lt1>
        <a:srgbClr val="FFFFFF"/>
      </a:lt1>
      <a:dk2>
        <a:srgbClr val="0076CB"/>
      </a:dk2>
      <a:lt2>
        <a:srgbClr val="CCCCCC"/>
      </a:lt2>
      <a:accent1>
        <a:srgbClr val="F0AB00"/>
      </a:accent1>
      <a:accent2>
        <a:srgbClr val="666666"/>
      </a:accent2>
      <a:accent3>
        <a:srgbClr val="0076CB"/>
      </a:accent3>
      <a:accent4>
        <a:srgbClr val="4FB81C"/>
      </a:accent4>
      <a:accent5>
        <a:srgbClr val="E35500"/>
      </a:accent5>
      <a:accent6>
        <a:srgbClr val="760A85"/>
      </a:accent6>
      <a:hlink>
        <a:srgbClr val="666666"/>
      </a:hlink>
      <a:folHlink>
        <a:srgbClr val="CCCCCC"/>
      </a:folHlink>
    </a:clrScheme>
    <a:fontScheme name="SAP_Fonts20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AP_Colors2011">
      <a:dk1>
        <a:srgbClr val="000000"/>
      </a:dk1>
      <a:lt1>
        <a:srgbClr val="FFFFFF"/>
      </a:lt1>
      <a:dk2>
        <a:srgbClr val="00AFE3"/>
      </a:dk2>
      <a:lt2>
        <a:srgbClr val="CCCCCC"/>
      </a:lt2>
      <a:accent1>
        <a:srgbClr val="FDB913"/>
      </a:accent1>
      <a:accent2>
        <a:srgbClr val="626366"/>
      </a:accent2>
      <a:accent3>
        <a:srgbClr val="0082C9"/>
      </a:accent3>
      <a:accent4>
        <a:srgbClr val="4BBE44"/>
      </a:accent4>
      <a:accent5>
        <a:srgbClr val="B1D249"/>
      </a:accent5>
      <a:accent6>
        <a:srgbClr val="80298F"/>
      </a:accent6>
      <a:hlink>
        <a:srgbClr val="04357B"/>
      </a:hlink>
      <a:folHlink>
        <a:srgbClr val="999999"/>
      </a:folHlink>
    </a:clrScheme>
    <a:fontScheme name="SAP_Fonts20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SAP_Template_169_de</Template>
  <TotalTime>0</TotalTime>
  <Words>1153</Words>
  <Application>Microsoft Office PowerPoint</Application>
  <PresentationFormat>Benutzerdefiniert</PresentationFormat>
  <Paragraphs>455</Paragraphs>
  <Slides>33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42" baseType="lpstr">
      <vt:lpstr>Angsana New</vt:lpstr>
      <vt:lpstr>Arial</vt:lpstr>
      <vt:lpstr>Arial Unicode MS</vt:lpstr>
      <vt:lpstr>Courier New</vt:lpstr>
      <vt:lpstr>Symbol</vt:lpstr>
      <vt:lpstr>Times New Roman</vt:lpstr>
      <vt:lpstr>wingdings</vt:lpstr>
      <vt:lpstr>wingdings</vt:lpstr>
      <vt:lpstr>SAP_2016_16x9_white</vt:lpstr>
      <vt:lpstr>Warehouse Management (WM)</vt:lpstr>
      <vt:lpstr>PowerPoint-Präsentation</vt:lpstr>
      <vt:lpstr>PowerPoint-Präsentation</vt:lpstr>
      <vt:lpstr>PowerPoint-Präsentation</vt:lpstr>
      <vt:lpstr>Funktionalität</vt:lpstr>
      <vt:lpstr>Agenda</vt:lpstr>
      <vt:lpstr>WM Organisationseinheiten</vt:lpstr>
      <vt:lpstr>WM Organisationsstruktur</vt:lpstr>
      <vt:lpstr>WM Organisationsstruktur</vt:lpstr>
      <vt:lpstr>WM Organisationsstruktur</vt:lpstr>
      <vt:lpstr>Global Bike Struktur des Warehouse Management</vt:lpstr>
      <vt:lpstr>Global Bike Organisationsstruktur in SAP ERP (Logistik)</vt:lpstr>
      <vt:lpstr>Agenda</vt:lpstr>
      <vt:lpstr>WM Stammdaten</vt:lpstr>
      <vt:lpstr>Lagerplatzstammdaten</vt:lpstr>
      <vt:lpstr>Lagerplatzstammdaten</vt:lpstr>
      <vt:lpstr>Lagerplatzstammdaten</vt:lpstr>
      <vt:lpstr>Materialstammdaten</vt:lpstr>
      <vt:lpstr>Materialstammdaten – Sichten</vt:lpstr>
      <vt:lpstr>Materialstammsatz</vt:lpstr>
      <vt:lpstr>Gefahrstoffstammdaten</vt:lpstr>
      <vt:lpstr>Chargenstammdaten</vt:lpstr>
      <vt:lpstr>Agenda</vt:lpstr>
      <vt:lpstr>WM Arten der Warenbewegung</vt:lpstr>
      <vt:lpstr>Umbuchung und Umlagerung</vt:lpstr>
      <vt:lpstr>Einschritt- und Zweischrittverfahren</vt:lpstr>
      <vt:lpstr>Umlagerungsbestellung</vt:lpstr>
      <vt:lpstr>WM Prozesse</vt:lpstr>
      <vt:lpstr>WM Prozesssteuerung</vt:lpstr>
      <vt:lpstr>Transportaufträge</vt:lpstr>
      <vt:lpstr>Inventurverfahren</vt:lpstr>
      <vt:lpstr>Inventurprozess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</dc:title>
  <dc:creator>SAP UCC Magdeburg</dc:creator>
  <cp:keywords>2016/16:9/white</cp:keywords>
  <cp:lastModifiedBy>Robert Häusler</cp:lastModifiedBy>
  <cp:revision>46</cp:revision>
  <dcterms:created xsi:type="dcterms:W3CDTF">2017-05-26T07:06:44Z</dcterms:created>
  <dcterms:modified xsi:type="dcterms:W3CDTF">2022-05-18T08:46:32Z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-1173631419</vt:i4>
  </property>
  <property fmtid="{D5CDD505-2E9C-101B-9397-08002B2CF9AE}" pid="3" name="_NewReviewCycle">
    <vt:lpwstr/>
  </property>
  <property fmtid="{D5CDD505-2E9C-101B-9397-08002B2CF9AE}" pid="4" name="_EmailSubject">
    <vt:lpwstr> UA Master Slides Diskussion</vt:lpwstr>
  </property>
  <property fmtid="{D5CDD505-2E9C-101B-9397-08002B2CF9AE}" pid="5" name="_AuthorEmail">
    <vt:lpwstr>kristof.schneider@sap.com</vt:lpwstr>
  </property>
  <property fmtid="{D5CDD505-2E9C-101B-9397-08002B2CF9AE}" pid="6" name="_AuthorEmailDisplayName">
    <vt:lpwstr>Schneider, Kristof</vt:lpwstr>
  </property>
  <property fmtid="{D5CDD505-2E9C-101B-9397-08002B2CF9AE}" pid="7" name="_PreviousAdHocReviewCycleID">
    <vt:i4>1357826825</vt:i4>
  </property>
</Properties>
</file>