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54"/>
  </p:notesMasterIdLst>
  <p:handoutMasterIdLst>
    <p:handoutMasterId r:id="rId55"/>
  </p:handoutMasterIdLst>
  <p:sldIdLst>
    <p:sldId id="411" r:id="rId2"/>
    <p:sldId id="410" r:id="rId3"/>
    <p:sldId id="363" r:id="rId4"/>
    <p:sldId id="364" r:id="rId5"/>
    <p:sldId id="414" r:id="rId6"/>
    <p:sldId id="366" r:id="rId7"/>
    <p:sldId id="369" r:id="rId8"/>
    <p:sldId id="370" r:id="rId9"/>
    <p:sldId id="371" r:id="rId10"/>
    <p:sldId id="372" r:id="rId11"/>
    <p:sldId id="373" r:id="rId12"/>
    <p:sldId id="374" r:id="rId13"/>
    <p:sldId id="375" r:id="rId14"/>
    <p:sldId id="376" r:id="rId15"/>
    <p:sldId id="412" r:id="rId16"/>
    <p:sldId id="377" r:id="rId17"/>
    <p:sldId id="378" r:id="rId18"/>
    <p:sldId id="379" r:id="rId19"/>
    <p:sldId id="380" r:id="rId20"/>
    <p:sldId id="381" r:id="rId21"/>
    <p:sldId id="413"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23" r:id="rId51"/>
    <p:sldId id="424" r:id="rId52"/>
    <p:sldId id="420" r:id="rId53"/>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6666"/>
    <a:srgbClr val="B2B2B2"/>
    <a:srgbClr val="003283"/>
    <a:srgbClr val="FF0000"/>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5" autoAdjust="0"/>
    <p:restoredTop sz="84070" autoAdjust="0"/>
  </p:normalViewPr>
  <p:slideViewPr>
    <p:cSldViewPr snapToGrid="0" showGuides="1">
      <p:cViewPr varScale="1">
        <p:scale>
          <a:sx n="93" d="100"/>
          <a:sy n="93" d="100"/>
        </p:scale>
        <p:origin x="1398" y="84"/>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50AAE-A149-443E-B4CB-D6F68308AB7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B8178B63-D3AE-43B6-A6CB-D8B7399DED94}">
      <dgm:prSet phldrT="[Text]"/>
      <dgm:spPr/>
      <dgm:t>
        <a:bodyPr/>
        <a:lstStyle/>
        <a:p>
          <a:r>
            <a:rPr lang="de-DE" dirty="0" smtClean="0"/>
            <a:t>Vakanz</a:t>
          </a:r>
          <a:endParaRPr lang="de-DE" dirty="0"/>
        </a:p>
      </dgm:t>
    </dgm:pt>
    <dgm:pt modelId="{00D8E5B5-205D-4F4F-A060-48C80974D006}" type="parTrans" cxnId="{4663ACED-E2AC-44A0-AF6D-C22CC58C8254}">
      <dgm:prSet/>
      <dgm:spPr/>
      <dgm:t>
        <a:bodyPr/>
        <a:lstStyle/>
        <a:p>
          <a:endParaRPr lang="de-DE"/>
        </a:p>
      </dgm:t>
    </dgm:pt>
    <dgm:pt modelId="{D17A108C-CBE9-44D0-8CDF-76A9480AB9C0}" type="sibTrans" cxnId="{4663ACED-E2AC-44A0-AF6D-C22CC58C8254}">
      <dgm:prSet/>
      <dgm:spPr/>
      <dgm:t>
        <a:bodyPr/>
        <a:lstStyle/>
        <a:p>
          <a:endParaRPr lang="de-DE"/>
        </a:p>
      </dgm:t>
    </dgm:pt>
    <dgm:pt modelId="{1D2246C1-2AFE-4A1E-BFF1-EE1B3CC38183}">
      <dgm:prSet phldrT="[Text]"/>
      <dgm:spPr/>
      <dgm:t>
        <a:bodyPr/>
        <a:lstStyle/>
        <a:p>
          <a:r>
            <a:rPr lang="de-DE" dirty="0" smtClean="0"/>
            <a:t>Stellen-ausschreibung</a:t>
          </a:r>
          <a:endParaRPr lang="de-DE" dirty="0"/>
        </a:p>
      </dgm:t>
    </dgm:pt>
    <dgm:pt modelId="{DDCAF592-E097-463C-988E-96EDB8EF1496}" type="parTrans" cxnId="{30D4FAC3-F74F-4088-84EA-72956094AF50}">
      <dgm:prSet/>
      <dgm:spPr/>
      <dgm:t>
        <a:bodyPr/>
        <a:lstStyle/>
        <a:p>
          <a:endParaRPr lang="de-DE"/>
        </a:p>
      </dgm:t>
    </dgm:pt>
    <dgm:pt modelId="{DFB1B4A2-4B15-41CF-BA65-1510C70957C5}" type="sibTrans" cxnId="{30D4FAC3-F74F-4088-84EA-72956094AF50}">
      <dgm:prSet/>
      <dgm:spPr/>
      <dgm:t>
        <a:bodyPr/>
        <a:lstStyle/>
        <a:p>
          <a:endParaRPr lang="de-DE"/>
        </a:p>
      </dgm:t>
    </dgm:pt>
    <dgm:pt modelId="{38B454B0-C0B6-4911-B754-A64044F382DD}">
      <dgm:prSet phldrT="[Text]"/>
      <dgm:spPr/>
      <dgm:t>
        <a:bodyPr/>
        <a:lstStyle/>
        <a:p>
          <a:r>
            <a:rPr lang="de-DE" dirty="0" smtClean="0"/>
            <a:t>Bewerber-daten</a:t>
          </a:r>
          <a:endParaRPr lang="de-DE" dirty="0"/>
        </a:p>
      </dgm:t>
    </dgm:pt>
    <dgm:pt modelId="{C1443B1A-25D5-41F8-ACA8-648AF8B5320D}" type="parTrans" cxnId="{6E273207-476C-4EFA-8B20-141BCAE5829A}">
      <dgm:prSet/>
      <dgm:spPr/>
      <dgm:t>
        <a:bodyPr/>
        <a:lstStyle/>
        <a:p>
          <a:endParaRPr lang="de-DE"/>
        </a:p>
      </dgm:t>
    </dgm:pt>
    <dgm:pt modelId="{F8AE10E5-F74E-4221-95D4-0B83F96AD044}" type="sibTrans" cxnId="{6E273207-476C-4EFA-8B20-141BCAE5829A}">
      <dgm:prSet/>
      <dgm:spPr/>
      <dgm:t>
        <a:bodyPr/>
        <a:lstStyle/>
        <a:p>
          <a:endParaRPr lang="de-DE"/>
        </a:p>
      </dgm:t>
    </dgm:pt>
    <dgm:pt modelId="{2EA14170-465A-41D7-9F30-EC62F32C908F}">
      <dgm:prSet phldrT="[Text]"/>
      <dgm:spPr/>
      <dgm:t>
        <a:bodyPr/>
        <a:lstStyle/>
        <a:p>
          <a:r>
            <a:rPr lang="de-DE" dirty="0" smtClean="0"/>
            <a:t>Profilvergleich</a:t>
          </a:r>
          <a:endParaRPr lang="de-DE" dirty="0"/>
        </a:p>
      </dgm:t>
    </dgm:pt>
    <dgm:pt modelId="{40AB1BA7-6316-4029-9692-8F512633E0F0}" type="parTrans" cxnId="{14E65B81-CCA5-4391-8CEA-A9D69189A2AF}">
      <dgm:prSet/>
      <dgm:spPr/>
      <dgm:t>
        <a:bodyPr/>
        <a:lstStyle/>
        <a:p>
          <a:endParaRPr lang="de-DE"/>
        </a:p>
      </dgm:t>
    </dgm:pt>
    <dgm:pt modelId="{15C32223-1B1B-4740-9089-3496D567D8FA}" type="sibTrans" cxnId="{14E65B81-CCA5-4391-8CEA-A9D69189A2AF}">
      <dgm:prSet/>
      <dgm:spPr/>
      <dgm:t>
        <a:bodyPr/>
        <a:lstStyle/>
        <a:p>
          <a:endParaRPr lang="de-DE"/>
        </a:p>
      </dgm:t>
    </dgm:pt>
    <dgm:pt modelId="{B7DAFBB0-3B88-4571-8417-25E35C61F6B8}">
      <dgm:prSet phldrT="[Text]"/>
      <dgm:spPr/>
      <dgm:t>
        <a:bodyPr/>
        <a:lstStyle/>
        <a:p>
          <a:r>
            <a:rPr lang="de-DE" dirty="0" smtClean="0"/>
            <a:t>Einstellung als Mitarbeiter</a:t>
          </a:r>
          <a:endParaRPr lang="de-DE" dirty="0"/>
        </a:p>
      </dgm:t>
    </dgm:pt>
    <dgm:pt modelId="{14015A0D-9111-4419-9288-97F0F6AB1243}" type="parTrans" cxnId="{4C8AD5E3-FBDD-4021-96AF-97FFA4EAA22C}">
      <dgm:prSet/>
      <dgm:spPr/>
      <dgm:t>
        <a:bodyPr/>
        <a:lstStyle/>
        <a:p>
          <a:endParaRPr lang="de-DE"/>
        </a:p>
      </dgm:t>
    </dgm:pt>
    <dgm:pt modelId="{58FE25CD-5021-49EF-A9BB-F7A7A98EDB2F}" type="sibTrans" cxnId="{4C8AD5E3-FBDD-4021-96AF-97FFA4EAA22C}">
      <dgm:prSet/>
      <dgm:spPr/>
      <dgm:t>
        <a:bodyPr/>
        <a:lstStyle/>
        <a:p>
          <a:endParaRPr lang="de-DE"/>
        </a:p>
      </dgm:t>
    </dgm:pt>
    <dgm:pt modelId="{60781964-113C-43A4-8ABA-BA4220C33604}" type="pres">
      <dgm:prSet presAssocID="{4F050AAE-A149-443E-B4CB-D6F68308AB71}" presName="cycle" presStyleCnt="0">
        <dgm:presLayoutVars>
          <dgm:dir/>
          <dgm:resizeHandles val="exact"/>
        </dgm:presLayoutVars>
      </dgm:prSet>
      <dgm:spPr/>
      <dgm:t>
        <a:bodyPr/>
        <a:lstStyle/>
        <a:p>
          <a:endParaRPr lang="de-DE"/>
        </a:p>
      </dgm:t>
    </dgm:pt>
    <dgm:pt modelId="{EA7765A4-081B-4C38-8C18-43041DEA8BD3}" type="pres">
      <dgm:prSet presAssocID="{B8178B63-D3AE-43B6-A6CB-D8B7399DED94}" presName="node" presStyleLbl="node1" presStyleIdx="0" presStyleCnt="5">
        <dgm:presLayoutVars>
          <dgm:bulletEnabled val="1"/>
        </dgm:presLayoutVars>
      </dgm:prSet>
      <dgm:spPr/>
      <dgm:t>
        <a:bodyPr/>
        <a:lstStyle/>
        <a:p>
          <a:endParaRPr lang="de-DE"/>
        </a:p>
      </dgm:t>
    </dgm:pt>
    <dgm:pt modelId="{6A6E74AC-BF94-4194-8B92-8D6214FE7058}" type="pres">
      <dgm:prSet presAssocID="{B8178B63-D3AE-43B6-A6CB-D8B7399DED94}" presName="spNode" presStyleCnt="0"/>
      <dgm:spPr/>
    </dgm:pt>
    <dgm:pt modelId="{310851BA-38AD-4E9C-BE7E-4E826B6905F2}" type="pres">
      <dgm:prSet presAssocID="{D17A108C-CBE9-44D0-8CDF-76A9480AB9C0}" presName="sibTrans" presStyleLbl="sibTrans1D1" presStyleIdx="0" presStyleCnt="5"/>
      <dgm:spPr/>
      <dgm:t>
        <a:bodyPr/>
        <a:lstStyle/>
        <a:p>
          <a:endParaRPr lang="de-DE"/>
        </a:p>
      </dgm:t>
    </dgm:pt>
    <dgm:pt modelId="{BBE2497C-887F-4FF2-9792-287C6835896C}" type="pres">
      <dgm:prSet presAssocID="{1D2246C1-2AFE-4A1E-BFF1-EE1B3CC38183}" presName="node" presStyleLbl="node1" presStyleIdx="1" presStyleCnt="5">
        <dgm:presLayoutVars>
          <dgm:bulletEnabled val="1"/>
        </dgm:presLayoutVars>
      </dgm:prSet>
      <dgm:spPr/>
      <dgm:t>
        <a:bodyPr/>
        <a:lstStyle/>
        <a:p>
          <a:endParaRPr lang="de-DE"/>
        </a:p>
      </dgm:t>
    </dgm:pt>
    <dgm:pt modelId="{F8C17E11-128D-40F4-A3A2-148CEBB38C1D}" type="pres">
      <dgm:prSet presAssocID="{1D2246C1-2AFE-4A1E-BFF1-EE1B3CC38183}" presName="spNode" presStyleCnt="0"/>
      <dgm:spPr/>
    </dgm:pt>
    <dgm:pt modelId="{2B40033D-D166-48CA-AC92-53D04AF2E9B5}" type="pres">
      <dgm:prSet presAssocID="{DFB1B4A2-4B15-41CF-BA65-1510C70957C5}" presName="sibTrans" presStyleLbl="sibTrans1D1" presStyleIdx="1" presStyleCnt="5"/>
      <dgm:spPr/>
      <dgm:t>
        <a:bodyPr/>
        <a:lstStyle/>
        <a:p>
          <a:endParaRPr lang="de-DE"/>
        </a:p>
      </dgm:t>
    </dgm:pt>
    <dgm:pt modelId="{1C3763B4-FA86-49A1-A0AA-14A232FE7632}" type="pres">
      <dgm:prSet presAssocID="{38B454B0-C0B6-4911-B754-A64044F382DD}" presName="node" presStyleLbl="node1" presStyleIdx="2" presStyleCnt="5">
        <dgm:presLayoutVars>
          <dgm:bulletEnabled val="1"/>
        </dgm:presLayoutVars>
      </dgm:prSet>
      <dgm:spPr/>
      <dgm:t>
        <a:bodyPr/>
        <a:lstStyle/>
        <a:p>
          <a:endParaRPr lang="de-DE"/>
        </a:p>
      </dgm:t>
    </dgm:pt>
    <dgm:pt modelId="{7F351EA0-9CC0-48C6-9325-2B8216D942EC}" type="pres">
      <dgm:prSet presAssocID="{38B454B0-C0B6-4911-B754-A64044F382DD}" presName="spNode" presStyleCnt="0"/>
      <dgm:spPr/>
    </dgm:pt>
    <dgm:pt modelId="{A882964A-C5BF-4F01-9265-724B0E10C3C3}" type="pres">
      <dgm:prSet presAssocID="{F8AE10E5-F74E-4221-95D4-0B83F96AD044}" presName="sibTrans" presStyleLbl="sibTrans1D1" presStyleIdx="2" presStyleCnt="5"/>
      <dgm:spPr/>
      <dgm:t>
        <a:bodyPr/>
        <a:lstStyle/>
        <a:p>
          <a:endParaRPr lang="de-DE"/>
        </a:p>
      </dgm:t>
    </dgm:pt>
    <dgm:pt modelId="{4A159C9A-CC0F-458C-AD19-C940EC496C6B}" type="pres">
      <dgm:prSet presAssocID="{2EA14170-465A-41D7-9F30-EC62F32C908F}" presName="node" presStyleLbl="node1" presStyleIdx="3" presStyleCnt="5">
        <dgm:presLayoutVars>
          <dgm:bulletEnabled val="1"/>
        </dgm:presLayoutVars>
      </dgm:prSet>
      <dgm:spPr/>
      <dgm:t>
        <a:bodyPr/>
        <a:lstStyle/>
        <a:p>
          <a:endParaRPr lang="de-DE"/>
        </a:p>
      </dgm:t>
    </dgm:pt>
    <dgm:pt modelId="{05572AB7-7170-430E-B46E-1D9D65EDB337}" type="pres">
      <dgm:prSet presAssocID="{2EA14170-465A-41D7-9F30-EC62F32C908F}" presName="spNode" presStyleCnt="0"/>
      <dgm:spPr/>
    </dgm:pt>
    <dgm:pt modelId="{EC5C786F-3782-4552-85B6-ED60FAB92452}" type="pres">
      <dgm:prSet presAssocID="{15C32223-1B1B-4740-9089-3496D567D8FA}" presName="sibTrans" presStyleLbl="sibTrans1D1" presStyleIdx="3" presStyleCnt="5"/>
      <dgm:spPr/>
      <dgm:t>
        <a:bodyPr/>
        <a:lstStyle/>
        <a:p>
          <a:endParaRPr lang="de-DE"/>
        </a:p>
      </dgm:t>
    </dgm:pt>
    <dgm:pt modelId="{D77E1FC5-70DE-41E0-852C-590BA61D3911}" type="pres">
      <dgm:prSet presAssocID="{B7DAFBB0-3B88-4571-8417-25E35C61F6B8}" presName="node" presStyleLbl="node1" presStyleIdx="4" presStyleCnt="5">
        <dgm:presLayoutVars>
          <dgm:bulletEnabled val="1"/>
        </dgm:presLayoutVars>
      </dgm:prSet>
      <dgm:spPr/>
      <dgm:t>
        <a:bodyPr/>
        <a:lstStyle/>
        <a:p>
          <a:endParaRPr lang="de-DE"/>
        </a:p>
      </dgm:t>
    </dgm:pt>
    <dgm:pt modelId="{E35EB095-E9AA-4F37-84C0-8139BD5E91E8}" type="pres">
      <dgm:prSet presAssocID="{B7DAFBB0-3B88-4571-8417-25E35C61F6B8}" presName="spNode" presStyleCnt="0"/>
      <dgm:spPr/>
    </dgm:pt>
    <dgm:pt modelId="{9AE821E4-A7F2-49D9-A960-4D7FAF870596}" type="pres">
      <dgm:prSet presAssocID="{58FE25CD-5021-49EF-A9BB-F7A7A98EDB2F}" presName="sibTrans" presStyleLbl="sibTrans1D1" presStyleIdx="4" presStyleCnt="5"/>
      <dgm:spPr/>
      <dgm:t>
        <a:bodyPr/>
        <a:lstStyle/>
        <a:p>
          <a:endParaRPr lang="de-DE"/>
        </a:p>
      </dgm:t>
    </dgm:pt>
  </dgm:ptLst>
  <dgm:cxnLst>
    <dgm:cxn modelId="{6E273207-476C-4EFA-8B20-141BCAE5829A}" srcId="{4F050AAE-A149-443E-B4CB-D6F68308AB71}" destId="{38B454B0-C0B6-4911-B754-A64044F382DD}" srcOrd="2" destOrd="0" parTransId="{C1443B1A-25D5-41F8-ACA8-648AF8B5320D}" sibTransId="{F8AE10E5-F74E-4221-95D4-0B83F96AD044}"/>
    <dgm:cxn modelId="{63F50278-7B2F-4930-9FEE-0AB6902C6EF2}" type="presOf" srcId="{58FE25CD-5021-49EF-A9BB-F7A7A98EDB2F}" destId="{9AE821E4-A7F2-49D9-A960-4D7FAF870596}" srcOrd="0" destOrd="0" presId="urn:microsoft.com/office/officeart/2005/8/layout/cycle5"/>
    <dgm:cxn modelId="{72A450F7-015C-4C28-8170-3E795156CC2D}" type="presOf" srcId="{DFB1B4A2-4B15-41CF-BA65-1510C70957C5}" destId="{2B40033D-D166-48CA-AC92-53D04AF2E9B5}" srcOrd="0" destOrd="0" presId="urn:microsoft.com/office/officeart/2005/8/layout/cycle5"/>
    <dgm:cxn modelId="{4C8AD5E3-FBDD-4021-96AF-97FFA4EAA22C}" srcId="{4F050AAE-A149-443E-B4CB-D6F68308AB71}" destId="{B7DAFBB0-3B88-4571-8417-25E35C61F6B8}" srcOrd="4" destOrd="0" parTransId="{14015A0D-9111-4419-9288-97F0F6AB1243}" sibTransId="{58FE25CD-5021-49EF-A9BB-F7A7A98EDB2F}"/>
    <dgm:cxn modelId="{4B5F5F74-50FE-4A4E-9F74-F7F5E6C83501}" type="presOf" srcId="{38B454B0-C0B6-4911-B754-A64044F382DD}" destId="{1C3763B4-FA86-49A1-A0AA-14A232FE7632}" srcOrd="0" destOrd="0" presId="urn:microsoft.com/office/officeart/2005/8/layout/cycle5"/>
    <dgm:cxn modelId="{E203A7CD-9E90-4CC7-81D6-96DB5EEB9405}" type="presOf" srcId="{F8AE10E5-F74E-4221-95D4-0B83F96AD044}" destId="{A882964A-C5BF-4F01-9265-724B0E10C3C3}" srcOrd="0" destOrd="0" presId="urn:microsoft.com/office/officeart/2005/8/layout/cycle5"/>
    <dgm:cxn modelId="{E98324DC-DEB7-4FB6-84AD-34647D103AF2}" type="presOf" srcId="{1D2246C1-2AFE-4A1E-BFF1-EE1B3CC38183}" destId="{BBE2497C-887F-4FF2-9792-287C6835896C}" srcOrd="0" destOrd="0" presId="urn:microsoft.com/office/officeart/2005/8/layout/cycle5"/>
    <dgm:cxn modelId="{14E65B81-CCA5-4391-8CEA-A9D69189A2AF}" srcId="{4F050AAE-A149-443E-B4CB-D6F68308AB71}" destId="{2EA14170-465A-41D7-9F30-EC62F32C908F}" srcOrd="3" destOrd="0" parTransId="{40AB1BA7-6316-4029-9692-8F512633E0F0}" sibTransId="{15C32223-1B1B-4740-9089-3496D567D8FA}"/>
    <dgm:cxn modelId="{0542D12A-712B-4CC7-B748-BF7FFA2BB020}" type="presOf" srcId="{2EA14170-465A-41D7-9F30-EC62F32C908F}" destId="{4A159C9A-CC0F-458C-AD19-C940EC496C6B}" srcOrd="0" destOrd="0" presId="urn:microsoft.com/office/officeart/2005/8/layout/cycle5"/>
    <dgm:cxn modelId="{1BB9A404-9AED-486B-99BE-2F04934E0A23}" type="presOf" srcId="{B8178B63-D3AE-43B6-A6CB-D8B7399DED94}" destId="{EA7765A4-081B-4C38-8C18-43041DEA8BD3}" srcOrd="0" destOrd="0" presId="urn:microsoft.com/office/officeart/2005/8/layout/cycle5"/>
    <dgm:cxn modelId="{EECDC401-44DA-45BA-A79E-41107D23ED35}" type="presOf" srcId="{4F050AAE-A149-443E-B4CB-D6F68308AB71}" destId="{60781964-113C-43A4-8ABA-BA4220C33604}" srcOrd="0" destOrd="0" presId="urn:microsoft.com/office/officeart/2005/8/layout/cycle5"/>
    <dgm:cxn modelId="{30D4FAC3-F74F-4088-84EA-72956094AF50}" srcId="{4F050AAE-A149-443E-B4CB-D6F68308AB71}" destId="{1D2246C1-2AFE-4A1E-BFF1-EE1B3CC38183}" srcOrd="1" destOrd="0" parTransId="{DDCAF592-E097-463C-988E-96EDB8EF1496}" sibTransId="{DFB1B4A2-4B15-41CF-BA65-1510C70957C5}"/>
    <dgm:cxn modelId="{4663ACED-E2AC-44A0-AF6D-C22CC58C8254}" srcId="{4F050AAE-A149-443E-B4CB-D6F68308AB71}" destId="{B8178B63-D3AE-43B6-A6CB-D8B7399DED94}" srcOrd="0" destOrd="0" parTransId="{00D8E5B5-205D-4F4F-A060-48C80974D006}" sibTransId="{D17A108C-CBE9-44D0-8CDF-76A9480AB9C0}"/>
    <dgm:cxn modelId="{51523C2D-1FC9-424D-AEBD-0FC5AE018174}" type="presOf" srcId="{D17A108C-CBE9-44D0-8CDF-76A9480AB9C0}" destId="{310851BA-38AD-4E9C-BE7E-4E826B6905F2}" srcOrd="0" destOrd="0" presId="urn:microsoft.com/office/officeart/2005/8/layout/cycle5"/>
    <dgm:cxn modelId="{6DEA6A61-B9FA-49EE-B6AB-4E7F7A6BD4CB}" type="presOf" srcId="{B7DAFBB0-3B88-4571-8417-25E35C61F6B8}" destId="{D77E1FC5-70DE-41E0-852C-590BA61D3911}" srcOrd="0" destOrd="0" presId="urn:microsoft.com/office/officeart/2005/8/layout/cycle5"/>
    <dgm:cxn modelId="{6B493E27-C125-43B7-BBF2-22F1F754BECA}" type="presOf" srcId="{15C32223-1B1B-4740-9089-3496D567D8FA}" destId="{EC5C786F-3782-4552-85B6-ED60FAB92452}" srcOrd="0" destOrd="0" presId="urn:microsoft.com/office/officeart/2005/8/layout/cycle5"/>
    <dgm:cxn modelId="{7380423D-E07B-4AFE-AACC-14C5565990E3}" type="presParOf" srcId="{60781964-113C-43A4-8ABA-BA4220C33604}" destId="{EA7765A4-081B-4C38-8C18-43041DEA8BD3}" srcOrd="0" destOrd="0" presId="urn:microsoft.com/office/officeart/2005/8/layout/cycle5"/>
    <dgm:cxn modelId="{DB47A7E4-5EF7-4729-8078-6D0788620C70}" type="presParOf" srcId="{60781964-113C-43A4-8ABA-BA4220C33604}" destId="{6A6E74AC-BF94-4194-8B92-8D6214FE7058}" srcOrd="1" destOrd="0" presId="urn:microsoft.com/office/officeart/2005/8/layout/cycle5"/>
    <dgm:cxn modelId="{64AB95CF-5A68-4612-BC11-CF12CB04962A}" type="presParOf" srcId="{60781964-113C-43A4-8ABA-BA4220C33604}" destId="{310851BA-38AD-4E9C-BE7E-4E826B6905F2}" srcOrd="2" destOrd="0" presId="urn:microsoft.com/office/officeart/2005/8/layout/cycle5"/>
    <dgm:cxn modelId="{9B422EBA-7899-4536-B33C-E23EA688164F}" type="presParOf" srcId="{60781964-113C-43A4-8ABA-BA4220C33604}" destId="{BBE2497C-887F-4FF2-9792-287C6835896C}" srcOrd="3" destOrd="0" presId="urn:microsoft.com/office/officeart/2005/8/layout/cycle5"/>
    <dgm:cxn modelId="{238C5E90-F861-41BC-BB88-E626DBD39AC8}" type="presParOf" srcId="{60781964-113C-43A4-8ABA-BA4220C33604}" destId="{F8C17E11-128D-40F4-A3A2-148CEBB38C1D}" srcOrd="4" destOrd="0" presId="urn:microsoft.com/office/officeart/2005/8/layout/cycle5"/>
    <dgm:cxn modelId="{05FAC154-830F-4F15-BAD7-C21EB147F5F9}" type="presParOf" srcId="{60781964-113C-43A4-8ABA-BA4220C33604}" destId="{2B40033D-D166-48CA-AC92-53D04AF2E9B5}" srcOrd="5" destOrd="0" presId="urn:microsoft.com/office/officeart/2005/8/layout/cycle5"/>
    <dgm:cxn modelId="{B538EF2E-7B17-40DF-AC16-3AE45478BD4E}" type="presParOf" srcId="{60781964-113C-43A4-8ABA-BA4220C33604}" destId="{1C3763B4-FA86-49A1-A0AA-14A232FE7632}" srcOrd="6" destOrd="0" presId="urn:microsoft.com/office/officeart/2005/8/layout/cycle5"/>
    <dgm:cxn modelId="{A6500053-EF2A-44D2-8D7E-DC669A477264}" type="presParOf" srcId="{60781964-113C-43A4-8ABA-BA4220C33604}" destId="{7F351EA0-9CC0-48C6-9325-2B8216D942EC}" srcOrd="7" destOrd="0" presId="urn:microsoft.com/office/officeart/2005/8/layout/cycle5"/>
    <dgm:cxn modelId="{3C8B945F-44E0-4BE7-9C6C-1D539B569531}" type="presParOf" srcId="{60781964-113C-43A4-8ABA-BA4220C33604}" destId="{A882964A-C5BF-4F01-9265-724B0E10C3C3}" srcOrd="8" destOrd="0" presId="urn:microsoft.com/office/officeart/2005/8/layout/cycle5"/>
    <dgm:cxn modelId="{FEEA77E7-5F44-4468-8347-3279C3B256B0}" type="presParOf" srcId="{60781964-113C-43A4-8ABA-BA4220C33604}" destId="{4A159C9A-CC0F-458C-AD19-C940EC496C6B}" srcOrd="9" destOrd="0" presId="urn:microsoft.com/office/officeart/2005/8/layout/cycle5"/>
    <dgm:cxn modelId="{244F16F4-32AD-49B6-9F7C-1DE9D6AF43B9}" type="presParOf" srcId="{60781964-113C-43A4-8ABA-BA4220C33604}" destId="{05572AB7-7170-430E-B46E-1D9D65EDB337}" srcOrd="10" destOrd="0" presId="urn:microsoft.com/office/officeart/2005/8/layout/cycle5"/>
    <dgm:cxn modelId="{48F94D41-4928-4E3D-B03C-ADA6DBA3625C}" type="presParOf" srcId="{60781964-113C-43A4-8ABA-BA4220C33604}" destId="{EC5C786F-3782-4552-85B6-ED60FAB92452}" srcOrd="11" destOrd="0" presId="urn:microsoft.com/office/officeart/2005/8/layout/cycle5"/>
    <dgm:cxn modelId="{E7B9ADED-E11E-4815-9682-2EF07267818B}" type="presParOf" srcId="{60781964-113C-43A4-8ABA-BA4220C33604}" destId="{D77E1FC5-70DE-41E0-852C-590BA61D3911}" srcOrd="12" destOrd="0" presId="urn:microsoft.com/office/officeart/2005/8/layout/cycle5"/>
    <dgm:cxn modelId="{AD13B33F-4035-4FF3-A36C-EF5B31DA158A}" type="presParOf" srcId="{60781964-113C-43A4-8ABA-BA4220C33604}" destId="{E35EB095-E9AA-4F37-84C0-8139BD5E91E8}" srcOrd="13" destOrd="0" presId="urn:microsoft.com/office/officeart/2005/8/layout/cycle5"/>
    <dgm:cxn modelId="{376F5255-EEF0-4124-96BE-EC3F62EB3F46}" type="presParOf" srcId="{60781964-113C-43A4-8ABA-BA4220C33604}" destId="{9AE821E4-A7F2-49D9-A960-4D7FAF87059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2D96E-3CBC-45B7-AC05-07A289B45E15}" type="doc">
      <dgm:prSet loTypeId="urn:microsoft.com/office/officeart/2005/8/layout/cycle1" loCatId="cycle" qsTypeId="urn:microsoft.com/office/officeart/2005/8/quickstyle/simple1" qsCatId="simple" csTypeId="urn:microsoft.com/office/officeart/2005/8/colors/accent1_2" csCatId="accent1"/>
      <dgm:spPr/>
    </dgm:pt>
    <dgm:pt modelId="{FE35A6DE-78D3-48C8-8BCD-6AA478E38A50}">
      <dgm:prSet/>
      <dgm:spPr/>
      <dgm:t>
        <a:bodyPr/>
        <a:lstStyle/>
        <a:p>
          <a:pPr marL="0" marR="0" lvl="0" indent="0" algn="ctr" defTabSz="914400" rtl="0" eaLnBrk="1" fontAlgn="base" latinLnBrk="0" hangingPunct="1">
            <a:lnSpc>
              <a:spcPct val="100000"/>
            </a:lnSpc>
            <a:spcBef>
              <a:spcPct val="50000"/>
            </a:spcBef>
            <a:spcAft>
              <a:spcPct val="0"/>
            </a:spcAft>
            <a:buClr>
              <a:srgbClr val="F48B00"/>
            </a:buClr>
            <a:buSzTx/>
            <a:buFont typeface="Wingdings" panose="05000000000000000000" pitchFamily="2" charset="2"/>
            <a:buNone/>
            <a:tabLst/>
          </a:pPr>
          <a:r>
            <a:rPr kumimoji="0" lang="de-DE" altLang="de-DE" b="1" i="0" u="none" strike="noStrike" cap="none" normalizeH="0" baseline="0" smtClean="0">
              <a:ln>
                <a:noFill/>
              </a:ln>
              <a:solidFill>
                <a:schemeClr val="tx1"/>
              </a:solidFill>
              <a:effectLst/>
              <a:latin typeface="Arial" panose="020B0604020202020204" pitchFamily="34" charset="0"/>
            </a:rPr>
            <a:t>Feedback</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0" i="0" u="none" strike="noStrike" cap="none" normalizeH="0" baseline="0" smtClean="0">
              <a:ln>
                <a:noFill/>
              </a:ln>
              <a:solidFill>
                <a:schemeClr val="tx1"/>
              </a:solidFill>
              <a:effectLst/>
              <a:latin typeface="Arial" panose="020B0604020202020204" pitchFamily="34" charset="0"/>
            </a:rPr>
            <a:t>Beurteilung </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0" i="0" u="none" strike="noStrike" cap="none" normalizeH="0" baseline="0" smtClean="0">
              <a:ln>
                <a:noFill/>
              </a:ln>
              <a:solidFill>
                <a:schemeClr val="tx1"/>
              </a:solidFill>
              <a:effectLst/>
              <a:latin typeface="Arial" panose="020B0604020202020204" pitchFamily="34" charset="0"/>
            </a:rPr>
            <a:t>durchführen</a:t>
          </a:r>
        </a:p>
      </dgm:t>
    </dgm:pt>
    <dgm:pt modelId="{5AAB455E-AE84-45E5-8817-A73EA9E164C6}" type="parTrans" cxnId="{F64E4FE2-6791-4231-8E89-224FD3D6B1C7}">
      <dgm:prSet/>
      <dgm:spPr/>
      <dgm:t>
        <a:bodyPr/>
        <a:lstStyle/>
        <a:p>
          <a:endParaRPr lang="de-DE"/>
        </a:p>
      </dgm:t>
    </dgm:pt>
    <dgm:pt modelId="{8290E34B-B1A2-4A8D-80AE-A83E7FA3F12E}" type="sibTrans" cxnId="{F64E4FE2-6791-4231-8E89-224FD3D6B1C7}">
      <dgm:prSet/>
      <dgm:spPr/>
      <dgm:t>
        <a:bodyPr/>
        <a:lstStyle/>
        <a:p>
          <a:endParaRPr lang="de-DE"/>
        </a:p>
      </dgm:t>
    </dgm:pt>
    <dgm:pt modelId="{8B60E96F-196D-44B3-808A-265D6607F748}">
      <dgm:prSet/>
      <dgm:spPr/>
      <dgm:t>
        <a:bodyPr/>
        <a:lstStyle/>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1" i="0" u="none" strike="noStrike" cap="none" normalizeH="0" baseline="0" smtClean="0">
              <a:ln>
                <a:noFill/>
              </a:ln>
              <a:solidFill>
                <a:schemeClr val="tx1"/>
              </a:solidFill>
              <a:effectLst/>
              <a:latin typeface="Arial" panose="020B0604020202020204" pitchFamily="34" charset="0"/>
            </a:rPr>
            <a:t>Vergütungs-</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1" i="0" u="none" strike="noStrike" cap="none" normalizeH="0" baseline="0" smtClean="0">
              <a:ln>
                <a:noFill/>
              </a:ln>
              <a:solidFill>
                <a:schemeClr val="tx1"/>
              </a:solidFill>
              <a:effectLst/>
              <a:latin typeface="Arial" panose="020B0604020202020204" pitchFamily="34" charset="0"/>
            </a:rPr>
            <a:t>anpassungen</a:t>
          </a:r>
        </a:p>
      </dgm:t>
    </dgm:pt>
    <dgm:pt modelId="{05BDA598-DB37-466B-9C03-045B4B895691}" type="parTrans" cxnId="{C457BD09-75A3-4972-8DB9-B644C82A8022}">
      <dgm:prSet/>
      <dgm:spPr/>
      <dgm:t>
        <a:bodyPr/>
        <a:lstStyle/>
        <a:p>
          <a:endParaRPr lang="de-DE"/>
        </a:p>
      </dgm:t>
    </dgm:pt>
    <dgm:pt modelId="{917E150C-0550-4DB9-8E03-75FA546B8F63}" type="sibTrans" cxnId="{C457BD09-75A3-4972-8DB9-B644C82A8022}">
      <dgm:prSet/>
      <dgm:spPr/>
      <dgm:t>
        <a:bodyPr/>
        <a:lstStyle/>
        <a:p>
          <a:endParaRPr lang="de-DE"/>
        </a:p>
      </dgm:t>
    </dgm:pt>
    <dgm:pt modelId="{B2F7F6CF-41B8-47AB-81EB-9ADF14B96EB4}">
      <dgm:prSet/>
      <dgm:spPr/>
      <dgm:t>
        <a:bodyPr/>
        <a:lstStyle/>
        <a:p>
          <a:pPr marL="0" marR="0" lvl="0" indent="0" algn="ctr" defTabSz="914400" rtl="0" eaLnBrk="1" fontAlgn="base" latinLnBrk="0" hangingPunct="1">
            <a:lnSpc>
              <a:spcPct val="100000"/>
            </a:lnSpc>
            <a:spcBef>
              <a:spcPct val="50000"/>
            </a:spcBef>
            <a:spcAft>
              <a:spcPct val="0"/>
            </a:spcAft>
            <a:buClr>
              <a:srgbClr val="F48B00"/>
            </a:buClr>
            <a:buSzTx/>
            <a:buFont typeface="Wingdings" panose="05000000000000000000" pitchFamily="2" charset="2"/>
            <a:buNone/>
            <a:tabLst/>
          </a:pPr>
          <a:r>
            <a:rPr kumimoji="0" lang="de-DE" altLang="de-DE" b="1" i="0" u="none" strike="noStrike" cap="none" normalizeH="0" baseline="0" dirty="0" smtClean="0">
              <a:ln>
                <a:noFill/>
              </a:ln>
              <a:solidFill>
                <a:schemeClr val="tx1"/>
              </a:solidFill>
              <a:effectLst/>
              <a:latin typeface="Arial" panose="020B0604020202020204" pitchFamily="34" charset="0"/>
            </a:rPr>
            <a:t>Planung</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0" i="0" u="none" strike="noStrike" cap="none" normalizeH="0" baseline="0" smtClean="0">
              <a:ln>
                <a:noFill/>
              </a:ln>
              <a:solidFill>
                <a:schemeClr val="tx1"/>
              </a:solidFill>
              <a:effectLst/>
              <a:latin typeface="Arial" panose="020B0604020202020204" pitchFamily="34" charset="0"/>
            </a:rPr>
            <a:t>Ziele </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b="0" i="0" u="none" strike="noStrike" cap="none" normalizeH="0" baseline="0" dirty="0" smtClean="0">
              <a:ln>
                <a:noFill/>
              </a:ln>
              <a:solidFill>
                <a:schemeClr val="tx1"/>
              </a:solidFill>
              <a:effectLst/>
              <a:latin typeface="Arial" panose="020B0604020202020204" pitchFamily="34" charset="0"/>
            </a:rPr>
            <a:t>vereinbaren</a:t>
          </a:r>
        </a:p>
      </dgm:t>
    </dgm:pt>
    <dgm:pt modelId="{3208E3F1-B0F3-4017-A7B9-350744C9E13A}" type="parTrans" cxnId="{6AE08B9E-4992-45BA-9470-BA5F848755A3}">
      <dgm:prSet/>
      <dgm:spPr/>
      <dgm:t>
        <a:bodyPr/>
        <a:lstStyle/>
        <a:p>
          <a:endParaRPr lang="de-DE"/>
        </a:p>
      </dgm:t>
    </dgm:pt>
    <dgm:pt modelId="{32CCF0FA-52CA-4B8D-B6D6-E8A8C6CF3EB0}" type="sibTrans" cxnId="{6AE08B9E-4992-45BA-9470-BA5F848755A3}">
      <dgm:prSet/>
      <dgm:spPr/>
      <dgm:t>
        <a:bodyPr/>
        <a:lstStyle/>
        <a:p>
          <a:endParaRPr lang="de-DE"/>
        </a:p>
      </dgm:t>
    </dgm:pt>
    <dgm:pt modelId="{8FF4BF01-2929-4D4E-B41C-838E63D7B57A}" type="pres">
      <dgm:prSet presAssocID="{6EF2D96E-3CBC-45B7-AC05-07A289B45E15}" presName="cycle" presStyleCnt="0">
        <dgm:presLayoutVars>
          <dgm:dir/>
          <dgm:resizeHandles val="exact"/>
        </dgm:presLayoutVars>
      </dgm:prSet>
      <dgm:spPr/>
    </dgm:pt>
    <dgm:pt modelId="{50D8CF87-CB51-4134-BB1F-7B1398CC54FC}" type="pres">
      <dgm:prSet presAssocID="{FE35A6DE-78D3-48C8-8BCD-6AA478E38A50}" presName="dummy" presStyleCnt="0"/>
      <dgm:spPr/>
    </dgm:pt>
    <dgm:pt modelId="{0CC87BF6-89DB-4062-AFCE-E24905266734}" type="pres">
      <dgm:prSet presAssocID="{FE35A6DE-78D3-48C8-8BCD-6AA478E38A50}" presName="node" presStyleLbl="revTx" presStyleIdx="0" presStyleCnt="3">
        <dgm:presLayoutVars>
          <dgm:bulletEnabled val="1"/>
        </dgm:presLayoutVars>
      </dgm:prSet>
      <dgm:spPr/>
      <dgm:t>
        <a:bodyPr/>
        <a:lstStyle/>
        <a:p>
          <a:endParaRPr lang="de-DE"/>
        </a:p>
      </dgm:t>
    </dgm:pt>
    <dgm:pt modelId="{ACD69F28-0036-4AD9-A3CC-872472D455EC}" type="pres">
      <dgm:prSet presAssocID="{8290E34B-B1A2-4A8D-80AE-A83E7FA3F12E}" presName="sibTrans" presStyleLbl="node1" presStyleIdx="0" presStyleCnt="3"/>
      <dgm:spPr/>
      <dgm:t>
        <a:bodyPr/>
        <a:lstStyle/>
        <a:p>
          <a:endParaRPr lang="de-DE"/>
        </a:p>
      </dgm:t>
    </dgm:pt>
    <dgm:pt modelId="{50AEC32A-8026-4479-B9A0-6789F2129EDE}" type="pres">
      <dgm:prSet presAssocID="{8B60E96F-196D-44B3-808A-265D6607F748}" presName="dummy" presStyleCnt="0"/>
      <dgm:spPr/>
    </dgm:pt>
    <dgm:pt modelId="{EA207079-8EE8-4283-ACF7-ADA25F72FA9F}" type="pres">
      <dgm:prSet presAssocID="{8B60E96F-196D-44B3-808A-265D6607F748}" presName="node" presStyleLbl="revTx" presStyleIdx="1" presStyleCnt="3">
        <dgm:presLayoutVars>
          <dgm:bulletEnabled val="1"/>
        </dgm:presLayoutVars>
      </dgm:prSet>
      <dgm:spPr/>
      <dgm:t>
        <a:bodyPr/>
        <a:lstStyle/>
        <a:p>
          <a:endParaRPr lang="de-DE"/>
        </a:p>
      </dgm:t>
    </dgm:pt>
    <dgm:pt modelId="{35C73CF2-1D47-4EB1-B2FE-62E19661D4D1}" type="pres">
      <dgm:prSet presAssocID="{917E150C-0550-4DB9-8E03-75FA546B8F63}" presName="sibTrans" presStyleLbl="node1" presStyleIdx="1" presStyleCnt="3"/>
      <dgm:spPr/>
      <dgm:t>
        <a:bodyPr/>
        <a:lstStyle/>
        <a:p>
          <a:endParaRPr lang="de-DE"/>
        </a:p>
      </dgm:t>
    </dgm:pt>
    <dgm:pt modelId="{05B8E779-FBE8-4D32-BD77-256D9A7EEB0F}" type="pres">
      <dgm:prSet presAssocID="{B2F7F6CF-41B8-47AB-81EB-9ADF14B96EB4}" presName="dummy" presStyleCnt="0"/>
      <dgm:spPr/>
    </dgm:pt>
    <dgm:pt modelId="{44947343-0ADE-48A0-AA7C-97E3A2F13EA4}" type="pres">
      <dgm:prSet presAssocID="{B2F7F6CF-41B8-47AB-81EB-9ADF14B96EB4}" presName="node" presStyleLbl="revTx" presStyleIdx="2" presStyleCnt="3">
        <dgm:presLayoutVars>
          <dgm:bulletEnabled val="1"/>
        </dgm:presLayoutVars>
      </dgm:prSet>
      <dgm:spPr/>
      <dgm:t>
        <a:bodyPr/>
        <a:lstStyle/>
        <a:p>
          <a:endParaRPr lang="de-DE"/>
        </a:p>
      </dgm:t>
    </dgm:pt>
    <dgm:pt modelId="{C7334EA2-E0AD-4D1A-8A9D-1FF96114B4F9}" type="pres">
      <dgm:prSet presAssocID="{32CCF0FA-52CA-4B8D-B6D6-E8A8C6CF3EB0}" presName="sibTrans" presStyleLbl="node1" presStyleIdx="2" presStyleCnt="3"/>
      <dgm:spPr/>
      <dgm:t>
        <a:bodyPr/>
        <a:lstStyle/>
        <a:p>
          <a:endParaRPr lang="de-DE"/>
        </a:p>
      </dgm:t>
    </dgm:pt>
  </dgm:ptLst>
  <dgm:cxnLst>
    <dgm:cxn modelId="{8E5F5F00-225D-48EA-BC7D-B02A4559814D}" type="presOf" srcId="{32CCF0FA-52CA-4B8D-B6D6-E8A8C6CF3EB0}" destId="{C7334EA2-E0AD-4D1A-8A9D-1FF96114B4F9}" srcOrd="0" destOrd="0" presId="urn:microsoft.com/office/officeart/2005/8/layout/cycle1"/>
    <dgm:cxn modelId="{1D0C1DF2-E3BA-4514-91C3-3B4B3AE87839}" type="presOf" srcId="{6EF2D96E-3CBC-45B7-AC05-07A289B45E15}" destId="{8FF4BF01-2929-4D4E-B41C-838E63D7B57A}" srcOrd="0" destOrd="0" presId="urn:microsoft.com/office/officeart/2005/8/layout/cycle1"/>
    <dgm:cxn modelId="{C457BD09-75A3-4972-8DB9-B644C82A8022}" srcId="{6EF2D96E-3CBC-45B7-AC05-07A289B45E15}" destId="{8B60E96F-196D-44B3-808A-265D6607F748}" srcOrd="1" destOrd="0" parTransId="{05BDA598-DB37-466B-9C03-045B4B895691}" sibTransId="{917E150C-0550-4DB9-8E03-75FA546B8F63}"/>
    <dgm:cxn modelId="{F64E4FE2-6791-4231-8E89-224FD3D6B1C7}" srcId="{6EF2D96E-3CBC-45B7-AC05-07A289B45E15}" destId="{FE35A6DE-78D3-48C8-8BCD-6AA478E38A50}" srcOrd="0" destOrd="0" parTransId="{5AAB455E-AE84-45E5-8817-A73EA9E164C6}" sibTransId="{8290E34B-B1A2-4A8D-80AE-A83E7FA3F12E}"/>
    <dgm:cxn modelId="{6AE08B9E-4992-45BA-9470-BA5F848755A3}" srcId="{6EF2D96E-3CBC-45B7-AC05-07A289B45E15}" destId="{B2F7F6CF-41B8-47AB-81EB-9ADF14B96EB4}" srcOrd="2" destOrd="0" parTransId="{3208E3F1-B0F3-4017-A7B9-350744C9E13A}" sibTransId="{32CCF0FA-52CA-4B8D-B6D6-E8A8C6CF3EB0}"/>
    <dgm:cxn modelId="{812287EE-70B6-43E8-AAD3-92B4B04F5E38}" type="presOf" srcId="{8B60E96F-196D-44B3-808A-265D6607F748}" destId="{EA207079-8EE8-4283-ACF7-ADA25F72FA9F}" srcOrd="0" destOrd="0" presId="urn:microsoft.com/office/officeart/2005/8/layout/cycle1"/>
    <dgm:cxn modelId="{576EF57D-2889-45E6-8FD0-48FF54CEC5FB}" type="presOf" srcId="{FE35A6DE-78D3-48C8-8BCD-6AA478E38A50}" destId="{0CC87BF6-89DB-4062-AFCE-E24905266734}" srcOrd="0" destOrd="0" presId="urn:microsoft.com/office/officeart/2005/8/layout/cycle1"/>
    <dgm:cxn modelId="{3E50EBC9-1076-466F-9990-FC9E79666953}" type="presOf" srcId="{917E150C-0550-4DB9-8E03-75FA546B8F63}" destId="{35C73CF2-1D47-4EB1-B2FE-62E19661D4D1}" srcOrd="0" destOrd="0" presId="urn:microsoft.com/office/officeart/2005/8/layout/cycle1"/>
    <dgm:cxn modelId="{30D8D467-C67E-44BD-9C7C-7740D8C9AD5D}" type="presOf" srcId="{8290E34B-B1A2-4A8D-80AE-A83E7FA3F12E}" destId="{ACD69F28-0036-4AD9-A3CC-872472D455EC}" srcOrd="0" destOrd="0" presId="urn:microsoft.com/office/officeart/2005/8/layout/cycle1"/>
    <dgm:cxn modelId="{456765F8-C771-47FB-A14C-7D943CC4EAF3}" type="presOf" srcId="{B2F7F6CF-41B8-47AB-81EB-9ADF14B96EB4}" destId="{44947343-0ADE-48A0-AA7C-97E3A2F13EA4}" srcOrd="0" destOrd="0" presId="urn:microsoft.com/office/officeart/2005/8/layout/cycle1"/>
    <dgm:cxn modelId="{D13EE0EC-5B19-4435-B656-83C4E916B146}" type="presParOf" srcId="{8FF4BF01-2929-4D4E-B41C-838E63D7B57A}" destId="{50D8CF87-CB51-4134-BB1F-7B1398CC54FC}" srcOrd="0" destOrd="0" presId="urn:microsoft.com/office/officeart/2005/8/layout/cycle1"/>
    <dgm:cxn modelId="{3EE79AA3-6CA0-452C-AC28-81E62961F97C}" type="presParOf" srcId="{8FF4BF01-2929-4D4E-B41C-838E63D7B57A}" destId="{0CC87BF6-89DB-4062-AFCE-E24905266734}" srcOrd="1" destOrd="0" presId="urn:microsoft.com/office/officeart/2005/8/layout/cycle1"/>
    <dgm:cxn modelId="{DED3F1C3-CFAA-4B13-AEFE-7C3AD6C11452}" type="presParOf" srcId="{8FF4BF01-2929-4D4E-B41C-838E63D7B57A}" destId="{ACD69F28-0036-4AD9-A3CC-872472D455EC}" srcOrd="2" destOrd="0" presId="urn:microsoft.com/office/officeart/2005/8/layout/cycle1"/>
    <dgm:cxn modelId="{034D9D4C-9BC6-4AB7-87C8-1E1B94FF375F}" type="presParOf" srcId="{8FF4BF01-2929-4D4E-B41C-838E63D7B57A}" destId="{50AEC32A-8026-4479-B9A0-6789F2129EDE}" srcOrd="3" destOrd="0" presId="urn:microsoft.com/office/officeart/2005/8/layout/cycle1"/>
    <dgm:cxn modelId="{386E392C-F07B-4929-BDD7-1CDD74501728}" type="presParOf" srcId="{8FF4BF01-2929-4D4E-B41C-838E63D7B57A}" destId="{EA207079-8EE8-4283-ACF7-ADA25F72FA9F}" srcOrd="4" destOrd="0" presId="urn:microsoft.com/office/officeart/2005/8/layout/cycle1"/>
    <dgm:cxn modelId="{2DB447C0-15B7-485D-9DE1-7784445C0CC3}" type="presParOf" srcId="{8FF4BF01-2929-4D4E-B41C-838E63D7B57A}" destId="{35C73CF2-1D47-4EB1-B2FE-62E19661D4D1}" srcOrd="5" destOrd="0" presId="urn:microsoft.com/office/officeart/2005/8/layout/cycle1"/>
    <dgm:cxn modelId="{A78E31C2-A597-4BF9-9BB7-BB7876EE55FB}" type="presParOf" srcId="{8FF4BF01-2929-4D4E-B41C-838E63D7B57A}" destId="{05B8E779-FBE8-4D32-BD77-256D9A7EEB0F}" srcOrd="6" destOrd="0" presId="urn:microsoft.com/office/officeart/2005/8/layout/cycle1"/>
    <dgm:cxn modelId="{68C650EE-A90F-4FC8-AFF1-0E36E7AD8C37}" type="presParOf" srcId="{8FF4BF01-2929-4D4E-B41C-838E63D7B57A}" destId="{44947343-0ADE-48A0-AA7C-97E3A2F13EA4}" srcOrd="7" destOrd="0" presId="urn:microsoft.com/office/officeart/2005/8/layout/cycle1"/>
    <dgm:cxn modelId="{F28AA012-501B-4FBB-81A6-FED2018FA92A}" type="presParOf" srcId="{8FF4BF01-2929-4D4E-B41C-838E63D7B57A}" destId="{C7334EA2-E0AD-4D1A-8A9D-1FF96114B4F9}"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65A4-081B-4C38-8C18-43041DEA8BD3}">
      <dsp:nvSpPr>
        <dsp:cNvPr id="0" name=""/>
        <dsp:cNvSpPr/>
      </dsp:nvSpPr>
      <dsp:spPr>
        <a:xfrm>
          <a:off x="2798878" y="3197"/>
          <a:ext cx="1571852" cy="1021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Vakanz</a:t>
          </a:r>
          <a:endParaRPr lang="de-DE" sz="1600" kern="1200" dirty="0"/>
        </a:p>
      </dsp:txBody>
      <dsp:txXfrm>
        <a:off x="2848753" y="53072"/>
        <a:ext cx="1472102" cy="921954"/>
      </dsp:txXfrm>
    </dsp:sp>
    <dsp:sp modelId="{310851BA-38AD-4E9C-BE7E-4E826B6905F2}">
      <dsp:nvSpPr>
        <dsp:cNvPr id="0" name=""/>
        <dsp:cNvSpPr/>
      </dsp:nvSpPr>
      <dsp:spPr>
        <a:xfrm>
          <a:off x="1542139" y="514049"/>
          <a:ext cx="4085330" cy="4085330"/>
        </a:xfrm>
        <a:custGeom>
          <a:avLst/>
          <a:gdLst/>
          <a:ahLst/>
          <a:cxnLst/>
          <a:rect l="0" t="0" r="0" b="0"/>
          <a:pathLst>
            <a:path>
              <a:moveTo>
                <a:pt x="3039511" y="259752"/>
              </a:moveTo>
              <a:arcTo wR="2042665" hR="2042665" stAng="17952602" swAng="121286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E2497C-887F-4FF2-9792-287C6835896C}">
      <dsp:nvSpPr>
        <dsp:cNvPr id="0" name=""/>
        <dsp:cNvSpPr/>
      </dsp:nvSpPr>
      <dsp:spPr>
        <a:xfrm>
          <a:off x="4741568" y="1414643"/>
          <a:ext cx="1571852" cy="1021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Stellen-ausschreibung</a:t>
          </a:r>
          <a:endParaRPr lang="de-DE" sz="1600" kern="1200" dirty="0"/>
        </a:p>
      </dsp:txBody>
      <dsp:txXfrm>
        <a:off x="4791443" y="1464518"/>
        <a:ext cx="1472102" cy="921954"/>
      </dsp:txXfrm>
    </dsp:sp>
    <dsp:sp modelId="{2B40033D-D166-48CA-AC92-53D04AF2E9B5}">
      <dsp:nvSpPr>
        <dsp:cNvPr id="0" name=""/>
        <dsp:cNvSpPr/>
      </dsp:nvSpPr>
      <dsp:spPr>
        <a:xfrm>
          <a:off x="1542139" y="514049"/>
          <a:ext cx="4085330" cy="4085330"/>
        </a:xfrm>
        <a:custGeom>
          <a:avLst/>
          <a:gdLst/>
          <a:ahLst/>
          <a:cxnLst/>
          <a:rect l="0" t="0" r="0" b="0"/>
          <a:pathLst>
            <a:path>
              <a:moveTo>
                <a:pt x="4080448" y="2183806"/>
              </a:moveTo>
              <a:arcTo wR="2042665" hR="2042665" stAng="21837727" swAng="1360750"/>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3763B4-FA86-49A1-A0AA-14A232FE7632}">
      <dsp:nvSpPr>
        <dsp:cNvPr id="0" name=""/>
        <dsp:cNvSpPr/>
      </dsp:nvSpPr>
      <dsp:spPr>
        <a:xfrm>
          <a:off x="3999526" y="3698413"/>
          <a:ext cx="1571852" cy="1021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Bewerber-daten</a:t>
          </a:r>
          <a:endParaRPr lang="de-DE" sz="1600" kern="1200" dirty="0"/>
        </a:p>
      </dsp:txBody>
      <dsp:txXfrm>
        <a:off x="4049401" y="3748288"/>
        <a:ext cx="1472102" cy="921954"/>
      </dsp:txXfrm>
    </dsp:sp>
    <dsp:sp modelId="{A882964A-C5BF-4F01-9265-724B0E10C3C3}">
      <dsp:nvSpPr>
        <dsp:cNvPr id="0" name=""/>
        <dsp:cNvSpPr/>
      </dsp:nvSpPr>
      <dsp:spPr>
        <a:xfrm>
          <a:off x="1542139" y="514049"/>
          <a:ext cx="4085330" cy="4085330"/>
        </a:xfrm>
        <a:custGeom>
          <a:avLst/>
          <a:gdLst/>
          <a:ahLst/>
          <a:cxnLst/>
          <a:rect l="0" t="0" r="0" b="0"/>
          <a:pathLst>
            <a:path>
              <a:moveTo>
                <a:pt x="2293765" y="4069838"/>
              </a:moveTo>
              <a:arcTo wR="2042665" hR="2042665" stAng="4976334" swAng="847331"/>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159C9A-CC0F-458C-AD19-C940EC496C6B}">
      <dsp:nvSpPr>
        <dsp:cNvPr id="0" name=""/>
        <dsp:cNvSpPr/>
      </dsp:nvSpPr>
      <dsp:spPr>
        <a:xfrm>
          <a:off x="1598229" y="3698413"/>
          <a:ext cx="1571852" cy="1021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Profilvergleich</a:t>
          </a:r>
          <a:endParaRPr lang="de-DE" sz="1600" kern="1200" dirty="0"/>
        </a:p>
      </dsp:txBody>
      <dsp:txXfrm>
        <a:off x="1648104" y="3748288"/>
        <a:ext cx="1472102" cy="921954"/>
      </dsp:txXfrm>
    </dsp:sp>
    <dsp:sp modelId="{EC5C786F-3782-4552-85B6-ED60FAB92452}">
      <dsp:nvSpPr>
        <dsp:cNvPr id="0" name=""/>
        <dsp:cNvSpPr/>
      </dsp:nvSpPr>
      <dsp:spPr>
        <a:xfrm>
          <a:off x="1542139" y="514049"/>
          <a:ext cx="4085330" cy="4085330"/>
        </a:xfrm>
        <a:custGeom>
          <a:avLst/>
          <a:gdLst/>
          <a:ahLst/>
          <a:cxnLst/>
          <a:rect l="0" t="0" r="0" b="0"/>
          <a:pathLst>
            <a:path>
              <a:moveTo>
                <a:pt x="216866" y="2958602"/>
              </a:moveTo>
              <a:arcTo wR="2042665" hR="2042665" stAng="9201523" swAng="1360750"/>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7E1FC5-70DE-41E0-852C-590BA61D3911}">
      <dsp:nvSpPr>
        <dsp:cNvPr id="0" name=""/>
        <dsp:cNvSpPr/>
      </dsp:nvSpPr>
      <dsp:spPr>
        <a:xfrm>
          <a:off x="856188" y="1414643"/>
          <a:ext cx="1571852" cy="1021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Einstellung als Mitarbeiter</a:t>
          </a:r>
          <a:endParaRPr lang="de-DE" sz="1600" kern="1200" dirty="0"/>
        </a:p>
      </dsp:txBody>
      <dsp:txXfrm>
        <a:off x="906063" y="1464518"/>
        <a:ext cx="1472102" cy="921954"/>
      </dsp:txXfrm>
    </dsp:sp>
    <dsp:sp modelId="{9AE821E4-A7F2-49D9-A960-4D7FAF870596}">
      <dsp:nvSpPr>
        <dsp:cNvPr id="0" name=""/>
        <dsp:cNvSpPr/>
      </dsp:nvSpPr>
      <dsp:spPr>
        <a:xfrm>
          <a:off x="1542139" y="514049"/>
          <a:ext cx="4085330" cy="4085330"/>
        </a:xfrm>
        <a:custGeom>
          <a:avLst/>
          <a:gdLst/>
          <a:ahLst/>
          <a:cxnLst/>
          <a:rect l="0" t="0" r="0" b="0"/>
          <a:pathLst>
            <a:path>
              <a:moveTo>
                <a:pt x="491162" y="714011"/>
              </a:moveTo>
              <a:arcTo wR="2042665" hR="2042665" stAng="13234536" swAng="1212862"/>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87BF6-89DB-4062-AFCE-E24905266734}">
      <dsp:nvSpPr>
        <dsp:cNvPr id="0" name=""/>
        <dsp:cNvSpPr/>
      </dsp:nvSpPr>
      <dsp:spPr>
        <a:xfrm>
          <a:off x="3038582" y="319847"/>
          <a:ext cx="1627985" cy="162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1" i="0" u="none" strike="noStrike" kern="1200" cap="none" normalizeH="0" baseline="0" smtClean="0">
              <a:ln>
                <a:noFill/>
              </a:ln>
              <a:solidFill>
                <a:schemeClr val="tx1"/>
              </a:solidFill>
              <a:effectLst/>
              <a:latin typeface="Arial" panose="020B0604020202020204" pitchFamily="34" charset="0"/>
            </a:rPr>
            <a:t>Feedback</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0" i="0" u="none" strike="noStrike" kern="1200" cap="none" normalizeH="0" baseline="0" smtClean="0">
              <a:ln>
                <a:noFill/>
              </a:ln>
              <a:solidFill>
                <a:schemeClr val="tx1"/>
              </a:solidFill>
              <a:effectLst/>
              <a:latin typeface="Arial" panose="020B0604020202020204" pitchFamily="34" charset="0"/>
            </a:rPr>
            <a:t>Beurteilung </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0" i="0" u="none" strike="noStrike" kern="1200" cap="none" normalizeH="0" baseline="0" smtClean="0">
              <a:ln>
                <a:noFill/>
              </a:ln>
              <a:solidFill>
                <a:schemeClr val="tx1"/>
              </a:solidFill>
              <a:effectLst/>
              <a:latin typeface="Arial" panose="020B0604020202020204" pitchFamily="34" charset="0"/>
            </a:rPr>
            <a:t>durchführen</a:t>
          </a:r>
        </a:p>
      </dsp:txBody>
      <dsp:txXfrm>
        <a:off x="3038582" y="319847"/>
        <a:ext cx="1627985" cy="1627985"/>
      </dsp:txXfrm>
    </dsp:sp>
    <dsp:sp modelId="{ACD69F28-0036-4AD9-A3CC-872472D455EC}">
      <dsp:nvSpPr>
        <dsp:cNvPr id="0" name=""/>
        <dsp:cNvSpPr/>
      </dsp:nvSpPr>
      <dsp:spPr>
        <a:xfrm>
          <a:off x="560736" y="34"/>
          <a:ext cx="3847402" cy="3847402"/>
        </a:xfrm>
        <a:prstGeom prst="circularArrow">
          <a:avLst>
            <a:gd name="adj1" fmla="val 8251"/>
            <a:gd name="adj2" fmla="val 576352"/>
            <a:gd name="adj3" fmla="val 2962782"/>
            <a:gd name="adj4" fmla="val 52442"/>
            <a:gd name="adj5" fmla="val 962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07079-8EE8-4283-ACF7-ADA25F72FA9F}">
      <dsp:nvSpPr>
        <dsp:cNvPr id="0" name=""/>
        <dsp:cNvSpPr/>
      </dsp:nvSpPr>
      <dsp:spPr>
        <a:xfrm>
          <a:off x="1670444" y="2689531"/>
          <a:ext cx="1627985" cy="162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1" i="0" u="none" strike="noStrike" kern="1200" cap="none" normalizeH="0" baseline="0" smtClean="0">
              <a:ln>
                <a:noFill/>
              </a:ln>
              <a:solidFill>
                <a:schemeClr val="tx1"/>
              </a:solidFill>
              <a:effectLst/>
              <a:latin typeface="Arial" panose="020B0604020202020204" pitchFamily="34" charset="0"/>
            </a:rPr>
            <a:t>Vergütungs-</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1" i="0" u="none" strike="noStrike" kern="1200" cap="none" normalizeH="0" baseline="0" smtClean="0">
              <a:ln>
                <a:noFill/>
              </a:ln>
              <a:solidFill>
                <a:schemeClr val="tx1"/>
              </a:solidFill>
              <a:effectLst/>
              <a:latin typeface="Arial" panose="020B0604020202020204" pitchFamily="34" charset="0"/>
            </a:rPr>
            <a:t>anpassungen</a:t>
          </a:r>
        </a:p>
      </dsp:txBody>
      <dsp:txXfrm>
        <a:off x="1670444" y="2689531"/>
        <a:ext cx="1627985" cy="1627985"/>
      </dsp:txXfrm>
    </dsp:sp>
    <dsp:sp modelId="{35C73CF2-1D47-4EB1-B2FE-62E19661D4D1}">
      <dsp:nvSpPr>
        <dsp:cNvPr id="0" name=""/>
        <dsp:cNvSpPr/>
      </dsp:nvSpPr>
      <dsp:spPr>
        <a:xfrm>
          <a:off x="560736" y="34"/>
          <a:ext cx="3847402" cy="3847402"/>
        </a:xfrm>
        <a:prstGeom prst="circularArrow">
          <a:avLst>
            <a:gd name="adj1" fmla="val 8251"/>
            <a:gd name="adj2" fmla="val 576352"/>
            <a:gd name="adj3" fmla="val 10171207"/>
            <a:gd name="adj4" fmla="val 7260866"/>
            <a:gd name="adj5" fmla="val 962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47343-0ADE-48A0-AA7C-97E3A2F13EA4}">
      <dsp:nvSpPr>
        <dsp:cNvPr id="0" name=""/>
        <dsp:cNvSpPr/>
      </dsp:nvSpPr>
      <dsp:spPr>
        <a:xfrm>
          <a:off x="302306" y="319847"/>
          <a:ext cx="1627985" cy="162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1" i="0" u="none" strike="noStrike" kern="1200" cap="none" normalizeH="0" baseline="0" dirty="0" smtClean="0">
              <a:ln>
                <a:noFill/>
              </a:ln>
              <a:solidFill>
                <a:schemeClr val="tx1"/>
              </a:solidFill>
              <a:effectLst/>
              <a:latin typeface="Arial" panose="020B0604020202020204" pitchFamily="34" charset="0"/>
            </a:rPr>
            <a:t>Planung</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0" i="0" u="none" strike="noStrike" kern="1200" cap="none" normalizeH="0" baseline="0" smtClean="0">
              <a:ln>
                <a:noFill/>
              </a:ln>
              <a:solidFill>
                <a:schemeClr val="tx1"/>
              </a:solidFill>
              <a:effectLst/>
              <a:latin typeface="Arial" panose="020B0604020202020204" pitchFamily="34" charset="0"/>
            </a:rPr>
            <a:t>Ziele </a:t>
          </a:r>
        </a:p>
        <a:p>
          <a:pPr marL="0" marR="0" lvl="0" indent="0" algn="ctr" defTabSz="914400" rtl="0" eaLnBrk="1" fontAlgn="base" latinLnBrk="0" hangingPunct="1">
            <a:lnSpc>
              <a:spcPct val="100000"/>
            </a:lnSpc>
            <a:spcBef>
              <a:spcPct val="0"/>
            </a:spcBef>
            <a:spcAft>
              <a:spcPct val="0"/>
            </a:spcAft>
            <a:buClr>
              <a:srgbClr val="F48B00"/>
            </a:buClr>
            <a:buSzTx/>
            <a:buFont typeface="Wingdings" panose="05000000000000000000" pitchFamily="2" charset="2"/>
            <a:buNone/>
            <a:tabLst/>
          </a:pPr>
          <a:r>
            <a:rPr kumimoji="0" lang="de-DE" altLang="de-DE" sz="1900" b="0" i="0" u="none" strike="noStrike" kern="1200" cap="none" normalizeH="0" baseline="0" dirty="0" smtClean="0">
              <a:ln>
                <a:noFill/>
              </a:ln>
              <a:solidFill>
                <a:schemeClr val="tx1"/>
              </a:solidFill>
              <a:effectLst/>
              <a:latin typeface="Arial" panose="020B0604020202020204" pitchFamily="34" charset="0"/>
            </a:rPr>
            <a:t>vereinbaren</a:t>
          </a:r>
        </a:p>
      </dsp:txBody>
      <dsp:txXfrm>
        <a:off x="302306" y="319847"/>
        <a:ext cx="1627985" cy="1627985"/>
      </dsp:txXfrm>
    </dsp:sp>
    <dsp:sp modelId="{C7334EA2-E0AD-4D1A-8A9D-1FF96114B4F9}">
      <dsp:nvSpPr>
        <dsp:cNvPr id="0" name=""/>
        <dsp:cNvSpPr/>
      </dsp:nvSpPr>
      <dsp:spPr>
        <a:xfrm>
          <a:off x="560736" y="34"/>
          <a:ext cx="3847402" cy="3847402"/>
        </a:xfrm>
        <a:prstGeom prst="circularArrow">
          <a:avLst>
            <a:gd name="adj1" fmla="val 8251"/>
            <a:gd name="adj2" fmla="val 576352"/>
            <a:gd name="adj3" fmla="val 16855718"/>
            <a:gd name="adj4" fmla="val 14967930"/>
            <a:gd name="adj5" fmla="val 962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09631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marL="0" indent="0">
              <a:lnSpc>
                <a:spcPct val="90000"/>
              </a:lnSpc>
            </a:pPr>
            <a:r>
              <a:rPr lang="de-DE" altLang="de-DE" b="1" dirty="0" smtClean="0"/>
              <a:t>Qualifikationen</a:t>
            </a:r>
            <a:r>
              <a:rPr lang="de-DE" altLang="de-DE" dirty="0" smtClean="0"/>
              <a:t> können mit Personen und Planstellen verknüpft werden. Im letzteren Fall werden Sie jedoch nicht als Qualifikationen, sondern als Anforderungen bezeichnet. Wird eine Qualifikation mit einer Person oder einer Planstelle verknüpft, muss sie mit einer Ausprägung belegt werden. Ausprägungen können in Qualitätsskalen angelegt werden. Es können beliebige Qualitätsskalen definiert werden wir z.B. ein Schulnotensystem mit Noten von 1-6 oder ein Ja/Nein-System.  Jeder Qualifikationsgruppe wird eine Qualitätsskala zugeordnet, die anschließend an die Qualifikationen der Qualifikationsgruppe vererbt werden.</a:t>
            </a:r>
          </a:p>
          <a:p>
            <a:pPr marL="0" indent="0">
              <a:lnSpc>
                <a:spcPct val="90000"/>
              </a:lnSpc>
            </a:pPr>
            <a:endParaRPr lang="de-DE" altLang="de-DE" dirty="0" smtClean="0"/>
          </a:p>
          <a:p>
            <a:pPr marL="0" indent="0">
              <a:lnSpc>
                <a:spcPct val="90000"/>
              </a:lnSpc>
            </a:pPr>
            <a:r>
              <a:rPr lang="de-DE" altLang="de-DE" dirty="0" smtClean="0"/>
              <a:t>Qualifikationen können eine Halbwertszeit zugeordnet werden. Mithilfe der Halbwertszeit lässt sich simulieren, dass Qualifikationen verlernt bzw. vergessen werden. Z.B. kann damit simuliert werden, dass die Sprachkenntnisse des Mitarbeiters alle fünf Jahre um einen Punkt fallen, wenn keine entsprechenden Fortbildungen in dem Zeitraum besucht wurden. Qualifikationen können auch mit einem Gültigkeitszeitraum belegt werden, um den Verfall dieser Qualifikation zu einem bestimmten Datum darzustellen. Ein Beispiel für eine solche Qualifikation ist ein Erste Hilfe Kurs, der in der Regel nach zwei Jahren erneuert werden muss.</a:t>
            </a:r>
          </a:p>
          <a:p>
            <a:pPr marL="0" indent="0">
              <a:lnSpc>
                <a:spcPct val="90000"/>
              </a:lnSpc>
            </a:pPr>
            <a:endParaRPr lang="de-DE" altLang="de-DE" dirty="0" smtClean="0"/>
          </a:p>
          <a:p>
            <a:pPr marL="0" indent="0">
              <a:lnSpc>
                <a:spcPct val="90000"/>
              </a:lnSpc>
            </a:pPr>
            <a:r>
              <a:rPr lang="de-DE" altLang="de-DE" dirty="0" smtClean="0"/>
              <a:t>Des Weiteren kann eine Qualifikation als Ersatzqualifikation für eine andere Qualifikation zugewiesen werden. Dabei kann über einen Prozentsatz angegeben werden, in welchem Umfang eine Qualifikation die andere ersetzen kann. Zur Veranschaulichung ein kleines Beispiel. Sie haben im Qualifikationskatalog zwei Erste-Hilfe-Kurse gepflegt. Der erste Kurs dauert zwei Wochenenden und der zweite Kurs nur ein Wochenende. Der zweite Kurs kann dem ersten Kurs als Ersatzqualifikation mit dem Prozentsatz 50% zugeordnet werden.</a:t>
            </a:r>
          </a:p>
          <a:p>
            <a:pPr marL="0" indent="0">
              <a:lnSpc>
                <a:spcPct val="90000"/>
              </a:lnSpc>
            </a:pPr>
            <a:endParaRPr lang="de-DE" altLang="de-DE" dirty="0" smtClean="0"/>
          </a:p>
          <a:p>
            <a:pPr marL="0" indent="0">
              <a:lnSpc>
                <a:spcPct val="90000"/>
              </a:lnSpc>
            </a:pPr>
            <a:r>
              <a:rPr lang="de-DE" altLang="de-DE" dirty="0" smtClean="0"/>
              <a:t>Für jeden Mitarbeiter wird ein Profil in SAP geführt. In diesem Profil können z.B. Qualifikationen, Interessen, Potenzial und Abneigungen gepflegt werden. </a:t>
            </a:r>
          </a:p>
          <a:p>
            <a:pPr marL="0" indent="0">
              <a:lnSpc>
                <a:spcPct val="90000"/>
              </a:lnSpc>
            </a:pP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31</a:t>
            </a:fld>
            <a:endParaRPr lang="de-DE" dirty="0"/>
          </a:p>
        </p:txBody>
      </p:sp>
    </p:spTree>
    <p:extLst>
      <p:ext uri="{BB962C8B-B14F-4D97-AF65-F5344CB8AC3E}">
        <p14:creationId xmlns:p14="http://schemas.microsoft.com/office/powerpoint/2010/main" val="199566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Um einen Profilvergleich durchführen zu können, müssen für eine Planstelle oder eine Stelle </a:t>
            </a:r>
            <a:r>
              <a:rPr lang="de-DE" altLang="de-DE" b="1" dirty="0" smtClean="0"/>
              <a:t>Anforderungen</a:t>
            </a:r>
            <a:r>
              <a:rPr lang="de-DE" altLang="de-DE" dirty="0" smtClean="0"/>
              <a:t> hinterlegt sein, die eine Person innehaben sollte, um die (Plan)stelle zu besetzen. Dabei sind Anforderungen meist bestimmte Qualifikationen, Fähigkeiten und Erfahrungen wie z.B. Software-Kenntnisse, Soft-Skills, Fachwissen oder körperliche Fähigkeiten. Diese Anforderungen können beim Anlegen einer Planstelle hinterlegt werden und mit entsprechenden Ausprägungen bewertet werden. </a:t>
            </a:r>
          </a:p>
          <a:p>
            <a:pPr marL="0" indent="0"/>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33</a:t>
            </a:fld>
            <a:endParaRPr lang="de-DE" dirty="0"/>
          </a:p>
        </p:txBody>
      </p:sp>
    </p:spTree>
    <p:extLst>
      <p:ext uri="{BB962C8B-B14F-4D97-AF65-F5344CB8AC3E}">
        <p14:creationId xmlns:p14="http://schemas.microsoft.com/office/powerpoint/2010/main" val="96219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Über den </a:t>
            </a:r>
            <a:r>
              <a:rPr lang="de-DE" altLang="de-DE" b="1" dirty="0" smtClean="0"/>
              <a:t>Profilvergleich</a:t>
            </a:r>
            <a:r>
              <a:rPr lang="de-DE" altLang="de-DE" dirty="0" smtClean="0"/>
              <a:t> können Personen, Stellen und Planstellen miteinander verglichen werden. Beim Profilvergleich wird jeweils die Differenz zwischen der Ausprägung der Anforderung und der Ausprägung der Qualifikation ermittelt. Dabei sind drei Ergebnisse möglich. </a:t>
            </a:r>
          </a:p>
          <a:p>
            <a:pPr marL="0" indent="0"/>
            <a:endParaRPr lang="de-DE" altLang="de-DE" dirty="0" smtClean="0"/>
          </a:p>
          <a:p>
            <a:pPr marL="0" indent="0"/>
            <a:r>
              <a:rPr lang="de-DE" altLang="de-DE" dirty="0" smtClean="0"/>
              <a:t>Beide Ausprägungen sind identisch</a:t>
            </a:r>
          </a:p>
          <a:p>
            <a:pPr marL="0" indent="0"/>
            <a:r>
              <a:rPr lang="de-DE" altLang="de-DE" dirty="0" smtClean="0"/>
              <a:t>Die Anforderung ist höher als die Qualifikation (= Unterqualifikation)</a:t>
            </a:r>
          </a:p>
          <a:p>
            <a:pPr marL="0" indent="0"/>
            <a:r>
              <a:rPr lang="de-DE" altLang="de-DE" dirty="0" smtClean="0"/>
              <a:t>Die Anforderung ist geringer als die Qualifikation (= Überqualifikation)</a:t>
            </a:r>
          </a:p>
          <a:p>
            <a:pPr marL="0" indent="0"/>
            <a:r>
              <a:rPr lang="de-DE" altLang="de-DE" dirty="0" smtClean="0"/>
              <a:t>Bei Unterqualifikation werden, bei Integration mit dem Veranstaltungsmanagement, Weiterbildungsmaßnahmen vorgeschlagen, um das Qualifikationsdefizit zu beheben.</a:t>
            </a:r>
          </a:p>
          <a:p>
            <a:pPr marL="0" indent="0"/>
            <a:endParaRPr lang="de-DE" altLang="de-DE" dirty="0" smtClean="0"/>
          </a:p>
          <a:p>
            <a:pPr marL="0" indent="0"/>
            <a:r>
              <a:rPr lang="de-DE" altLang="de-DE" dirty="0" smtClean="0"/>
              <a:t>Veranstaltungen können im System im Veranstaltungsmenü gepflegt werden. Es besteht die Möglichkeit, Veranstaltungen bestimmte Qualifikationen mit Ausprägungen zuzuordnen, sodass nach dem Besuch der Veranstaltung die Qualifikation in der entsprechenden Ausprägung zum Profil des Mitarbeiters hinzugefügt wird.</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34</a:t>
            </a:fld>
            <a:endParaRPr lang="de-DE" dirty="0"/>
          </a:p>
        </p:txBody>
      </p:sp>
    </p:spTree>
    <p:extLst>
      <p:ext uri="{BB962C8B-B14F-4D97-AF65-F5344CB8AC3E}">
        <p14:creationId xmlns:p14="http://schemas.microsoft.com/office/powerpoint/2010/main" val="2920381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Das </a:t>
            </a:r>
            <a:r>
              <a:rPr lang="de-DE" altLang="de-DE" b="1" dirty="0" smtClean="0"/>
              <a:t>Talentmanagement</a:t>
            </a:r>
            <a:r>
              <a:rPr lang="de-DE" altLang="de-DE" dirty="0" smtClean="0"/>
              <a:t> befasst sich mit der Karriereplanung sowie der Weiterbildung von Mitarbeitern und ist in die Personalentwicklung integriert. Im Wesentlichen beinhaltet das Talentmanagement das Anlegen und Analysieren von Laufbahnen, Nachfolgeplänen und individuellen Entwicklungsplänen. </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35</a:t>
            </a:fld>
            <a:endParaRPr lang="de-DE" dirty="0"/>
          </a:p>
        </p:txBody>
      </p:sp>
    </p:spTree>
    <p:extLst>
      <p:ext uri="{BB962C8B-B14F-4D97-AF65-F5344CB8AC3E}">
        <p14:creationId xmlns:p14="http://schemas.microsoft.com/office/powerpoint/2010/main" val="322937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In der </a:t>
            </a:r>
            <a:r>
              <a:rPr lang="de-DE" altLang="de-DE" b="1" dirty="0" smtClean="0"/>
              <a:t>Laufbahnplanung</a:t>
            </a:r>
            <a:r>
              <a:rPr lang="de-DE" altLang="de-DE" dirty="0" smtClean="0"/>
              <a:t> können für einen Mitarbeiter konkrete Planstellen und Aufgaben definiert werden, die dieser im Laufe seiner Karriere im Unternehmen einnehmen oder ausführen soll. Im Zusammenhang damit werden bei einem Abgleich der Qualifikationen eines Mitarbeiters mit den Anforderungen einer Station der Laufbahn, Entwicklungsmaßnahmen abgeleitet, die erforderlich sind, damit der Mitarbeiter diese Station erreicht. Damit soll der berufliche Werdegang der Mitarbeiter geplant und umgesetzt werden und Entwicklungsmöglichkeiten aufgezeigt werden. Aus den Ergebnissen der Laufbahnplanung können dann individuelle Entwicklungspläne abgeleitet und ausgearbeitet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36</a:t>
            </a:fld>
            <a:endParaRPr lang="de-DE" dirty="0"/>
          </a:p>
        </p:txBody>
      </p:sp>
    </p:spTree>
    <p:extLst>
      <p:ext uri="{BB962C8B-B14F-4D97-AF65-F5344CB8AC3E}">
        <p14:creationId xmlns:p14="http://schemas.microsoft.com/office/powerpoint/2010/main" val="293948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Mithilfe der </a:t>
            </a:r>
            <a:r>
              <a:rPr lang="de-DE" altLang="de-DE" b="1" dirty="0" smtClean="0"/>
              <a:t>Nachfolgeplanung</a:t>
            </a:r>
            <a:r>
              <a:rPr lang="de-DE" altLang="de-DE" dirty="0" smtClean="0"/>
              <a:t> soll die Kontinuität der Personalbereitstellung für Schlüsselplanstellen in einem Unternehmen gewährleistet werden. Dabei wird pro-aktiv nach geeigneten Kandidaten gesucht, die für die Wiederbesetzung einer Schlüsselplanstelle in Frage kommen. Wird ein geeigneter Kandidat gefunden, so kann dieser mithilfe von Entwicklungsmaßnahmen und individuellen Entwicklungsplänen auf die Übernahme der Nachfolgerstelle vorbereitet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38</a:t>
            </a:fld>
            <a:endParaRPr lang="de-DE" dirty="0"/>
          </a:p>
        </p:txBody>
      </p:sp>
    </p:spTree>
    <p:extLst>
      <p:ext uri="{BB962C8B-B14F-4D97-AF65-F5344CB8AC3E}">
        <p14:creationId xmlns:p14="http://schemas.microsoft.com/office/powerpoint/2010/main" val="358768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b="1" dirty="0" smtClean="0"/>
              <a:t>Entwicklungspläne</a:t>
            </a:r>
            <a:r>
              <a:rPr lang="de-DE" altLang="de-DE" dirty="0" smtClean="0"/>
              <a:t> stellen eine Zusammenfassung von Aus- und Weiterbildungsmaßnahmen dar, die ein Mitarbeiter zu seiner beruflichen Entwicklung in Anspruch nehmen soll. Dabei wird zwischen generellen Entwicklungsplänen, die für mehrere Mitarbeiter als Vorlage verwendet werden können und individuellen Entwicklungsplänen, die für einen speziellen Mitarbeiter entwickelt wurden, unterschieden.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39</a:t>
            </a:fld>
            <a:endParaRPr lang="de-DE" dirty="0"/>
          </a:p>
        </p:txBody>
      </p:sp>
    </p:spTree>
    <p:extLst>
      <p:ext uri="{BB962C8B-B14F-4D97-AF65-F5344CB8AC3E}">
        <p14:creationId xmlns:p14="http://schemas.microsoft.com/office/powerpoint/2010/main" val="135602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r>
              <a:rPr lang="de-DE" altLang="de-DE" dirty="0" smtClean="0"/>
              <a:t>Mit dem </a:t>
            </a:r>
            <a:r>
              <a:rPr lang="de-DE" altLang="de-DE" b="1" dirty="0" smtClean="0"/>
              <a:t>Performancemanagement</a:t>
            </a:r>
            <a:r>
              <a:rPr lang="de-DE" altLang="de-DE" dirty="0" smtClean="0"/>
              <a:t> bietet SAP ein Werkzeug mit dem Mitarbeiterbeurteilungen und/oder Zielvereinbarungen zwischen dem Unternehmen und den Mitarbeitern erstellt und überwacht werden können. Durch Zielvereinbarungen lässt sich die Unternehmensstrategie durch die Formulierung von Zielen auf Mitarbeiterebene herunter brechen. Die Beurteilungsergebnisse sind dann Grundlage für eventuelle Vergütungsanpassungen. Ziel des Performancemanagements ist damit eine höhere Motivation und verbesserte Leistung bei den Mitarbeitern zu erreichen.</a:t>
            </a:r>
          </a:p>
          <a:p>
            <a:pPr marL="0" indent="0" eaLnBrk="1" hangingPunct="1"/>
            <a:endParaRPr lang="en-US"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40</a:t>
            </a:fld>
            <a:endParaRPr lang="de-DE" dirty="0"/>
          </a:p>
        </p:txBody>
      </p:sp>
    </p:spTree>
    <p:extLst>
      <p:ext uri="{BB962C8B-B14F-4D97-AF65-F5344CB8AC3E}">
        <p14:creationId xmlns:p14="http://schemas.microsoft.com/office/powerpoint/2010/main" val="163903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Das Performancemanagement in SAP unterstützt einen kontinuierlichen </a:t>
            </a:r>
            <a:r>
              <a:rPr lang="de-DE" altLang="de-DE" b="1" dirty="0" smtClean="0"/>
              <a:t>Performance-Feedback-Prozess</a:t>
            </a:r>
            <a:r>
              <a:rPr lang="de-DE" altLang="de-DE" dirty="0" smtClean="0"/>
              <a:t>. Der Beurteilungsprozess umfasst drei wesentliche Elemente: die Planung, die Beurteilung und resultierende Vergütungsanpassungen. Bei der Planung der Beurteilung, werden sowohl Unternehmens- als auch individuelle Ziele zwischen den Mitarbeitern und dem Management festgelegt. Im Anschluss daran erfolgt das eigentliche Feedback, in der die Leistung der Mitarbeiter an den vereinbarten Zielen gemessen wird. Es können sowohl Einzelbeurteilungen, Gruppenbeurteilungen als auch 360° Feedbacks realisiert werden. Aus den Ergebnisse der Beurteilung können Entwicklungsmaßnahmen und Vergütungsanpassungen abgeleitet werden. </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41</a:t>
            </a:fld>
            <a:endParaRPr lang="de-DE" dirty="0"/>
          </a:p>
        </p:txBody>
      </p:sp>
    </p:spTree>
    <p:extLst>
      <p:ext uri="{BB962C8B-B14F-4D97-AF65-F5344CB8AC3E}">
        <p14:creationId xmlns:p14="http://schemas.microsoft.com/office/powerpoint/2010/main" val="189331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lnSpc>
                <a:spcPct val="90000"/>
              </a:lnSpc>
            </a:pPr>
            <a:r>
              <a:rPr lang="de-DE" altLang="de-DE" dirty="0" smtClean="0"/>
              <a:t>Zur Abbildung eines Performance-Feedback-Prozesses können Beurteilungen und Zielvereinbarungen verschiedenen </a:t>
            </a:r>
            <a:r>
              <a:rPr lang="de-DE" altLang="de-DE" b="1" dirty="0" smtClean="0"/>
              <a:t>Status</a:t>
            </a:r>
            <a:r>
              <a:rPr lang="de-DE" altLang="de-DE" dirty="0" smtClean="0"/>
              <a:t> einnehmen. </a:t>
            </a:r>
          </a:p>
          <a:p>
            <a:pPr marL="0" indent="0" eaLnBrk="1" hangingPunct="1">
              <a:lnSpc>
                <a:spcPct val="90000"/>
              </a:lnSpc>
            </a:pPr>
            <a:endParaRPr lang="de-DE" altLang="de-DE" dirty="0" smtClean="0"/>
          </a:p>
          <a:p>
            <a:pPr lvl="1" eaLnBrk="1" hangingPunct="1">
              <a:lnSpc>
                <a:spcPct val="90000"/>
              </a:lnSpc>
            </a:pPr>
            <a:r>
              <a:rPr lang="de-DE" altLang="de-DE" b="1" dirty="0" smtClean="0">
                <a:latin typeface="Times New Roman" panose="02020603050405020304" pitchFamily="18" charset="0"/>
              </a:rPr>
              <a:t>In Vorbereitung:</a:t>
            </a:r>
            <a:r>
              <a:rPr lang="de-DE" altLang="de-DE" dirty="0" smtClean="0">
                <a:latin typeface="Times New Roman" panose="02020603050405020304" pitchFamily="18" charset="0"/>
              </a:rPr>
              <a:t> ein Beurteilungsformular wurde angelegt und mit Kopfdaten (z.B. Beurteiler, Gültigkeit) versehen </a:t>
            </a:r>
          </a:p>
          <a:p>
            <a:pPr lvl="1" eaLnBrk="1" hangingPunct="1">
              <a:lnSpc>
                <a:spcPct val="90000"/>
              </a:lnSpc>
            </a:pPr>
            <a:r>
              <a:rPr lang="de-DE" altLang="de-DE" b="1" dirty="0" smtClean="0">
                <a:latin typeface="Times New Roman" panose="02020603050405020304" pitchFamily="18" charset="0"/>
              </a:rPr>
              <a:t>In Planung:</a:t>
            </a:r>
            <a:r>
              <a:rPr lang="de-DE" altLang="de-DE" dirty="0" smtClean="0">
                <a:latin typeface="Times New Roman" panose="02020603050405020304" pitchFamily="18" charset="0"/>
              </a:rPr>
              <a:t> Ziele wurden festgelegt und in das Beurteilungsformular eingegeben </a:t>
            </a:r>
          </a:p>
          <a:p>
            <a:pPr lvl="1" eaLnBrk="1" hangingPunct="1">
              <a:lnSpc>
                <a:spcPct val="90000"/>
              </a:lnSpc>
            </a:pPr>
            <a:r>
              <a:rPr lang="de-DE" altLang="de-DE" b="1" dirty="0" smtClean="0">
                <a:latin typeface="Times New Roman" panose="02020603050405020304" pitchFamily="18" charset="0"/>
              </a:rPr>
              <a:t>In der Prüfung:</a:t>
            </a:r>
            <a:r>
              <a:rPr lang="de-DE" altLang="de-DE" dirty="0" smtClean="0">
                <a:latin typeface="Times New Roman" panose="02020603050405020304" pitchFamily="18" charset="0"/>
              </a:rPr>
              <a:t> Ein Mitarbeitergespräch hat stattgefunden. Ziele können verändert und angepasst werden </a:t>
            </a:r>
          </a:p>
          <a:p>
            <a:pPr lvl="1" eaLnBrk="1" hangingPunct="1">
              <a:lnSpc>
                <a:spcPct val="90000"/>
              </a:lnSpc>
            </a:pPr>
            <a:r>
              <a:rPr lang="de-DE" altLang="de-DE" b="1" dirty="0" smtClean="0">
                <a:latin typeface="Times New Roman" panose="02020603050405020304" pitchFamily="18" charset="0"/>
              </a:rPr>
              <a:t>In Bearbeitung:</a:t>
            </a:r>
            <a:r>
              <a:rPr lang="de-DE" altLang="de-DE" dirty="0" smtClean="0">
                <a:latin typeface="Times New Roman" panose="02020603050405020304" pitchFamily="18" charset="0"/>
              </a:rPr>
              <a:t> Eine Teil- oder vollständige Bewertung wurde erfasst, aber noch nicht abgeschlossen. Dies bedeutet, dass die Bewertung weiterhin verändert werden kann </a:t>
            </a:r>
          </a:p>
          <a:p>
            <a:pPr lvl="1" eaLnBrk="1" hangingPunct="1">
              <a:lnSpc>
                <a:spcPct val="90000"/>
              </a:lnSpc>
            </a:pPr>
            <a:r>
              <a:rPr lang="de-DE" altLang="de-DE" b="1" dirty="0" smtClean="0">
                <a:latin typeface="Times New Roman" panose="02020603050405020304" pitchFamily="18" charset="0"/>
              </a:rPr>
              <a:t>Abgeschlossen:</a:t>
            </a:r>
            <a:r>
              <a:rPr lang="de-DE" altLang="de-DE" dirty="0" smtClean="0">
                <a:latin typeface="Times New Roman" panose="02020603050405020304" pitchFamily="18" charset="0"/>
              </a:rPr>
              <a:t> Die eingegebene Bewertung wurde abgeschlossen und historisiert. Da eine Bearbeitung nicht mehr möglich ist, können Folgeaktivitäten ausgeführt werden </a:t>
            </a:r>
          </a:p>
          <a:p>
            <a:pPr marL="0" indent="0">
              <a:lnSpc>
                <a:spcPct val="90000"/>
              </a:lnSpc>
            </a:pPr>
            <a:endParaRPr lang="de-DE" altLang="de-DE" dirty="0" smtClean="0"/>
          </a:p>
          <a:p>
            <a:pPr marL="0" indent="0">
              <a:lnSpc>
                <a:spcPct val="90000"/>
              </a:lnSpc>
            </a:pPr>
            <a:r>
              <a:rPr lang="de-DE" altLang="de-DE" dirty="0" smtClean="0"/>
              <a:t>Folgeprozesse bei der Beurteilung können z.B. Genehmigungsprozesse sein, wenn ein Mitarbeiter sich selbst Beurteilen sollte. Hierfür existieren im Performancemanagement folgende zusätzliche Stadien:</a:t>
            </a:r>
          </a:p>
          <a:p>
            <a:pPr marL="0" indent="0">
              <a:lnSpc>
                <a:spcPct val="90000"/>
              </a:lnSpc>
            </a:pPr>
            <a:endParaRPr lang="de-DE" altLang="de-DE" dirty="0" smtClean="0"/>
          </a:p>
          <a:p>
            <a:pPr lvl="1">
              <a:lnSpc>
                <a:spcPct val="90000"/>
              </a:lnSpc>
            </a:pPr>
            <a:r>
              <a:rPr lang="de-DE" altLang="de-DE" dirty="0" smtClean="0">
                <a:latin typeface="Times New Roman" panose="02020603050405020304" pitchFamily="18" charset="0"/>
              </a:rPr>
              <a:t>Genehmigt</a:t>
            </a:r>
          </a:p>
          <a:p>
            <a:pPr lvl="1">
              <a:lnSpc>
                <a:spcPct val="90000"/>
              </a:lnSpc>
            </a:pPr>
            <a:r>
              <a:rPr lang="de-DE" altLang="de-DE" dirty="0" smtClean="0">
                <a:latin typeface="Times New Roman" panose="02020603050405020304" pitchFamily="18" charset="0"/>
              </a:rPr>
              <a:t>Abgelehnt</a:t>
            </a:r>
          </a:p>
          <a:p>
            <a:pPr lvl="1">
              <a:lnSpc>
                <a:spcPct val="90000"/>
              </a:lnSpc>
            </a:pPr>
            <a:r>
              <a:rPr lang="de-DE" altLang="de-DE" dirty="0" smtClean="0">
                <a:latin typeface="Times New Roman" panose="02020603050405020304" pitchFamily="18" charset="0"/>
              </a:rPr>
              <a:t>Abschließend genehmigt</a:t>
            </a:r>
          </a:p>
          <a:p>
            <a:pPr lvl="1">
              <a:lnSpc>
                <a:spcPct val="90000"/>
              </a:lnSpc>
            </a:pPr>
            <a:r>
              <a:rPr lang="de-DE" altLang="de-DE" dirty="0" smtClean="0">
                <a:latin typeface="Times New Roman" panose="02020603050405020304" pitchFamily="18" charset="0"/>
              </a:rPr>
              <a:t>Abschließend abgelehnt</a:t>
            </a:r>
          </a:p>
          <a:p>
            <a:pPr marL="0" indent="0">
              <a:lnSpc>
                <a:spcPct val="90000"/>
              </a:lnSpc>
            </a:pPr>
            <a:endParaRPr lang="de-DE" altLang="de-DE" dirty="0" smtClean="0"/>
          </a:p>
          <a:p>
            <a:pPr marL="0" indent="0">
              <a:lnSpc>
                <a:spcPct val="90000"/>
              </a:lnSpc>
            </a:pP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42</a:t>
            </a:fld>
            <a:endParaRPr lang="de-DE" dirty="0"/>
          </a:p>
        </p:txBody>
      </p:sp>
    </p:spTree>
    <p:extLst>
      <p:ext uri="{BB962C8B-B14F-4D97-AF65-F5344CB8AC3E}">
        <p14:creationId xmlns:p14="http://schemas.microsoft.com/office/powerpoint/2010/main" val="105454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indent="0" eaLnBrk="1" hangingPunct="1">
              <a:lnSpc>
                <a:spcPct val="80000"/>
              </a:lnSpc>
              <a:defRPr/>
            </a:pPr>
            <a:r>
              <a:rPr lang="de-DE" dirty="0" smtClean="0">
                <a:latin typeface="Arial" charset="0"/>
              </a:rPr>
              <a:t>Um eine Historie aufbauen zu können, haben alle Infotypen in SAP einen Gültigkeitszeitraum. Dieser setzt sich aus einem </a:t>
            </a:r>
            <a:r>
              <a:rPr lang="de-DE" dirty="0" err="1" smtClean="0">
                <a:latin typeface="Arial" charset="0"/>
              </a:rPr>
              <a:t>Beginndatum</a:t>
            </a:r>
            <a:r>
              <a:rPr lang="de-DE" dirty="0" smtClean="0">
                <a:latin typeface="Arial" charset="0"/>
              </a:rPr>
              <a:t> und einem Enddatum zusammen. Wird im System ein neuer </a:t>
            </a:r>
            <a:r>
              <a:rPr lang="de-DE" dirty="0" err="1" smtClean="0">
                <a:latin typeface="Arial" charset="0"/>
              </a:rPr>
              <a:t>Infotyp</a:t>
            </a:r>
            <a:r>
              <a:rPr lang="de-DE" dirty="0" smtClean="0">
                <a:latin typeface="Arial" charset="0"/>
              </a:rPr>
              <a:t> erstellt, so kann es sein, dass die Gültigkeit eines älteren gleichen Infotypen begrenzt werden muss. Wird z.B. für einen Mitarbeiter der </a:t>
            </a:r>
            <a:r>
              <a:rPr lang="de-DE" dirty="0" err="1" smtClean="0">
                <a:latin typeface="Arial" charset="0"/>
              </a:rPr>
              <a:t>Infotyp</a:t>
            </a:r>
            <a:r>
              <a:rPr lang="de-DE" dirty="0" smtClean="0">
                <a:latin typeface="Arial" charset="0"/>
              </a:rPr>
              <a:t> 0021 Familie/Bezugsperson mit dem Subtyp 0001 Ehegatte ein neuer </a:t>
            </a:r>
            <a:r>
              <a:rPr lang="de-DE" dirty="0" err="1" smtClean="0">
                <a:latin typeface="Arial" charset="0"/>
              </a:rPr>
              <a:t>Infotyp</a:t>
            </a:r>
            <a:r>
              <a:rPr lang="de-DE" dirty="0" smtClean="0">
                <a:latin typeface="Arial" charset="0"/>
              </a:rPr>
              <a:t> angelegt, so muss ein eventuell bestehender </a:t>
            </a:r>
            <a:r>
              <a:rPr lang="de-DE" dirty="0" err="1" smtClean="0">
                <a:latin typeface="Arial" charset="0"/>
              </a:rPr>
              <a:t>Infotyp</a:t>
            </a:r>
            <a:r>
              <a:rPr lang="de-DE" dirty="0" smtClean="0">
                <a:latin typeface="Arial" charset="0"/>
              </a:rPr>
              <a:t> desselben Subtyps abgegrenzt werden, da es in Deutschland nicht möglich ist, mehrere Ehegatten zu haben. Anders ist dies beim selben Infotypen mit dem Subtyp 0002 Kind. Dort können mehrere Infotypen gleichzeitig existieren. Aus diesem Grund existieren in SAP drei verschiedene Zeitbindungen, die den Infotypen, bzw. Subtypen zugeordnet werden können. Die Zuordnung der Zeitbindung zu Infotypen bzw. Subtypen erfolgt im Customizing.</a:t>
            </a:r>
          </a:p>
          <a:p>
            <a:pPr marL="0" indent="0" eaLnBrk="1" hangingPunct="1">
              <a:lnSpc>
                <a:spcPct val="80000"/>
              </a:lnSpc>
              <a:defRPr/>
            </a:pPr>
            <a:endParaRPr lang="de-DE" dirty="0" smtClean="0">
              <a:latin typeface="Arial" charset="0"/>
            </a:endParaRPr>
          </a:p>
          <a:p>
            <a:pPr marL="0" indent="0" eaLnBrk="1" hangingPunct="1">
              <a:lnSpc>
                <a:spcPct val="80000"/>
              </a:lnSpc>
              <a:defRPr/>
            </a:pPr>
            <a:r>
              <a:rPr lang="de-DE" b="1" dirty="0" smtClean="0">
                <a:latin typeface="Arial" charset="0"/>
              </a:rPr>
              <a:t>Zeitbindung 1: </a:t>
            </a:r>
          </a:p>
          <a:p>
            <a:pPr marL="0" indent="0" eaLnBrk="1" hangingPunct="1">
              <a:lnSpc>
                <a:spcPct val="80000"/>
              </a:lnSpc>
              <a:defRPr/>
            </a:pPr>
            <a:r>
              <a:rPr lang="de-DE" dirty="0" smtClean="0">
                <a:latin typeface="Arial" charset="0"/>
              </a:rPr>
              <a:t>Zu jedem Zeitpunkt der Tätigkeit eines Mitarbeiters im Unternehmen muss genau ein gültiger Satz für den </a:t>
            </a:r>
            <a:r>
              <a:rPr lang="de-DE" dirty="0" err="1" smtClean="0">
                <a:latin typeface="Arial" charset="0"/>
              </a:rPr>
              <a:t>Infotyp</a:t>
            </a:r>
            <a:r>
              <a:rPr lang="de-DE" dirty="0" smtClean="0">
                <a:latin typeface="Arial" charset="0"/>
              </a:rPr>
              <a:t> vorhanden sein. Die Gültigkeitszeiträume der einzelnen Sätze dürfen sich nicht überschneiden.</a:t>
            </a:r>
          </a:p>
          <a:p>
            <a:pPr marL="0" indent="0" eaLnBrk="1" hangingPunct="1">
              <a:lnSpc>
                <a:spcPct val="80000"/>
              </a:lnSpc>
              <a:defRPr/>
            </a:pPr>
            <a:endParaRPr lang="de-DE" b="1" dirty="0" smtClean="0">
              <a:latin typeface="Arial" charset="0"/>
            </a:endParaRPr>
          </a:p>
          <a:p>
            <a:pPr marL="0" indent="0" eaLnBrk="1" hangingPunct="1">
              <a:defRPr/>
            </a:pPr>
            <a:r>
              <a:rPr lang="de-DE" b="1" dirty="0" smtClean="0">
                <a:latin typeface="Arial" charset="0"/>
              </a:rPr>
              <a:t>Zeitbindung 2:</a:t>
            </a:r>
            <a:r>
              <a:rPr lang="de-DE" dirty="0" smtClean="0">
                <a:latin typeface="Arial" charset="0"/>
              </a:rPr>
              <a:t> </a:t>
            </a:r>
          </a:p>
          <a:p>
            <a:pPr marL="0" indent="0" eaLnBrk="1" hangingPunct="1">
              <a:defRPr/>
            </a:pPr>
            <a:r>
              <a:rPr lang="de-DE" dirty="0" smtClean="0">
                <a:latin typeface="Arial" charset="0"/>
              </a:rPr>
              <a:t>Zu jedem Zeitpunkt kann höchstens ein gültiger Satz vorhanden sein. Überschneidungen sind nicht erlaubt.</a:t>
            </a:r>
          </a:p>
          <a:p>
            <a:pPr marL="0" indent="0" eaLnBrk="1" hangingPunct="1">
              <a:lnSpc>
                <a:spcPct val="80000"/>
              </a:lnSpc>
              <a:defRPr/>
            </a:pPr>
            <a:endParaRPr lang="de-DE" dirty="0" smtClean="0">
              <a:latin typeface="Arial" charset="0"/>
            </a:endParaRPr>
          </a:p>
          <a:p>
            <a:pPr marL="0" indent="0" eaLnBrk="1" hangingPunct="1">
              <a:lnSpc>
                <a:spcPct val="80000"/>
              </a:lnSpc>
              <a:defRPr/>
            </a:pPr>
            <a:r>
              <a:rPr lang="de-DE" b="1" dirty="0" smtClean="0">
                <a:latin typeface="Arial" charset="0"/>
              </a:rPr>
              <a:t>Zeitbindung 3:</a:t>
            </a:r>
            <a:r>
              <a:rPr lang="de-DE" dirty="0" smtClean="0">
                <a:latin typeface="Arial" charset="0"/>
              </a:rPr>
              <a:t> </a:t>
            </a:r>
          </a:p>
          <a:p>
            <a:pPr marL="0" indent="0" eaLnBrk="1" hangingPunct="1">
              <a:lnSpc>
                <a:spcPct val="80000"/>
              </a:lnSpc>
              <a:defRPr/>
            </a:pPr>
            <a:r>
              <a:rPr lang="de-DE" dirty="0" smtClean="0">
                <a:latin typeface="Arial" charset="0"/>
              </a:rPr>
              <a:t>Zu jedem Zeitpunkt können beliebig viele gültige Sätze vorhanden sein. Die einzelnen Sätze kollidieren nicht miteinander. </a:t>
            </a:r>
          </a:p>
          <a:p>
            <a:pPr marL="0" indent="0" eaLnBrk="1" hangingPunct="1">
              <a:lnSpc>
                <a:spcPct val="80000"/>
              </a:lnSpc>
              <a:defRPr/>
            </a:pPr>
            <a:endParaRPr lang="de-DE" sz="1100" dirty="0" smtClean="0"/>
          </a:p>
          <a:p>
            <a:pPr>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2088455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r>
              <a:rPr lang="de-DE" altLang="de-DE" dirty="0" smtClean="0"/>
              <a:t>Das Performancemanagement bietet verschiedene Beurteilungsvorlagen für unterschiedliche Beurteilungsarten, wie z.B. Teilbeurteilungen oder 360° Feedback an. Innerhalb des Performancemanagement werden </a:t>
            </a:r>
            <a:r>
              <a:rPr lang="de-DE" altLang="de-DE" b="1" dirty="0" smtClean="0"/>
              <a:t>Beurteilungsformulare</a:t>
            </a:r>
            <a:r>
              <a:rPr lang="de-DE" altLang="de-DE" dirty="0" smtClean="0"/>
              <a:t> im Beurteilungskatalog erstellt und abgelegt. Zur Strukturierung des Beurteilungskatalogs können Beurteilungskategoriengruppen und Beurteilungskategorien angelegt werden. Innerhalb dieser Strukturierung können sogenannte Beurteilungselemente angelegt werden. Beurteilungselemente können Beurteilungsformulare, </a:t>
            </a:r>
            <a:r>
              <a:rPr lang="de-DE" altLang="de-DE" dirty="0" err="1" smtClean="0"/>
              <a:t>Kriteriengruppen</a:t>
            </a:r>
            <a:r>
              <a:rPr lang="de-DE" altLang="de-DE" dirty="0" smtClean="0"/>
              <a:t>, Kriterien, oder fremde Elemente (z.B. Qualifikationen) sein. </a:t>
            </a:r>
          </a:p>
          <a:p>
            <a:pPr marL="0" indent="0" eaLnBrk="1" hangingPunct="1"/>
            <a:endParaRPr lang="en-US" altLang="de-DE" dirty="0" smtClean="0"/>
          </a:p>
          <a:p>
            <a:pPr marL="0" indent="0" eaLnBrk="1" hangingPunct="1"/>
            <a:r>
              <a:rPr lang="de-DE" altLang="de-DE" dirty="0" smtClean="0"/>
              <a:t>Durch die Integration mit der Personalentwicklung können Anforderungsprofile oder Qualifikationen aus dem Qualifikationskatalog in Zielvereinbarungen eines Mitarbeiters aufgenommen werden. Nach Abschluss der Beurteilung werden die Qualifikationsprofile der Mitarbeiter automatisch aktualisiert. Mithilfe der Integration ins Veranstaltungsmanagement können Veranstaltungs- und Teilnehmerbeurteilungen durchgeführt werden. Besteht eine Integration ins Unternehmensvergütungsmanagement, gibt es die Möglichkeit, Leistungsbezogene Vergütungsanpassungen durchzuführen. Dabei wird anhand der Beurteilung eines Mitarbeiters dynamisch die Vergütung angepasst. </a:t>
            </a:r>
            <a:endParaRPr lang="en-US" altLang="de-DE" dirty="0" smtClean="0"/>
          </a:p>
          <a:p>
            <a:pPr marL="0" indent="0" eaLnBrk="1" hangingPunct="1"/>
            <a:endParaRPr lang="en-US"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43</a:t>
            </a:fld>
            <a:endParaRPr lang="de-DE" dirty="0"/>
          </a:p>
        </p:txBody>
      </p:sp>
    </p:spTree>
    <p:extLst>
      <p:ext uri="{BB962C8B-B14F-4D97-AF65-F5344CB8AC3E}">
        <p14:creationId xmlns:p14="http://schemas.microsoft.com/office/powerpoint/2010/main" val="4126424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Das Personalcontrolling ermöglicht aus einer Flut von Daten innerhalb der Personalwirtschaft eines Unternehmens Berichte zu erzeugen. Die Daten für einen Bericht können aus einem einzelnen oder aus mehreren personalwirtschaftlichen Prozessen stammen. </a:t>
            </a:r>
          </a:p>
          <a:p>
            <a:pPr marL="0" indent="0"/>
            <a:r>
              <a:rPr lang="de-DE" altLang="de-DE" dirty="0" smtClean="0"/>
              <a:t>Ein Personalwirtschaftssystem ermöglicht eine einfache Erstellung von Berichten und Analysen zur Auswertung von bestimmten Daten. Dabei ist es irrelevant, ob es sich um einfache Mitarbeiterlisten oder um komplexe betriebswirtschaftliche Kalkulationen handelt. Das Personalcontrolling innerhalb eines Personalwirtschaftssystems ermöglicht die Einrichtung von zyklischen Berichten, genauso wie die spontane Abfrage eines Berichts. Je nach Personalwirtschaftssystem können Berichte miteinander verglichen werden oder auf Basis eines Berichts eine Prognose für die Zukunft erstellt werden.</a:t>
            </a:r>
          </a:p>
          <a:p>
            <a:pPr marL="0" indent="0"/>
            <a:endParaRPr lang="de-DE" altLang="de-DE" dirty="0" smtClean="0"/>
          </a:p>
          <a:p>
            <a:pPr marL="0" indent="0"/>
            <a:r>
              <a:rPr lang="de-DE" altLang="de-DE" dirty="0" smtClean="0"/>
              <a:t>In SAP stehen die folgenden Werkzeuge im Personalcontrolling zur Verfügung, die im Folgenden detaillierter erklärt werden.</a:t>
            </a:r>
          </a:p>
          <a:p>
            <a:pPr marL="0" indent="0"/>
            <a:endParaRPr lang="de-DE" altLang="de-DE" dirty="0" smtClean="0"/>
          </a:p>
          <a:p>
            <a:pPr lvl="1"/>
            <a:r>
              <a:rPr lang="de-DE" altLang="de-DE" dirty="0" smtClean="0">
                <a:latin typeface="Arial" panose="020B0604020202020204" pitchFamily="34" charset="0"/>
              </a:rPr>
              <a:t>Standardberichte</a:t>
            </a:r>
          </a:p>
          <a:p>
            <a:pPr lvl="1"/>
            <a:r>
              <a:rPr lang="de-DE" altLang="de-DE" dirty="0" smtClean="0">
                <a:latin typeface="Arial" panose="020B0604020202020204" pitchFamily="34" charset="0"/>
              </a:rPr>
              <a:t>Personalinformationssystem (HIS)</a:t>
            </a:r>
          </a:p>
          <a:p>
            <a:pPr lvl="1"/>
            <a:r>
              <a:rPr lang="de-DE" altLang="de-DE" dirty="0" err="1" smtClean="0">
                <a:latin typeface="Arial" panose="020B0604020202020204" pitchFamily="34" charset="0"/>
              </a:rPr>
              <a:t>Manager’s</a:t>
            </a:r>
            <a:r>
              <a:rPr lang="de-DE" altLang="de-DE" dirty="0" smtClean="0">
                <a:latin typeface="Arial" panose="020B0604020202020204" pitchFamily="34" charset="0"/>
              </a:rPr>
              <a:t> Desktop</a:t>
            </a:r>
          </a:p>
          <a:p>
            <a:pPr lvl="1"/>
            <a:r>
              <a:rPr lang="de-DE" altLang="de-DE" dirty="0" smtClean="0">
                <a:latin typeface="Arial" panose="020B0604020202020204" pitchFamily="34" charset="0"/>
              </a:rPr>
              <a:t>Ad-hoc-Query</a:t>
            </a:r>
          </a:p>
          <a:p>
            <a:pPr lvl="1"/>
            <a:r>
              <a:rPr lang="de-DE" altLang="de-DE" dirty="0" smtClean="0">
                <a:latin typeface="Arial" panose="020B0604020202020204" pitchFamily="34" charset="0"/>
              </a:rPr>
              <a:t>Business </a:t>
            </a:r>
            <a:r>
              <a:rPr lang="de-DE" altLang="de-DE" dirty="0" err="1" smtClean="0">
                <a:latin typeface="Arial" panose="020B0604020202020204" pitchFamily="34" charset="0"/>
              </a:rPr>
              <a:t>Inteligence</a:t>
            </a:r>
            <a:endParaRPr lang="de-DE" altLang="de-DE" dirty="0" smtClean="0">
              <a:latin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44</a:t>
            </a:fld>
            <a:endParaRPr lang="de-DE" dirty="0"/>
          </a:p>
        </p:txBody>
      </p:sp>
    </p:spTree>
    <p:extLst>
      <p:ext uri="{BB962C8B-B14F-4D97-AF65-F5344CB8AC3E}">
        <p14:creationId xmlns:p14="http://schemas.microsoft.com/office/powerpoint/2010/main" val="411216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b="1" dirty="0" smtClean="0"/>
              <a:t>Standardberichte</a:t>
            </a:r>
            <a:r>
              <a:rPr lang="de-DE" altLang="de-DE" dirty="0" smtClean="0"/>
              <a:t> sind von SAP vordefinierte SAP-Abfragen, die in den meisten Fällen direkt aus dem Easy Access Menü gestartet werden können. Sie befinden sich in dem Easy Access Menü in dem Ordner Informationssystem, bzw. innerhalb einer Komponente ebenfalls im Ordner Informationssystem. Standardberichte sind z.B. Mitarbeiterliste, Geburtstagslisten, usw. Es handelt sich innerhalb der Personalwirtschaft um personenbezogene Auswertungen. Der Aufbau von Standardberichten ist einheitlich. Beim Aufruf eines Standardberichts erscheint ein Fenster zur Datenselektion, in dem verschiedene Auswahlfelder zur Verfügung stehen. Die Ausgabe eines Standardberichts findet in einer Liste statt, die z.B. in eine Excel-Datei ausgegeben werden kann. Zusätzlich kann die Ausgabe grafisch dargestellt werden. </a:t>
            </a:r>
          </a:p>
          <a:p>
            <a:pPr marL="0" indent="0"/>
            <a:endParaRPr lang="de-DE" altLang="de-DE" dirty="0" smtClean="0"/>
          </a:p>
          <a:p>
            <a:pPr marL="0" indent="0"/>
            <a:r>
              <a:rPr lang="de-DE" altLang="de-DE" dirty="0" smtClean="0"/>
              <a:t>Das Erfassungsbild zur Erzeugung eines Standardberichts ist in mehrere Bereiche aufgeteilt. Im Bereich </a:t>
            </a:r>
            <a:r>
              <a:rPr lang="de-DE" altLang="de-DE" b="1" dirty="0" smtClean="0"/>
              <a:t>Zeitraum</a:t>
            </a:r>
            <a:r>
              <a:rPr lang="de-DE" altLang="de-DE" dirty="0" smtClean="0"/>
              <a:t>, kann ein Zeitraum ausgewählt werden, über den die Auswertung gehen soll. Im Bereich </a:t>
            </a:r>
            <a:r>
              <a:rPr lang="de-DE" altLang="de-DE" b="1" dirty="0" smtClean="0"/>
              <a:t>Selektion</a:t>
            </a:r>
            <a:r>
              <a:rPr lang="de-DE" altLang="de-DE" dirty="0" smtClean="0"/>
              <a:t> kann die Auswertung auf bestimmte Mitarbeiter oder Organisationseinheiten beschränkt werden. Mithilfe von </a:t>
            </a:r>
            <a:r>
              <a:rPr lang="de-DE" altLang="de-DE" b="1" dirty="0" smtClean="0"/>
              <a:t>Programmabgrenzungen</a:t>
            </a:r>
            <a:r>
              <a:rPr lang="de-DE" altLang="de-DE" dirty="0" smtClean="0"/>
              <a:t> kann man den Bericht auf bestimmte Ergebnisbereiche beschränken. Abschließend kann die </a:t>
            </a:r>
            <a:r>
              <a:rPr lang="de-DE" altLang="de-DE" b="1" dirty="0" smtClean="0"/>
              <a:t>Ausgabeform</a:t>
            </a:r>
            <a:r>
              <a:rPr lang="de-DE" altLang="de-DE" dirty="0" smtClean="0"/>
              <a:t> des Berichts ausgewählt werden.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45</a:t>
            </a:fld>
            <a:endParaRPr lang="de-DE" dirty="0"/>
          </a:p>
        </p:txBody>
      </p:sp>
    </p:spTree>
    <p:extLst>
      <p:ext uri="{BB962C8B-B14F-4D97-AF65-F5344CB8AC3E}">
        <p14:creationId xmlns:p14="http://schemas.microsoft.com/office/powerpoint/2010/main" val="27420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Das </a:t>
            </a:r>
            <a:r>
              <a:rPr lang="de-DE" altLang="de-DE" b="1" dirty="0" smtClean="0"/>
              <a:t>Personalinformationssystem</a:t>
            </a:r>
            <a:r>
              <a:rPr lang="de-DE" altLang="de-DE" dirty="0" smtClean="0"/>
              <a:t> (HIS) ermöglicht Auswertungen auf Basis der Organisationsstruktur.  Beim Start des HIS wird eine Organisationseinheit als Startpunkt gewählt. Im </a:t>
            </a:r>
            <a:r>
              <a:rPr lang="de-DE" altLang="de-DE" b="1" dirty="0" smtClean="0"/>
              <a:t>Einstieg</a:t>
            </a:r>
            <a:r>
              <a:rPr lang="de-DE" altLang="de-DE" dirty="0" smtClean="0"/>
              <a:t>sbild des HIS wird dann die Organisationsstruktur in einer Baumstruktur, ausgehend von dem gewählten Startpunkt, grafisch angezeigt. Nach der Auswahl eines Elements innerhalb der angezeigten Organisationsstruktur können verschiedene Berichte ausgewählt werden. Im Bereich </a:t>
            </a:r>
            <a:r>
              <a:rPr lang="de-DE" altLang="de-DE" b="1" dirty="0" smtClean="0"/>
              <a:t>Auswertungen</a:t>
            </a:r>
            <a:r>
              <a:rPr lang="de-DE" altLang="de-DE" dirty="0" smtClean="0"/>
              <a:t> können verschiedene Komponenten gewählt werden, die für ein bestimmtes Element angezeigt werden sollen. Im Bereich </a:t>
            </a:r>
            <a:r>
              <a:rPr lang="de-DE" altLang="de-DE" b="1" dirty="0" smtClean="0"/>
              <a:t>Anwendungsfunktionen</a:t>
            </a:r>
            <a:r>
              <a:rPr lang="de-DE" altLang="de-DE" dirty="0" smtClean="0"/>
              <a:t> wird dem Anwender eine Liste vorhandener Standardberichte für eine Komponente angezeigt.</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46</a:t>
            </a:fld>
            <a:endParaRPr lang="de-DE" dirty="0"/>
          </a:p>
        </p:txBody>
      </p:sp>
    </p:spTree>
    <p:extLst>
      <p:ext uri="{BB962C8B-B14F-4D97-AF65-F5344CB8AC3E}">
        <p14:creationId xmlns:p14="http://schemas.microsoft.com/office/powerpoint/2010/main" val="109232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de-DE" altLang="de-DE" dirty="0" smtClean="0"/>
              <a:t>Der </a:t>
            </a:r>
            <a:r>
              <a:rPr lang="de-DE" altLang="de-DE" b="1" dirty="0" err="1" smtClean="0"/>
              <a:t>Manager’s</a:t>
            </a:r>
            <a:r>
              <a:rPr lang="de-DE" altLang="de-DE" b="1" dirty="0" smtClean="0"/>
              <a:t> Desktop</a:t>
            </a:r>
            <a:r>
              <a:rPr lang="de-DE" altLang="de-DE" dirty="0" smtClean="0"/>
              <a:t> (MDT) richtet sich an Manager eines Unternehmens, kann jedoch auch für andere Führungskräfte eingesetzt werden. Innerhalb des MDT werden Berichte ebenfalls auf Basis der Organisationsstruktur erstellt. Zusätzlich zu den Auswertungsfunktionen kann über den MDT auf Transaktionen anderer Komponenten des HCM Moduls zugegriffen werden.  Es besteht z.B. die Möglichkeit, Entscheidungen innerhalb der Personalbeschaffung über den MDT in das System einzugeben. Somit muss der Manager nicht einzelne Transaktionen über das Easy Access Menü aufrufen, sondern benötigt lediglich den MDT. Der MDT setzt sich aus Themenkategorien zusammen. Beispiele hierfür sind: Mitarbeiter, Organisation, Kosten &amp; Planung, usw.  Für jede Themenkategorie existiert eine Funktionsliste, in der verschiedene Funktionen aus SAP für die entsprechende Themenkategorie bereitgestellt werden können. Unter anderem auch Berichte aus dem Personalcontrolling. Die Themenkategorien und Funktionslisten lassen sich über das Customizing kundenspezifisch anpassen und verändern.</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47</a:t>
            </a:fld>
            <a:endParaRPr lang="de-DE" dirty="0"/>
          </a:p>
        </p:txBody>
      </p:sp>
    </p:spTree>
    <p:extLst>
      <p:ext uri="{BB962C8B-B14F-4D97-AF65-F5344CB8AC3E}">
        <p14:creationId xmlns:p14="http://schemas.microsoft.com/office/powerpoint/2010/main" val="4151277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Mit den </a:t>
            </a:r>
            <a:r>
              <a:rPr lang="de-DE" altLang="de-DE" b="1" dirty="0" smtClean="0"/>
              <a:t>Ad-Hoc-</a:t>
            </a:r>
            <a:r>
              <a:rPr lang="de-DE" altLang="de-DE" b="1" dirty="0" err="1" smtClean="0"/>
              <a:t>Querys</a:t>
            </a:r>
            <a:r>
              <a:rPr lang="de-DE" altLang="de-DE" dirty="0" smtClean="0"/>
              <a:t> stellt SAP seinen Kunden ein einfach zu bedienendes, jedoch sehr leistungsfähiges Werkzeug zur Verfügung. Ad-Hoc-</a:t>
            </a:r>
            <a:r>
              <a:rPr lang="de-DE" altLang="de-DE" dirty="0" err="1" smtClean="0"/>
              <a:t>Querys</a:t>
            </a:r>
            <a:r>
              <a:rPr lang="de-DE" altLang="de-DE" dirty="0" smtClean="0"/>
              <a:t> lassen nahezu beliebige Berichte erstellen.</a:t>
            </a:r>
            <a:r>
              <a:rPr lang="de-DE" altLang="de-DE" b="1" i="1" dirty="0" smtClean="0"/>
              <a:t> </a:t>
            </a:r>
            <a:r>
              <a:rPr lang="de-DE" altLang="de-DE" dirty="0" smtClean="0"/>
              <a:t>Die Bezeichnung Ad-Hoc-Query wird lediglich in dem Modul HCM verwendet. Außerhalb des HCM Moduls wird das Werkzeug als </a:t>
            </a:r>
            <a:r>
              <a:rPr lang="de-DE" altLang="de-DE" dirty="0" err="1" smtClean="0"/>
              <a:t>Infoset</a:t>
            </a:r>
            <a:r>
              <a:rPr lang="de-DE" altLang="de-DE" dirty="0" smtClean="0"/>
              <a:t>-Query bezeichnet.</a:t>
            </a:r>
          </a:p>
          <a:p>
            <a:pPr marL="0" indent="0"/>
            <a:endParaRPr lang="de-DE" altLang="de-DE" dirty="0" smtClean="0"/>
          </a:p>
          <a:p>
            <a:pPr marL="0" indent="0"/>
            <a:r>
              <a:rPr lang="de-DE" altLang="de-DE" dirty="0" smtClean="0"/>
              <a:t>Bei der Erstellung eines Ad-Hoc-</a:t>
            </a:r>
            <a:r>
              <a:rPr lang="de-DE" altLang="de-DE" dirty="0" err="1" smtClean="0"/>
              <a:t>Querys</a:t>
            </a:r>
            <a:r>
              <a:rPr lang="de-DE" altLang="de-DE" dirty="0" smtClean="0"/>
              <a:t> entscheidet der Benutzer selbst, welche Datenfelder als Selektionskriterien für den Bericht zur Verfügung stehen sollen. Hierbei können Datenfelder aus den verschiedenen Komponenten des Moduls HCM ausgewählt werden. Zusätzlich kann der Benutzer die Datenfelder bestimmen, die in der Ausgabe des Berichts erscheinen sollen, sowie die Form der Ausgabe des Berichts. Ad-Hoc-</a:t>
            </a:r>
            <a:r>
              <a:rPr lang="de-DE" altLang="de-DE" dirty="0" err="1" smtClean="0"/>
              <a:t>Querys</a:t>
            </a:r>
            <a:r>
              <a:rPr lang="de-DE" altLang="de-DE" dirty="0" smtClean="0"/>
              <a:t> können gespeichert werden und müssen nicht bei jedem Aufruf neu erstellt werden. Damit nicht jedem Benutzer alle Datenfelder bei der Erstellung von Ad-Hoc-</a:t>
            </a:r>
            <a:r>
              <a:rPr lang="de-DE" altLang="de-DE" dirty="0" err="1" smtClean="0"/>
              <a:t>Querys</a:t>
            </a:r>
            <a:r>
              <a:rPr lang="de-DE" altLang="de-DE" dirty="0" smtClean="0"/>
              <a:t> zur Verfügung stehen, können über das Customizing </a:t>
            </a:r>
            <a:r>
              <a:rPr lang="de-DE" altLang="de-DE" dirty="0" err="1" smtClean="0"/>
              <a:t>Infosets</a:t>
            </a:r>
            <a:r>
              <a:rPr lang="de-DE" altLang="de-DE" dirty="0" smtClean="0"/>
              <a:t> angelegt werden. Innerhalb eines </a:t>
            </a:r>
            <a:r>
              <a:rPr lang="de-DE" altLang="de-DE" dirty="0" err="1" smtClean="0"/>
              <a:t>Infosets</a:t>
            </a:r>
            <a:r>
              <a:rPr lang="de-DE" altLang="de-DE" dirty="0" smtClean="0"/>
              <a:t> werden Datenfelder bestimmt, die den Benutzern bei der Erstellung von Ad-Hoc-</a:t>
            </a:r>
            <a:r>
              <a:rPr lang="de-DE" altLang="de-DE" dirty="0" err="1" smtClean="0"/>
              <a:t>Querys</a:t>
            </a:r>
            <a:r>
              <a:rPr lang="de-DE" altLang="de-DE" dirty="0" smtClean="0"/>
              <a:t> zur Verfügung stehen sollen. </a:t>
            </a:r>
            <a:r>
              <a:rPr lang="de-DE" altLang="de-DE" dirty="0" err="1" smtClean="0"/>
              <a:t>Infosets</a:t>
            </a:r>
            <a:r>
              <a:rPr lang="de-DE" altLang="de-DE" dirty="0" smtClean="0"/>
              <a:t> werden über die Benutzergruppe einem Benutzer zugeordnet </a:t>
            </a:r>
          </a:p>
          <a:p>
            <a:pPr marL="0" indent="0"/>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48</a:t>
            </a:fld>
            <a:endParaRPr lang="de-DE" dirty="0"/>
          </a:p>
        </p:txBody>
      </p:sp>
    </p:spTree>
    <p:extLst>
      <p:ext uri="{BB962C8B-B14F-4D97-AF65-F5344CB8AC3E}">
        <p14:creationId xmlns:p14="http://schemas.microsoft.com/office/powerpoint/2010/main" val="187697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Mit SAP </a:t>
            </a:r>
            <a:r>
              <a:rPr lang="de-DE" altLang="de-DE" b="1" dirty="0" smtClean="0"/>
              <a:t>Business </a:t>
            </a:r>
            <a:r>
              <a:rPr lang="de-DE" altLang="de-DE" b="1" dirty="0" err="1" smtClean="0"/>
              <a:t>Inteligence</a:t>
            </a:r>
            <a:r>
              <a:rPr lang="de-DE" altLang="de-DE" dirty="0" smtClean="0"/>
              <a:t> (BI) können ebenfalls umfangreiche Berichte erstellt werden. SAP BI ist ein eigenständiges System und basiert auf einer Portaltechnologie. Mithilfe von SAP BI können Daten aus SAP Systemen oder aus anderen Systemen integriert werden. SAP BI bietet umfangreiche Planungs- und Simulationsfunktionen und lohnt sich vor allem bei sehr großen Datenmengen. Durch die Integration von Daten aus externen Systemen ermöglicht es jedoch auch ein Benchmarking. Die folgende Tabelle stellt die Anforderungen eines SAP ERP Systems und eines SAP BI Systems gegenüber.</a:t>
            </a:r>
            <a:endParaRPr lang="de-DE" altLang="de-DE" b="1" dirty="0" smtClean="0"/>
          </a:p>
          <a:p>
            <a:pPr marL="0" indent="0"/>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49</a:t>
            </a:fld>
            <a:endParaRPr lang="de-DE" dirty="0"/>
          </a:p>
        </p:txBody>
      </p:sp>
    </p:spTree>
    <p:extLst>
      <p:ext uri="{BB962C8B-B14F-4D97-AF65-F5344CB8AC3E}">
        <p14:creationId xmlns:p14="http://schemas.microsoft.com/office/powerpoint/2010/main" val="1030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261024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Die Aufgabe der Personalbeschaffung besteht darin, zu einem gewissen Zeitpunkt benötigte Mitarbeiter, in korrekter Anzahl, mit geforderten Qualifikationen und einem vertretbaren Aufwand zu beschaffen. </a:t>
            </a:r>
          </a:p>
          <a:p>
            <a:pPr marL="0" indent="0"/>
            <a:endParaRPr lang="de-DE" altLang="de-DE" dirty="0" smtClean="0"/>
          </a:p>
          <a:p>
            <a:pPr marL="0" indent="0"/>
            <a:r>
              <a:rPr lang="de-DE" altLang="de-DE" dirty="0" smtClean="0"/>
              <a:t>Generell gibt es zwei Arten der Beschaffung. Bei der außerbetrieblichen Personalbeschaffung wird auf einem externen Markt nach geeigneten Mitarbeitern gesucht. Im Gegensatz dazu, wird bei der innerbetrieblichen Beschaffung innerhalb des eigenen Unternehmens nach einem geeigneten Mitarbeiter für eine Stelle gesucht und gegebenenfalls eine Versetzung veranlasst.</a:t>
            </a:r>
          </a:p>
          <a:p>
            <a:pPr marL="0" indent="0"/>
            <a:endParaRPr lang="de-DE" altLang="de-DE" dirty="0" smtClean="0"/>
          </a:p>
          <a:p>
            <a:pPr marL="0" indent="0"/>
            <a:r>
              <a:rPr lang="de-DE" altLang="de-DE" dirty="0" smtClean="0"/>
              <a:t>Ziel der Personalbeschaffung im SAP HCM ist die Unterstützung der Personalabteilung bei der Suche, Auswahl und Einstellung von geeigneten Bewerbern. Gleichzeitig wird die Personalabteilung beim Aufbau einer Bewerberdatenbank unterstützt, in der bei Bedarf nach potentiellen Kandidaten gesucht werden kann. Da sich Bewerber in der Regel auf freie Stellen bewerben, gehört die Verwaltung von freien Stellen ebenfalls zur Personalbeschaffung.</a:t>
            </a:r>
          </a:p>
          <a:p>
            <a:pPr marL="0" indent="0"/>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87498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Zur organisatorischen Zuordnung von Bewerber existieren in der Personalbeschaffung ähnliche Strukturen wie in der Personaladministration, die vorwiegend für steuernde und auswertungsbezogene Funktionen benötigt werden. Bereits bei der Ersterfassung findet eine Zuordnung des Bewerbers zur Unternehmensstruktur über den Personalbereich und –</a:t>
            </a:r>
            <a:r>
              <a:rPr lang="de-DE" altLang="de-DE" dirty="0" err="1" smtClean="0"/>
              <a:t>teilbereich</a:t>
            </a:r>
            <a:r>
              <a:rPr lang="de-DE" altLang="de-DE" dirty="0" smtClean="0"/>
              <a:t> statt. Das Gegenstück zur Mitarbeiterstruktur aus der Personaladministration stellt die Bewerberstruktur in der Personalbeschaffung dar. Sie setzt sich aus den folgenden Elementen zusammen.</a:t>
            </a:r>
          </a:p>
          <a:p>
            <a:pPr marL="0" indent="0"/>
            <a:endParaRPr lang="de-DE" altLang="de-DE" b="1" dirty="0" smtClean="0"/>
          </a:p>
          <a:p>
            <a:pPr marL="0" indent="0"/>
            <a:r>
              <a:rPr lang="de-DE" altLang="de-DE" b="1" dirty="0" smtClean="0"/>
              <a:t>Bewerbergruppe:</a:t>
            </a:r>
            <a:r>
              <a:rPr lang="de-DE" altLang="de-DE" dirty="0" smtClean="0"/>
              <a:t> Ähnlich der Mitarbeitergruppe handelt es sich bei der Bewerbergruppe um eine grobe Einteilung der Bewerber in z.B. Aktive, Werksstudenten, etc.</a:t>
            </a:r>
          </a:p>
          <a:p>
            <a:pPr marL="0" indent="0"/>
            <a:endParaRPr lang="de-DE" altLang="de-DE" dirty="0" smtClean="0"/>
          </a:p>
          <a:p>
            <a:pPr marL="0" indent="0"/>
            <a:r>
              <a:rPr lang="de-DE" altLang="de-DE" b="1" dirty="0" smtClean="0"/>
              <a:t>Bewerberkreis:</a:t>
            </a:r>
            <a:r>
              <a:rPr lang="de-DE" altLang="de-DE" dirty="0" smtClean="0"/>
              <a:t> Der Bewerberkreis sorgt für eine feinere Aufgliederung der Bewerber. Es ordnet den Bewerber in der Regel nach hierarchischen oder funktionalen Kriterien ein, wie z.B. in Angestellte, Führungskräfte oder Geschäftsleitung, Produktion, etc.</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26</a:t>
            </a:fld>
            <a:endParaRPr lang="de-DE" dirty="0"/>
          </a:p>
        </p:txBody>
      </p:sp>
    </p:spTree>
    <p:extLst>
      <p:ext uri="{BB962C8B-B14F-4D97-AF65-F5344CB8AC3E}">
        <p14:creationId xmlns:p14="http://schemas.microsoft.com/office/powerpoint/2010/main" val="278690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Die Personalbeschaffung in SAP ist ähnlich wie die Personaladministration aufgebaut. Die Pflege von Bewerberdaten erfolgt ebenfalls in </a:t>
            </a:r>
            <a:r>
              <a:rPr lang="de-DE" altLang="de-DE" b="1" dirty="0" smtClean="0"/>
              <a:t>Infotypen</a:t>
            </a:r>
            <a:r>
              <a:rPr lang="de-DE" altLang="de-DE" dirty="0" smtClean="0"/>
              <a:t>. Zudem verfügt jeder Bewerber über eine eindeutige </a:t>
            </a:r>
            <a:r>
              <a:rPr lang="de-DE" altLang="de-DE" b="1" dirty="0" smtClean="0"/>
              <a:t>Bewerbernummer</a:t>
            </a:r>
            <a:r>
              <a:rPr lang="de-DE" altLang="de-DE" dirty="0" smtClean="0"/>
              <a:t> im System. Bei internen Bewerbungen kann die Personalnummer aus der Personaladministration als Bewerbernummer verwendet werden. Die Bewerberdaten werden separat zu den Mitarbeiterdaten des Unternehmens gespeichert. Das Gegenstück zur Personalmaßnahme in der Personaladministration stellt die </a:t>
            </a:r>
            <a:r>
              <a:rPr lang="de-DE" altLang="de-DE" b="1" dirty="0" smtClean="0"/>
              <a:t>Bewerbermaßnahme</a:t>
            </a:r>
            <a:r>
              <a:rPr lang="de-DE" altLang="de-DE" dirty="0" smtClean="0"/>
              <a:t> innerhalb der Personalbeschaffung dar.</a:t>
            </a:r>
          </a:p>
          <a:p>
            <a:pPr marL="0" indent="0"/>
            <a:endParaRPr lang="de-DE" altLang="de-DE" dirty="0" smtClean="0"/>
          </a:p>
          <a:p>
            <a:pPr marL="0" indent="0"/>
            <a:r>
              <a:rPr lang="de-DE" altLang="de-DE" dirty="0" smtClean="0"/>
              <a:t>Bewerbermaßnahmen können mit Bewerbervorgängen verknüpft werden. Dabei handelt es sich um administrative Schritte, die innerhalb einer Bewerbung eines Bewerbers durchgeführt werden müssen. Über das Customizing können Bewerbervorgänge in Bewerbermaßnahmen eingebunden werden. Der Bewerbervorgang Eingangsbestätigung ist ein Beispiel. Dieser Bewerbervorgang wird nach der Bewerbermaßnahme Ersterfassung Bewerberdaten automatisch angelegt.</a:t>
            </a:r>
          </a:p>
          <a:p>
            <a:pPr marL="0" indent="0"/>
            <a:r>
              <a:rPr lang="de-DE" altLang="de-DE" dirty="0" smtClean="0"/>
              <a:t>Damit der Verlauf eines Bewerbers im System nachvollzogen werden kann, müssen alle Aktivitäten bezüglich eines Bewerbers protokolliert werden.  </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36514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55791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indent="0">
              <a:lnSpc>
                <a:spcPct val="80000"/>
              </a:lnSpc>
            </a:pPr>
            <a:r>
              <a:rPr lang="de-DE" altLang="de-DE" sz="1400" dirty="0" smtClean="0"/>
              <a:t>Im SAP HCM werden grundsätzlich zwei Arten von Auswahlprozessen unterschieden. Bei diesen Auswahlprozessen verfügt jeder Bewerber über zwei Stadien, die den Stand des jeweiligen Auswahlprozesses wiedergeben. </a:t>
            </a:r>
          </a:p>
          <a:p>
            <a:pPr marL="0" indent="0">
              <a:lnSpc>
                <a:spcPct val="80000"/>
              </a:lnSpc>
            </a:pPr>
            <a:endParaRPr lang="de-DE" altLang="de-DE" sz="1400" dirty="0" smtClean="0"/>
          </a:p>
          <a:p>
            <a:pPr marL="0" indent="0">
              <a:lnSpc>
                <a:spcPct val="80000"/>
              </a:lnSpc>
            </a:pPr>
            <a:r>
              <a:rPr lang="de-DE" altLang="de-DE" sz="1400" b="1" dirty="0" smtClean="0"/>
              <a:t>Globaler Auswahlprozess:</a:t>
            </a:r>
            <a:r>
              <a:rPr lang="de-DE" altLang="de-DE" sz="1400" dirty="0" smtClean="0"/>
              <a:t> Jeder erfasste Bewerber nimmt an diesem Auswahlprozess teil. Es wird entschieden, ob der Bewerber für das Unternehmen von Interesse ist. Wird der Bewerber nicht abgelehnt, kann er am Auswahlprozess für Vakanzen teilnehmen. Der </a:t>
            </a:r>
            <a:r>
              <a:rPr lang="de-DE" altLang="de-DE" sz="1400" b="1" dirty="0" smtClean="0"/>
              <a:t>Gesamtstatus</a:t>
            </a:r>
            <a:r>
              <a:rPr lang="de-DE" altLang="de-DE" sz="1400" dirty="0" smtClean="0"/>
              <a:t> gibt den Stand des Bewerbers innerhalb des globalen Auswahlprozesses an. </a:t>
            </a:r>
          </a:p>
          <a:p>
            <a:pPr marL="0" indent="0">
              <a:lnSpc>
                <a:spcPct val="80000"/>
              </a:lnSpc>
            </a:pPr>
            <a:endParaRPr lang="de-DE" altLang="de-DE" sz="1400" dirty="0" smtClean="0"/>
          </a:p>
          <a:p>
            <a:pPr marL="0" indent="0">
              <a:lnSpc>
                <a:spcPct val="80000"/>
              </a:lnSpc>
            </a:pPr>
            <a:r>
              <a:rPr lang="de-DE" altLang="de-DE" sz="1400" b="1" dirty="0" smtClean="0"/>
              <a:t>Auswahlprozess für jede Vakanz:</a:t>
            </a:r>
            <a:r>
              <a:rPr lang="de-DE" altLang="de-DE" sz="1400" dirty="0" smtClean="0"/>
              <a:t> Bei diesem Auswahlprozess wird ein Bewerber zu bestimmten Vakanzen zugeordnet. Der </a:t>
            </a:r>
            <a:r>
              <a:rPr lang="de-DE" altLang="de-DE" sz="1400" b="1" dirty="0" smtClean="0"/>
              <a:t>Status der </a:t>
            </a:r>
            <a:r>
              <a:rPr lang="de-DE" altLang="de-DE" sz="1400" b="1" dirty="0" err="1" smtClean="0"/>
              <a:t>Vakanzzuordnung</a:t>
            </a:r>
            <a:r>
              <a:rPr lang="de-DE" altLang="de-DE" sz="1400" dirty="0" smtClean="0"/>
              <a:t> gibt den Stand des Bewerbers innerhalb des Auswahlprozesses für eine Vakanz an. </a:t>
            </a:r>
          </a:p>
          <a:p>
            <a:pPr marL="0" indent="0">
              <a:lnSpc>
                <a:spcPct val="80000"/>
              </a:lnSpc>
            </a:pPr>
            <a:endParaRPr lang="de-DE" altLang="de-DE" sz="1400" dirty="0" smtClean="0"/>
          </a:p>
          <a:p>
            <a:pPr marL="0" indent="0">
              <a:lnSpc>
                <a:spcPct val="80000"/>
              </a:lnSpc>
            </a:pPr>
            <a:r>
              <a:rPr lang="de-DE" altLang="de-DE" sz="1400" dirty="0" smtClean="0"/>
              <a:t>Die Stadien können folgende Werte einnehmen:</a:t>
            </a:r>
          </a:p>
          <a:p>
            <a:pPr marL="0" indent="0">
              <a:lnSpc>
                <a:spcPct val="80000"/>
              </a:lnSpc>
            </a:pPr>
            <a:endParaRPr lang="de-DE" altLang="de-DE" sz="1400" dirty="0" smtClean="0"/>
          </a:p>
          <a:p>
            <a:pPr marL="0" indent="0">
              <a:lnSpc>
                <a:spcPct val="80000"/>
              </a:lnSpc>
              <a:buFontTx/>
              <a:buChar char="•"/>
            </a:pPr>
            <a:r>
              <a:rPr lang="de-DE" altLang="de-DE" sz="1400" dirty="0" smtClean="0"/>
              <a:t> In Bearbeitung</a:t>
            </a:r>
          </a:p>
          <a:p>
            <a:pPr marL="0" indent="0">
              <a:lnSpc>
                <a:spcPct val="80000"/>
              </a:lnSpc>
              <a:buFontTx/>
              <a:buChar char="•"/>
            </a:pPr>
            <a:r>
              <a:rPr lang="de-DE" altLang="de-DE" sz="1400" dirty="0" smtClean="0"/>
              <a:t> Einzustellen</a:t>
            </a:r>
          </a:p>
          <a:p>
            <a:pPr marL="0" indent="0">
              <a:lnSpc>
                <a:spcPct val="80000"/>
              </a:lnSpc>
              <a:buFontTx/>
              <a:buChar char="•"/>
            </a:pPr>
            <a:r>
              <a:rPr lang="de-DE" altLang="de-DE" sz="1400" dirty="0" smtClean="0"/>
              <a:t> Zurückgestellt</a:t>
            </a:r>
          </a:p>
          <a:p>
            <a:pPr marL="0" indent="0">
              <a:lnSpc>
                <a:spcPct val="80000"/>
              </a:lnSpc>
              <a:buFontTx/>
              <a:buChar char="•"/>
            </a:pPr>
            <a:r>
              <a:rPr lang="de-DE" altLang="de-DE" sz="1400" dirty="0" smtClean="0"/>
              <a:t> Abgelehnt</a:t>
            </a:r>
          </a:p>
          <a:p>
            <a:pPr marL="0" indent="0">
              <a:lnSpc>
                <a:spcPct val="80000"/>
              </a:lnSpc>
              <a:buFontTx/>
              <a:buChar char="•"/>
            </a:pPr>
            <a:r>
              <a:rPr lang="de-DE" altLang="de-DE" sz="1400" dirty="0" smtClean="0"/>
              <a:t> Vertrag angeboten</a:t>
            </a:r>
          </a:p>
          <a:p>
            <a:pPr marL="0" indent="0">
              <a:lnSpc>
                <a:spcPct val="80000"/>
              </a:lnSpc>
              <a:buFontTx/>
              <a:buChar char="•"/>
            </a:pPr>
            <a:r>
              <a:rPr lang="de-DE" altLang="de-DE" sz="1400" dirty="0" smtClean="0"/>
              <a:t> Angebot abgelehnt</a:t>
            </a:r>
          </a:p>
          <a:p>
            <a:pPr marL="0" indent="0">
              <a:lnSpc>
                <a:spcPct val="80000"/>
              </a:lnSpc>
              <a:buFontTx/>
              <a:buChar char="•"/>
            </a:pPr>
            <a:r>
              <a:rPr lang="de-DE" altLang="de-DE" sz="1400" dirty="0" smtClean="0"/>
              <a:t> Einladen</a:t>
            </a:r>
          </a:p>
          <a:p>
            <a:pPr marL="0" indent="0">
              <a:lnSpc>
                <a:spcPct val="80000"/>
              </a:lnSpc>
            </a:pPr>
            <a:endParaRPr lang="de-DE" altLang="de-DE" sz="1400" dirty="0" smtClean="0"/>
          </a:p>
          <a:p>
            <a:pPr marL="0" indent="0">
              <a:lnSpc>
                <a:spcPct val="80000"/>
              </a:lnSpc>
            </a:pPr>
            <a:r>
              <a:rPr lang="de-DE" altLang="de-DE" sz="1400" dirty="0" smtClean="0"/>
              <a:t>Um den Informationscharakter der Stadien zu erhöhen, kann zu einem Status eines Bewerbers ein Grund hinzugefügt werden.</a:t>
            </a:r>
          </a:p>
          <a:p>
            <a:pPr marL="0" indent="0">
              <a:lnSpc>
                <a:spcPct val="80000"/>
              </a:lnSpc>
            </a:pPr>
            <a:endParaRPr lang="de-DE" altLang="de-DE" sz="1400" dirty="0" smtClean="0"/>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321106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altLang="de-DE" dirty="0" smtClean="0"/>
              <a:t>Das Hauptziel der </a:t>
            </a:r>
            <a:r>
              <a:rPr lang="de-DE" altLang="de-DE" b="1" dirty="0" smtClean="0"/>
              <a:t>Personalentwicklung</a:t>
            </a:r>
            <a:r>
              <a:rPr lang="de-DE" altLang="de-DE" dirty="0" smtClean="0"/>
              <a:t> ist die Mitarbeiter für jetzige bzw. zukünftige Arbeitsanforderungen zu qualifizieren und damit den Wert eines Mitarbeiters im Unternehmen zu maximieren. Der Bedarf an Personalentwicklung in einem Unternehmen ergibt sich aus dem Vergleich von jetzigen und zukünftigen Arbeitsanforderungen. </a:t>
            </a:r>
          </a:p>
          <a:p>
            <a:pPr marL="0" indent="0"/>
            <a:endParaRPr lang="de-DE" altLang="de-DE" dirty="0" smtClean="0"/>
          </a:p>
          <a:p>
            <a:pPr marL="0" indent="0"/>
            <a:r>
              <a:rPr lang="de-DE" altLang="de-DE" dirty="0" smtClean="0"/>
              <a:t>Ein Personalentwicklungssystem unterstützt die Personalabteilung bei der Planung und Verwaltung von Schulungs- und Entwicklungsmaßnahmen. Zudem ermöglicht es Qualifikationen von Mitarbeitern zu pflegen und Qualifikationsdefizite von Mitarbeitern aufzuzeigen. Dabei werden die Anforderungen einer bestimmten Planstelle oder Stelle mit den Qualifikationen eines Mitarbeiters in einem Profilvergleich verglichen. Aus einem bestehenden Qualifikationsdefizit kann ein Personalentwicklungssystem Entwicklungsvorschläge und -pläne generieren. Des Weiteren können Mitarbeiter direkt für Schulungen oder andere Veranstaltungen gebucht werden. Nach Abschluss einer Schulungs-, bzw. Entwicklungsmaßnahme werden erworbene Qualifikationen automatisch vom Personalentwicklungssystem in das Qualifikationsprofil eines Mitarbeiters übernommen. Im Performancemanagement können dann die Leistungen und Entwicklungen der Mitarbeiter bewertet und ausgewertet werden. </a:t>
            </a:r>
          </a:p>
          <a:p>
            <a:endParaRPr lang="de-DE" dirty="0"/>
          </a:p>
        </p:txBody>
      </p:sp>
      <p:sp>
        <p:nvSpPr>
          <p:cNvPr id="4" name="Foliennummernplatzhalt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3670118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67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grpSp>
        <p:nvGrpSpPr>
          <p:cNvPr id="9" name="Gruppieren 8"/>
          <p:cNvGrpSpPr/>
          <p:nvPr userDrawn="1"/>
        </p:nvGrpSpPr>
        <p:grpSpPr>
          <a:xfrm>
            <a:off x="10518759" y="6066338"/>
            <a:ext cx="1352566" cy="470987"/>
            <a:chOff x="10518759" y="6066338"/>
            <a:chExt cx="1352566" cy="470987"/>
          </a:xfrm>
        </p:grpSpPr>
        <p:sp>
          <p:nvSpPr>
            <p:cNvPr id="10"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pic>
        <p:nvPicPr>
          <p:cNvPr id="12" name="Picture 8" descr="M:\Dokumente\UCC_Partner\Logos\SAP UA Logo\SAP_University_Alliances_Logo_2013_Februar\RGB\SAP_UniversityAlliances_scrn_R_pos_stac3.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spTree>
    <p:extLst>
      <p:ext uri="{BB962C8B-B14F-4D97-AF65-F5344CB8AC3E}">
        <p14:creationId xmlns:p14="http://schemas.microsoft.com/office/powerpoint/2010/main" val="429330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0805734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10"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de-DE" sz="6000" noProof="0" dirty="0" smtClean="0"/>
              <a:t>Vielen Dank!</a:t>
            </a:r>
            <a:endParaRPr lang="de-DE" sz="6000" kern="0" dirty="0" err="1"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de-DE" dirty="0" smtClean="0"/>
              <a:t>Kontakt</a:t>
            </a:r>
          </a:p>
          <a:p>
            <a:pPr lvl="0"/>
            <a:endParaRPr lang="de-DE" dirty="0" smtClean="0"/>
          </a:p>
          <a:p>
            <a:pPr fontAlgn="base">
              <a:spcBef>
                <a:spcPts val="600"/>
              </a:spcBef>
              <a:spcAft>
                <a:spcPct val="0"/>
              </a:spcAft>
              <a:buClr>
                <a:srgbClr val="F0AB00"/>
              </a:buClr>
              <a:buSzPct val="80000"/>
            </a:pPr>
            <a:r>
              <a:rPr lang="de-DE" sz="1400" kern="0" dirty="0" smtClean="0">
                <a:ea typeface="Arial Unicode MS" pitchFamily="34" charset="-128"/>
                <a:cs typeface="Arial Unicode MS" pitchFamily="34" charset="-128"/>
              </a:rPr>
              <a:t> &lt;Vorname&gt; &lt;Nachname&gt;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&lt;Position, Organisation&gt;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&lt;Kontaktinformationen&gt;</a:t>
            </a:r>
            <a:endParaRPr lang="de-DE" sz="1800" kern="0" dirty="0" smtClean="0">
              <a:ea typeface="Arial Unicode MS" pitchFamily="34" charset="-128"/>
              <a:cs typeface="Arial Unicode MS" pitchFamily="34" charset="-128"/>
            </a:endParaRPr>
          </a:p>
          <a:p>
            <a:pPr lvl="0"/>
            <a:endParaRPr lang="de-DE"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Autoren</a:t>
            </a:r>
          </a:p>
        </p:txBody>
      </p:sp>
    </p:spTree>
    <p:extLst>
      <p:ext uri="{BB962C8B-B14F-4D97-AF65-F5344CB8AC3E}">
        <p14:creationId xmlns:p14="http://schemas.microsoft.com/office/powerpoint/2010/main" val="17872564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Quellen</a:t>
            </a:r>
          </a:p>
        </p:txBody>
      </p:sp>
    </p:spTree>
    <p:extLst>
      <p:ext uri="{BB962C8B-B14F-4D97-AF65-F5344CB8AC3E}">
        <p14:creationId xmlns:p14="http://schemas.microsoft.com/office/powerpoint/2010/main" val="387988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Lehrmaterial-I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3.1 (Juli 2017)</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Lehrmaterial-V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5176323"/>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5489073"/>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
        <p:nvSpPr>
          <p:cNvPr id="22" name="Textfeld 21"/>
          <p:cNvSpPr txBox="1"/>
          <p:nvPr userDrawn="1"/>
        </p:nvSpPr>
        <p:spPr>
          <a:xfrm>
            <a:off x="2046605" y="4184140"/>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Genutztes Modell</a:t>
            </a:r>
          </a:p>
        </p:txBody>
      </p:sp>
      <p:sp>
        <p:nvSpPr>
          <p:cNvPr id="23"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p:txBody>
      </p:sp>
    </p:spTree>
    <p:extLst>
      <p:ext uri="{BB962C8B-B14F-4D97-AF65-F5344CB8AC3E}">
        <p14:creationId xmlns:p14="http://schemas.microsoft.com/office/powerpoint/2010/main" val="12492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Curriculum-I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&lt;Curriculum-Version + letztes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Curriculum-V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4533142"/>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4845892"/>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Tree>
    <p:extLst>
      <p:ext uri="{BB962C8B-B14F-4D97-AF65-F5344CB8AC3E}">
        <p14:creationId xmlns:p14="http://schemas.microsoft.com/office/powerpoint/2010/main" val="178408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Autoren</a:t>
              </a:r>
              <a:endParaRPr lang="de-DE"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&lt;Autor&gt;</a:t>
            </a:r>
          </a:p>
          <a:p>
            <a:pPr lvl="0"/>
            <a:r>
              <a:rPr lang="de-DE" noProof="0" dirty="0" smtClean="0"/>
              <a:t>&lt;Autor&gt;</a:t>
            </a:r>
          </a:p>
          <a:p>
            <a:pPr lvl="0"/>
            <a:r>
              <a:rPr lang="de-DE" noProof="0" dirty="0" smtClean="0"/>
              <a:t>&lt;Autor&gt;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Zielgruppen</a:t>
              </a:r>
              <a:endParaRPr lang="de-DE"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&lt;Zielgruppe&gt;</a:t>
            </a:r>
          </a:p>
          <a:p>
            <a:pPr lvl="0"/>
            <a:r>
              <a:rPr lang="de-DE" noProof="0" dirty="0" smtClean="0"/>
              <a:t>&lt;Zielgruppe&gt;</a:t>
            </a:r>
          </a:p>
          <a:p>
            <a:pPr lvl="0"/>
            <a:r>
              <a:rPr lang="de-DE" noProof="0" dirty="0" smtClean="0"/>
              <a:t>&lt;Zielgruppe&gt;</a:t>
            </a:r>
          </a:p>
        </p:txBody>
      </p:sp>
    </p:spTree>
    <p:extLst>
      <p:ext uri="{BB962C8B-B14F-4D97-AF65-F5344CB8AC3E}">
        <p14:creationId xmlns:p14="http://schemas.microsoft.com/office/powerpoint/2010/main" val="2738841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de-DE" sz="1800" b="1" kern="1200" noProof="0" dirty="0" smtClean="0">
                  <a:solidFill>
                    <a:schemeClr val="tx1"/>
                  </a:solidFill>
                  <a:latin typeface="Arial"/>
                  <a:ea typeface="+mn-ea"/>
                  <a:cs typeface="+mn-cs"/>
                </a:rPr>
                <a:t>Lernziele</a:t>
              </a:r>
              <a:endParaRPr lang="de-DE"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&lt;Lernziel&gt;</a:t>
            </a:r>
          </a:p>
          <a:p>
            <a:pPr lvl="0"/>
            <a:r>
              <a:rPr lang="de-DE" noProof="0" dirty="0" smtClean="0"/>
              <a:t>&lt;Lernziel&gt;</a:t>
            </a:r>
          </a:p>
          <a:p>
            <a:pPr lvl="0"/>
            <a:r>
              <a:rPr lang="de-DE" noProof="0" dirty="0" smtClean="0"/>
              <a:t>&lt;Lernziel&gt;</a:t>
            </a:r>
          </a:p>
        </p:txBody>
      </p:sp>
    </p:spTree>
    <p:extLst>
      <p:ext uri="{BB962C8B-B14F-4D97-AF65-F5344CB8AC3E}">
        <p14:creationId xmlns:p14="http://schemas.microsoft.com/office/powerpoint/2010/main" val="10148664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3871037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54477"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de-DE" sz="900" noProof="0" dirty="0" smtClean="0">
                <a:solidFill>
                  <a:srgbClr val="FFFFFF"/>
                </a:solidFill>
              </a:rPr>
              <a:t>© </a:t>
            </a:r>
            <a:r>
              <a:rPr lang="de-DE" sz="900" noProof="0" dirty="0" smtClean="0">
                <a:solidFill>
                  <a:srgbClr val="FFFFFF"/>
                </a:solidFill>
              </a:rPr>
              <a:t>2022 </a:t>
            </a:r>
            <a:r>
              <a:rPr lang="de-DE" sz="900" noProof="0" dirty="0" smtClean="0">
                <a:solidFill>
                  <a:srgbClr val="FFFFFF"/>
                </a:solidFill>
              </a:rPr>
              <a:t>SAP</a:t>
            </a:r>
            <a:r>
              <a:rPr lang="de-DE" sz="900" baseline="0" noProof="0" dirty="0" smtClean="0">
                <a:solidFill>
                  <a:srgbClr val="FFFFFF"/>
                </a:solidFill>
              </a:rPr>
              <a:t> SE / SAP UCC Magdeburg</a:t>
            </a:r>
            <a:r>
              <a:rPr lang="de-DE" sz="900" noProof="0" dirty="0" smtClean="0">
                <a:solidFill>
                  <a:srgbClr val="FFFFFF"/>
                </a:solidFill>
              </a:rPr>
              <a:t>. Alle Rechte vorbehalten.</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59" r:id="rId6"/>
    <p:sldLayoutId id="2147483760" r:id="rId7"/>
    <p:sldLayoutId id="2147483746" r:id="rId8"/>
    <p:sldLayoutId id="2147483749" r:id="rId9"/>
    <p:sldLayoutId id="2147483750" r:id="rId10"/>
    <p:sldLayoutId id="2147483751" r:id="rId11"/>
    <p:sldLayoutId id="2147483752" r:id="rId12"/>
    <p:sldLayoutId id="2147483753" r:id="rId13"/>
    <p:sldLayoutId id="2147483754" r:id="rId14"/>
    <p:sldLayoutId id="2147483755" r:id="rId15"/>
    <p:sldLayoutId id="2147483745" r:id="rId16"/>
    <p:sldLayoutId id="2147483757" r:id="rId17"/>
    <p:sldLayoutId id="2147483758" r:id="rId18"/>
    <p:sldLayoutId id="2147483762" r:id="rId19"/>
  </p:sldLayoutIdLst>
  <p:timing>
    <p:tnLst>
      <p:par>
        <p:cTn id="1" dur="indefinite" restart="never" nodeType="tmRoot"/>
      </p:par>
    </p:tnLst>
  </p:timing>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160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5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5000" dirty="0"/>
              <a:t>Human Capital Management (HCM)</a:t>
            </a:r>
            <a:endParaRPr lang="de-DE" sz="5000" dirty="0"/>
          </a:p>
        </p:txBody>
      </p:sp>
      <p:sp>
        <p:nvSpPr>
          <p:cNvPr id="3" name="Untertitel 2"/>
          <p:cNvSpPr>
            <a:spLocks noGrp="1"/>
          </p:cNvSpPr>
          <p:nvPr>
            <p:ph type="subTitle" idx="1"/>
          </p:nvPr>
        </p:nvSpPr>
        <p:spPr/>
        <p:txBody>
          <a:bodyPr/>
          <a:lstStyle/>
          <a:p>
            <a:r>
              <a:rPr lang="de-DE" dirty="0"/>
              <a:t>Curriculum: Einführung in </a:t>
            </a:r>
            <a:r>
              <a:rPr lang="de-DE" dirty="0" smtClean="0"/>
              <a:t>S/4HANA </a:t>
            </a:r>
            <a:r>
              <a:rPr lang="de-DE" dirty="0"/>
              <a:t>mit Global Bike</a:t>
            </a:r>
          </a:p>
          <a:p>
            <a:endParaRPr lang="de-DE" dirty="0"/>
          </a:p>
        </p:txBody>
      </p:sp>
    </p:spTree>
    <p:extLst>
      <p:ext uri="{BB962C8B-B14F-4D97-AF65-F5344CB8AC3E}">
        <p14:creationId xmlns:p14="http://schemas.microsoft.com/office/powerpoint/2010/main" val="419309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Personalstruktur</a:t>
            </a:r>
            <a:endParaRPr lang="de-DE" dirty="0"/>
          </a:p>
        </p:txBody>
      </p:sp>
      <p:grpSp>
        <p:nvGrpSpPr>
          <p:cNvPr id="4" name="Group 34"/>
          <p:cNvGrpSpPr>
            <a:grpSpLocks/>
          </p:cNvGrpSpPr>
          <p:nvPr/>
        </p:nvGrpSpPr>
        <p:grpSpPr bwMode="auto">
          <a:xfrm>
            <a:off x="1509484" y="2226031"/>
            <a:ext cx="9174231" cy="3212243"/>
            <a:chOff x="1219" y="1398"/>
            <a:chExt cx="4950" cy="1547"/>
          </a:xfrm>
        </p:grpSpPr>
        <p:grpSp>
          <p:nvGrpSpPr>
            <p:cNvPr id="5" name="Group 23"/>
            <p:cNvGrpSpPr>
              <a:grpSpLocks/>
            </p:cNvGrpSpPr>
            <p:nvPr/>
          </p:nvGrpSpPr>
          <p:grpSpPr bwMode="auto">
            <a:xfrm>
              <a:off x="2171" y="1398"/>
              <a:ext cx="3792" cy="855"/>
              <a:chOff x="2171" y="1398"/>
              <a:chExt cx="3792" cy="855"/>
            </a:xfrm>
          </p:grpSpPr>
          <p:pic>
            <p:nvPicPr>
              <p:cNvPr id="13" name="Picture 5" descr="j0431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 y="1398"/>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j0430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 y="1398"/>
                <a:ext cx="47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j0422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 y="1398"/>
                <a:ext cx="680"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3033" y="2079"/>
                <a:ext cx="725" cy="174"/>
              </a:xfrm>
              <a:prstGeom prst="rect">
                <a:avLst/>
              </a:prstGeom>
              <a:noFill/>
              <a:ln w="12700">
                <a:no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Externe</a:t>
                </a:r>
              </a:p>
            </p:txBody>
          </p:sp>
          <p:sp>
            <p:nvSpPr>
              <p:cNvPr id="17" name="Text Box 11"/>
              <p:cNvSpPr txBox="1">
                <a:spLocks noChangeArrowheads="1"/>
              </p:cNvSpPr>
              <p:nvPr/>
            </p:nvSpPr>
            <p:spPr bwMode="auto">
              <a:xfrm>
                <a:off x="2171" y="2079"/>
                <a:ext cx="725" cy="174"/>
              </a:xfrm>
              <a:prstGeom prst="rect">
                <a:avLst/>
              </a:prstGeom>
              <a:noFill/>
              <a:ln w="12700">
                <a:no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Aktive</a:t>
                </a:r>
              </a:p>
            </p:txBody>
          </p:sp>
          <p:sp>
            <p:nvSpPr>
              <p:cNvPr id="18" name="Text Box 12"/>
              <p:cNvSpPr txBox="1">
                <a:spLocks noChangeArrowheads="1"/>
              </p:cNvSpPr>
              <p:nvPr/>
            </p:nvSpPr>
            <p:spPr bwMode="auto">
              <a:xfrm>
                <a:off x="3941" y="2079"/>
                <a:ext cx="725" cy="174"/>
              </a:xfrm>
              <a:prstGeom prst="rect">
                <a:avLst/>
              </a:prstGeom>
              <a:noFill/>
              <a:ln w="12700">
                <a:noFill/>
                <a:miter lim="800000"/>
                <a:headEnd/>
                <a:tailEnd/>
              </a:ln>
            </p:spPr>
            <p:txBody>
              <a:bodyPr lIns="0" tIns="0" rIns="0" bIns="0">
                <a:spAutoFit/>
              </a:bodyPr>
              <a:lstStyle/>
              <a:p>
                <a:pPr fontAlgn="auto">
                  <a:spcBef>
                    <a:spcPts val="0"/>
                  </a:spcBef>
                  <a:spcAft>
                    <a:spcPts val="0"/>
                  </a:spcAft>
                  <a:buClrTx/>
                  <a:buFontTx/>
                  <a:buNone/>
                  <a:defRPr/>
                </a:pPr>
                <a:r>
                  <a:rPr lang="de-DE" sz="1800" b="0" kern="0" dirty="0">
                    <a:solidFill>
                      <a:sysClr val="windowText" lastClr="000000"/>
                    </a:solidFill>
                    <a:latin typeface="Arial" charset="0"/>
                  </a:rPr>
                  <a:t>Rentner</a:t>
                </a:r>
              </a:p>
            </p:txBody>
          </p:sp>
          <p:sp>
            <p:nvSpPr>
              <p:cNvPr id="19" name="Text Box 14"/>
              <p:cNvSpPr txBox="1">
                <a:spLocks noChangeArrowheads="1"/>
              </p:cNvSpPr>
              <p:nvPr/>
            </p:nvSpPr>
            <p:spPr bwMode="auto">
              <a:xfrm>
                <a:off x="4729" y="1620"/>
                <a:ext cx="1234" cy="174"/>
              </a:xfrm>
              <a:prstGeom prst="rect">
                <a:avLst/>
              </a:prstGeom>
              <a:noFill/>
              <a:ln w="12700">
                <a:noFill/>
                <a:miter lim="800000"/>
                <a:headEnd/>
                <a:tailEnd/>
              </a:ln>
            </p:spPr>
            <p:txBody>
              <a:bodyPr lIns="0" tIns="0" rIns="0" bIns="0">
                <a:spAutoFit/>
              </a:bodyPr>
              <a:lstStyle/>
              <a:p>
                <a:pPr fontAlgn="auto">
                  <a:spcBef>
                    <a:spcPts val="0"/>
                  </a:spcBef>
                  <a:spcAft>
                    <a:spcPts val="0"/>
                  </a:spcAft>
                  <a:buClrTx/>
                  <a:buFontTx/>
                  <a:buNone/>
                  <a:defRPr/>
                </a:pPr>
                <a:r>
                  <a:rPr lang="de-DE" sz="1800" b="0" kern="0" dirty="0">
                    <a:solidFill>
                      <a:sysClr val="windowText" lastClr="000000"/>
                    </a:solidFill>
                    <a:latin typeface="Arial" charset="0"/>
                  </a:rPr>
                  <a:t>Mitarbeitergruppe</a:t>
                </a:r>
              </a:p>
            </p:txBody>
          </p:sp>
        </p:grpSp>
        <p:sp>
          <p:nvSpPr>
            <p:cNvPr id="6" name="Text Box 24"/>
            <p:cNvSpPr txBox="1">
              <a:spLocks noChangeArrowheads="1"/>
            </p:cNvSpPr>
            <p:nvPr/>
          </p:nvSpPr>
          <p:spPr bwMode="auto">
            <a:xfrm>
              <a:off x="1219" y="2759"/>
              <a:ext cx="726" cy="174"/>
            </a:xfrm>
            <a:prstGeom prst="rect">
              <a:avLst/>
            </a:prstGeom>
            <a:noFill/>
            <a:ln w="19050">
              <a:solidFill>
                <a:srgbClr val="969696"/>
              </a:solid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Mitarbeiter</a:t>
              </a:r>
            </a:p>
          </p:txBody>
        </p:sp>
        <p:sp>
          <p:nvSpPr>
            <p:cNvPr id="7" name="Text Box 25"/>
            <p:cNvSpPr txBox="1">
              <a:spLocks noChangeArrowheads="1"/>
            </p:cNvSpPr>
            <p:nvPr/>
          </p:nvSpPr>
          <p:spPr bwMode="auto">
            <a:xfrm>
              <a:off x="2080" y="2759"/>
              <a:ext cx="817" cy="174"/>
            </a:xfrm>
            <a:prstGeom prst="rect">
              <a:avLst/>
            </a:prstGeom>
            <a:noFill/>
            <a:ln w="19050">
              <a:solidFill>
                <a:srgbClr val="969696"/>
              </a:solid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Interne</a:t>
              </a:r>
            </a:p>
          </p:txBody>
        </p:sp>
        <p:sp>
          <p:nvSpPr>
            <p:cNvPr id="8" name="Text Box 26"/>
            <p:cNvSpPr txBox="1">
              <a:spLocks noChangeArrowheads="1"/>
            </p:cNvSpPr>
            <p:nvPr/>
          </p:nvSpPr>
          <p:spPr bwMode="auto">
            <a:xfrm>
              <a:off x="3033" y="2759"/>
              <a:ext cx="1089" cy="174"/>
            </a:xfrm>
            <a:prstGeom prst="rect">
              <a:avLst/>
            </a:prstGeom>
            <a:noFill/>
            <a:ln w="19050">
              <a:solidFill>
                <a:srgbClr val="969696"/>
              </a:solid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Trainees</a:t>
              </a:r>
            </a:p>
          </p:txBody>
        </p:sp>
        <p:sp>
          <p:nvSpPr>
            <p:cNvPr id="9" name="Line 27"/>
            <p:cNvSpPr>
              <a:spLocks noChangeShapeType="1"/>
            </p:cNvSpPr>
            <p:nvPr/>
          </p:nvSpPr>
          <p:spPr bwMode="auto">
            <a:xfrm>
              <a:off x="2715" y="2306"/>
              <a:ext cx="364" cy="317"/>
            </a:xfrm>
            <a:prstGeom prst="line">
              <a:avLst/>
            </a:prstGeom>
            <a:noFill/>
            <a:ln w="12700">
              <a:solidFill>
                <a:srgbClr val="000000"/>
              </a:solidFill>
              <a:round/>
              <a:headEnd/>
              <a:tailEnd type="triangle" w="med" len="med"/>
            </a:ln>
          </p:spPr>
          <p:txBody>
            <a:bodyPr wrap="none" lIns="0" tIns="0" rIns="0" bIns="0"/>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0" name="Line 28"/>
            <p:cNvSpPr>
              <a:spLocks noChangeShapeType="1"/>
            </p:cNvSpPr>
            <p:nvPr/>
          </p:nvSpPr>
          <p:spPr bwMode="auto">
            <a:xfrm>
              <a:off x="2534" y="2306"/>
              <a:ext cx="0" cy="362"/>
            </a:xfrm>
            <a:prstGeom prst="line">
              <a:avLst/>
            </a:prstGeom>
            <a:noFill/>
            <a:ln w="12700">
              <a:solidFill>
                <a:srgbClr val="000000"/>
              </a:solidFill>
              <a:round/>
              <a:headEnd/>
              <a:tailEnd type="triangle" w="med" len="med"/>
            </a:ln>
          </p:spPr>
          <p:txBody>
            <a:bodyPr wrap="none" lIns="0" tIns="0" rIns="0" bIns="0"/>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1" name="Line 29"/>
            <p:cNvSpPr>
              <a:spLocks noChangeShapeType="1"/>
            </p:cNvSpPr>
            <p:nvPr/>
          </p:nvSpPr>
          <p:spPr bwMode="auto">
            <a:xfrm flipH="1">
              <a:off x="1945" y="2306"/>
              <a:ext cx="362" cy="317"/>
            </a:xfrm>
            <a:prstGeom prst="line">
              <a:avLst/>
            </a:prstGeom>
            <a:noFill/>
            <a:ln w="12700">
              <a:solidFill>
                <a:srgbClr val="000000"/>
              </a:solidFill>
              <a:round/>
              <a:headEnd/>
              <a:tailEnd type="triangle" w="med" len="med"/>
            </a:ln>
          </p:spPr>
          <p:txBody>
            <a:bodyPr wrap="none" lIns="0" tIns="0" rIns="0" bIns="0"/>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2" name="Text Box 31"/>
            <p:cNvSpPr txBox="1">
              <a:spLocks noChangeArrowheads="1"/>
            </p:cNvSpPr>
            <p:nvPr/>
          </p:nvSpPr>
          <p:spPr bwMode="auto">
            <a:xfrm>
              <a:off x="4764" y="2771"/>
              <a:ext cx="1405" cy="174"/>
            </a:xfrm>
            <a:prstGeom prst="rect">
              <a:avLst/>
            </a:prstGeom>
            <a:noFill/>
            <a:ln w="12700">
              <a:noFill/>
              <a:miter lim="800000"/>
              <a:headEnd/>
              <a:tailEnd/>
            </a:ln>
          </p:spPr>
          <p:txBody>
            <a:bodyPr lIns="0" tIns="0" rIns="0" bIns="0">
              <a:spAutoFit/>
            </a:bodyPr>
            <a:lstStyle/>
            <a:p>
              <a:pPr fontAlgn="auto">
                <a:spcBef>
                  <a:spcPts val="0"/>
                </a:spcBef>
                <a:spcAft>
                  <a:spcPts val="0"/>
                </a:spcAft>
                <a:buClrTx/>
                <a:buFontTx/>
                <a:buNone/>
                <a:defRPr/>
              </a:pPr>
              <a:r>
                <a:rPr lang="de-DE" sz="1800" b="0" kern="0" dirty="0">
                  <a:solidFill>
                    <a:sysClr val="windowText" lastClr="000000"/>
                  </a:solidFill>
                  <a:latin typeface="Arial" charset="0"/>
                </a:rPr>
                <a:t>Mitarbeiterkreis</a:t>
              </a:r>
            </a:p>
          </p:txBody>
        </p:sp>
      </p:grpSp>
    </p:spTree>
    <p:extLst>
      <p:ext uri="{BB962C8B-B14F-4D97-AF65-F5344CB8AC3E}">
        <p14:creationId xmlns:p14="http://schemas.microsoft.com/office/powerpoint/2010/main" val="204732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Aufbauorganisation</a:t>
            </a:r>
            <a:endParaRPr lang="de-DE" dirty="0"/>
          </a:p>
        </p:txBody>
      </p:sp>
      <p:sp>
        <p:nvSpPr>
          <p:cNvPr id="3" name="Inhaltsplatzhalter 2"/>
          <p:cNvSpPr>
            <a:spLocks noGrp="1"/>
          </p:cNvSpPr>
          <p:nvPr>
            <p:ph idx="1"/>
          </p:nvPr>
        </p:nvSpPr>
        <p:spPr>
          <a:xfrm>
            <a:off x="324000" y="1288797"/>
            <a:ext cx="11545200" cy="4392042"/>
          </a:xfrm>
        </p:spPr>
        <p:txBody>
          <a:bodyPr/>
          <a:lstStyle/>
          <a:p>
            <a:r>
              <a:rPr lang="de-DE" b="1" dirty="0"/>
              <a:t>Aufbauorganisation </a:t>
            </a:r>
          </a:p>
          <a:p>
            <a:pPr lvl="1"/>
            <a:r>
              <a:rPr lang="de-DE" dirty="0"/>
              <a:t>Beschreibt, in welcher Funktion ein Mitarbeiter tätig ist</a:t>
            </a:r>
          </a:p>
          <a:p>
            <a:pPr lvl="1"/>
            <a:r>
              <a:rPr lang="de-DE" dirty="0"/>
              <a:t>Ist objektorientiert, d.h. die Elemente der Aufbauorganisation werden durch Objekte repräsentiert, die miteinander verknüpft sein </a:t>
            </a:r>
            <a:r>
              <a:rPr lang="de-DE" dirty="0" smtClean="0"/>
              <a:t>können</a:t>
            </a:r>
          </a:p>
          <a:p>
            <a:pPr lvl="1"/>
            <a:endParaRPr lang="de-DE" sz="800" dirty="0"/>
          </a:p>
          <a:p>
            <a:pPr lvl="1"/>
            <a:r>
              <a:rPr lang="de-DE" dirty="0"/>
              <a:t>Organisationseinheit</a:t>
            </a:r>
          </a:p>
          <a:p>
            <a:pPr lvl="2"/>
            <a:r>
              <a:rPr lang="de-DE" dirty="0"/>
              <a:t>Kann nach funktionalen und regionalen Aspekten eingeteilt </a:t>
            </a:r>
            <a:r>
              <a:rPr lang="de-DE" dirty="0" smtClean="0"/>
              <a:t>werden</a:t>
            </a:r>
          </a:p>
          <a:p>
            <a:pPr lvl="2"/>
            <a:endParaRPr lang="de-DE" sz="800" dirty="0"/>
          </a:p>
          <a:p>
            <a:pPr lvl="1"/>
            <a:r>
              <a:rPr lang="de-DE" dirty="0"/>
              <a:t>Planstelle</a:t>
            </a:r>
          </a:p>
          <a:p>
            <a:pPr lvl="2"/>
            <a:r>
              <a:rPr lang="de-DE" dirty="0"/>
              <a:t>Wird Organisationseinheiten zugeordnet</a:t>
            </a:r>
          </a:p>
          <a:p>
            <a:pPr lvl="2"/>
            <a:r>
              <a:rPr lang="de-DE" dirty="0"/>
              <a:t>Beispiel: Planstelle Sachbearbeiter in der </a:t>
            </a:r>
            <a:r>
              <a:rPr lang="de-DE" dirty="0" smtClean="0"/>
              <a:t>Kreditorenbuchhaltung</a:t>
            </a:r>
          </a:p>
          <a:p>
            <a:pPr lvl="2"/>
            <a:endParaRPr lang="de-DE" sz="800" dirty="0"/>
          </a:p>
          <a:p>
            <a:pPr lvl="1"/>
            <a:r>
              <a:rPr lang="de-DE" dirty="0"/>
              <a:t>Person</a:t>
            </a:r>
          </a:p>
          <a:p>
            <a:pPr lvl="2"/>
            <a:r>
              <a:rPr lang="de-DE" dirty="0"/>
              <a:t>Mitarbeiter des Unternehmens, der Planstellen </a:t>
            </a:r>
            <a:r>
              <a:rPr lang="de-DE" dirty="0" smtClean="0"/>
              <a:t>besetzt</a:t>
            </a:r>
          </a:p>
          <a:p>
            <a:pPr lvl="2"/>
            <a:endParaRPr lang="de-DE" sz="800" dirty="0"/>
          </a:p>
          <a:p>
            <a:pPr lvl="1"/>
            <a:r>
              <a:rPr lang="de-DE" dirty="0"/>
              <a:t>Kostenstelle</a:t>
            </a:r>
          </a:p>
          <a:p>
            <a:pPr lvl="2"/>
            <a:r>
              <a:rPr lang="de-DE" dirty="0"/>
              <a:t>Stammt aus dem Controlling und können mit Planstellen oder Organisationseinheiten verknüpft </a:t>
            </a:r>
            <a:r>
              <a:rPr lang="de-DE" dirty="0" smtClean="0"/>
              <a:t>werden</a:t>
            </a:r>
          </a:p>
          <a:p>
            <a:pPr lvl="2"/>
            <a:endParaRPr lang="de-DE" sz="800" dirty="0"/>
          </a:p>
          <a:p>
            <a:pPr lvl="1"/>
            <a:r>
              <a:rPr lang="de-DE" dirty="0"/>
              <a:t>Stelle</a:t>
            </a:r>
          </a:p>
          <a:p>
            <a:pPr lvl="2"/>
            <a:r>
              <a:rPr lang="de-DE" dirty="0"/>
              <a:t>Allgemeine Beschreibungen von Aufgaben eines Mitarbeiters</a:t>
            </a:r>
          </a:p>
          <a:p>
            <a:pPr lvl="2"/>
            <a:r>
              <a:rPr lang="de-DE" dirty="0"/>
              <a:t>Stellen werden mit Planstellen verknüpft</a:t>
            </a:r>
          </a:p>
          <a:p>
            <a:pPr lvl="2"/>
            <a:r>
              <a:rPr lang="de-DE" dirty="0"/>
              <a:t>Beispiel: Stelle Abteilungsleiter</a:t>
            </a:r>
          </a:p>
          <a:p>
            <a:endParaRPr lang="de-DE" dirty="0"/>
          </a:p>
        </p:txBody>
      </p:sp>
    </p:spTree>
    <p:extLst>
      <p:ext uri="{BB962C8B-B14F-4D97-AF65-F5344CB8AC3E}">
        <p14:creationId xmlns:p14="http://schemas.microsoft.com/office/powerpoint/2010/main" val="1704680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Aufbauorganisation</a:t>
            </a:r>
            <a:endParaRPr lang="de-DE" dirty="0"/>
          </a:p>
        </p:txBody>
      </p:sp>
      <p:grpSp>
        <p:nvGrpSpPr>
          <p:cNvPr id="22" name="Gruppieren 21"/>
          <p:cNvGrpSpPr/>
          <p:nvPr/>
        </p:nvGrpSpPr>
        <p:grpSpPr>
          <a:xfrm>
            <a:off x="2785075" y="1762626"/>
            <a:ext cx="6623050" cy="4106863"/>
            <a:chOff x="1571625" y="1714500"/>
            <a:chExt cx="6623050" cy="4106863"/>
          </a:xfrm>
        </p:grpSpPr>
        <p:sp>
          <p:nvSpPr>
            <p:cNvPr id="4" name="Text Box 6"/>
            <p:cNvSpPr txBox="1">
              <a:spLocks noChangeArrowheads="1"/>
            </p:cNvSpPr>
            <p:nvPr/>
          </p:nvSpPr>
          <p:spPr bwMode="auto">
            <a:xfrm>
              <a:off x="5675313" y="1858963"/>
              <a:ext cx="1633537" cy="276225"/>
            </a:xfrm>
            <a:prstGeom prst="rect">
              <a:avLst/>
            </a:prstGeom>
            <a:noFill/>
            <a:ln w="12700">
              <a:noFill/>
              <a:miter lim="800000"/>
              <a:headEnd/>
              <a:tailEnd/>
            </a:ln>
          </p:spPr>
          <p:txBody>
            <a:bodyPr lIns="0" tIns="0" rIns="0" bIns="0">
              <a:spAutoFit/>
            </a:bodyPr>
            <a:lstStyle/>
            <a:p>
              <a:pPr fontAlgn="auto">
                <a:spcBef>
                  <a:spcPts val="0"/>
                </a:spcBef>
                <a:spcAft>
                  <a:spcPts val="0"/>
                </a:spcAft>
                <a:buClrTx/>
                <a:buFontTx/>
                <a:buNone/>
                <a:defRPr/>
              </a:pPr>
              <a:r>
                <a:rPr lang="de-DE" sz="1800" b="0" kern="0" dirty="0">
                  <a:solidFill>
                    <a:sysClr val="windowText" lastClr="000000"/>
                  </a:solidFill>
                  <a:latin typeface="Arial" charset="0"/>
                </a:rPr>
                <a:t>Kostenstellen</a:t>
              </a:r>
            </a:p>
          </p:txBody>
        </p:sp>
        <p:sp>
          <p:nvSpPr>
            <p:cNvPr id="5" name="Text Box 5"/>
            <p:cNvSpPr txBox="1">
              <a:spLocks noChangeArrowheads="1"/>
            </p:cNvSpPr>
            <p:nvPr/>
          </p:nvSpPr>
          <p:spPr bwMode="auto">
            <a:xfrm>
              <a:off x="1571625" y="2117725"/>
              <a:ext cx="2519363" cy="276225"/>
            </a:xfrm>
            <a:prstGeom prst="rect">
              <a:avLst/>
            </a:prstGeom>
            <a:noFill/>
            <a:ln w="12700">
              <a:noFill/>
              <a:miter lim="800000"/>
              <a:headEnd/>
              <a:tailEnd/>
            </a:ln>
          </p:spPr>
          <p:txBody>
            <a:bodyPr lIns="0" tIns="0" rIns="0" bIns="0">
              <a:spAutoFit/>
            </a:bodyPr>
            <a:lstStyle/>
            <a:p>
              <a:pPr fontAlgn="auto">
                <a:spcBef>
                  <a:spcPts val="0"/>
                </a:spcBef>
                <a:spcAft>
                  <a:spcPts val="0"/>
                </a:spcAft>
                <a:buClrTx/>
                <a:buFontTx/>
                <a:buNone/>
                <a:defRPr/>
              </a:pPr>
              <a:r>
                <a:rPr lang="de-DE" sz="1800" b="0" dirty="0">
                  <a:solidFill>
                    <a:srgbClr val="000000"/>
                  </a:solidFill>
                  <a:latin typeface="Arial" charset="0"/>
                </a:rPr>
                <a:t>Organisationseinheiten</a:t>
              </a:r>
              <a:endParaRPr lang="en-US" sz="1800" b="0" kern="0" dirty="0">
                <a:solidFill>
                  <a:sysClr val="windowText" lastClr="000000"/>
                </a:solidFill>
                <a:latin typeface="Arial" charset="0"/>
              </a:endParaRP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1714500"/>
              <a:ext cx="431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147888" y="3729038"/>
              <a:ext cx="1344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800" b="0">
                  <a:solidFill>
                    <a:srgbClr val="000000"/>
                  </a:solidFill>
                </a:rPr>
                <a:t>Planstelle</a:t>
              </a:r>
            </a:p>
          </p:txBody>
        </p:sp>
        <p:pic>
          <p:nvPicPr>
            <p:cNvPr id="8" name="Picture 13"/>
            <p:cNvPicPr>
              <a:picLocks noChangeAspect="1" noChangeArrowheads="1"/>
            </p:cNvPicPr>
            <p:nvPr/>
          </p:nvPicPr>
          <p:blipFill>
            <a:blip r:embed="rId3">
              <a:clrChange>
                <a:clrFrom>
                  <a:srgbClr val="E0E7ED"/>
                </a:clrFrom>
                <a:clrTo>
                  <a:srgbClr val="E0E7ED">
                    <a:alpha val="0"/>
                  </a:srgbClr>
                </a:clrTo>
              </a:clrChange>
              <a:extLst>
                <a:ext uri="{28A0092B-C50C-407E-A947-70E740481C1C}">
                  <a14:useLocalDpi xmlns:a14="http://schemas.microsoft.com/office/drawing/2010/main" val="0"/>
                </a:ext>
              </a:extLst>
            </a:blip>
            <a:srcRect/>
            <a:stretch>
              <a:fillRect/>
            </a:stretch>
          </p:blipFill>
          <p:spPr bwMode="auto">
            <a:xfrm>
              <a:off x="2435225" y="3152775"/>
              <a:ext cx="4032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88" y="4738688"/>
              <a:ext cx="4603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2074863" y="5170488"/>
              <a:ext cx="1008062" cy="244475"/>
            </a:xfrm>
            <a:prstGeom prst="rect">
              <a:avLst/>
            </a:prstGeom>
            <a:noFill/>
            <a:ln w="12700">
              <a:noFill/>
              <a:miter lim="800000"/>
              <a:headEnd/>
              <a:tailEnd/>
            </a:ln>
          </p:spPr>
          <p:txBody>
            <a:bodyPr lIns="0" tIns="0" rIns="0" bIns="0">
              <a:spAutoFit/>
            </a:bodyPr>
            <a:lstStyle/>
            <a:p>
              <a:pPr algn="ctr" fontAlgn="auto">
                <a:spcBef>
                  <a:spcPts val="0"/>
                </a:spcBef>
                <a:spcAft>
                  <a:spcPts val="0"/>
                </a:spcAft>
                <a:buClrTx/>
                <a:buFontTx/>
                <a:buNone/>
                <a:defRPr/>
              </a:pPr>
              <a:r>
                <a:rPr lang="de-DE" sz="1800" b="0" kern="0">
                  <a:solidFill>
                    <a:sysClr val="windowText" lastClr="000000"/>
                  </a:solidFill>
                  <a:latin typeface="Arial" charset="0"/>
                </a:rPr>
                <a:t>Person</a:t>
              </a:r>
            </a:p>
          </p:txBody>
        </p:sp>
        <p:pic>
          <p:nvPicPr>
            <p:cNvPr id="11" name="Picture 24"/>
            <p:cNvPicPr>
              <a:picLocks noChangeAspect="1" noChangeArrowheads="1"/>
            </p:cNvPicPr>
            <p:nvPr/>
          </p:nvPicPr>
          <p:blipFill>
            <a:blip r:embed="rId5">
              <a:clrChange>
                <a:clrFrom>
                  <a:srgbClr val="E0E7ED"/>
                </a:clrFrom>
                <a:clrTo>
                  <a:srgbClr val="E0E7ED">
                    <a:alpha val="0"/>
                  </a:srgbClr>
                </a:clrTo>
              </a:clrChange>
              <a:extLst>
                <a:ext uri="{28A0092B-C50C-407E-A947-70E740481C1C}">
                  <a14:useLocalDpi xmlns:a14="http://schemas.microsoft.com/office/drawing/2010/main" val="0"/>
                </a:ext>
              </a:extLst>
            </a:blip>
            <a:srcRect/>
            <a:stretch>
              <a:fillRect/>
            </a:stretch>
          </p:blipFill>
          <p:spPr bwMode="auto">
            <a:xfrm>
              <a:off x="5940425" y="314166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p:nvSpPr>
          <p:spPr bwMode="auto">
            <a:xfrm>
              <a:off x="5795963" y="3646488"/>
              <a:ext cx="1008062" cy="276225"/>
            </a:xfrm>
            <a:prstGeom prst="rect">
              <a:avLst/>
            </a:prstGeom>
            <a:noFill/>
            <a:ln w="12700">
              <a:noFill/>
              <a:miter lim="800000"/>
              <a:headEnd/>
              <a:tailEnd/>
            </a:ln>
          </p:spPr>
          <p:txBody>
            <a:bodyPr lIns="0" tIns="0" rIns="0" bIns="0">
              <a:spAutoFit/>
            </a:bodyPr>
            <a:lstStyle/>
            <a:p>
              <a:pPr algn="ctr" fontAlgn="auto">
                <a:spcBef>
                  <a:spcPts val="0"/>
                </a:spcBef>
                <a:spcAft>
                  <a:spcPts val="0"/>
                </a:spcAft>
                <a:buClrTx/>
                <a:buFontTx/>
                <a:buNone/>
                <a:defRPr/>
              </a:pPr>
              <a:r>
                <a:rPr lang="de-DE" sz="1800" b="0" kern="0" dirty="0">
                  <a:solidFill>
                    <a:sysClr val="windowText" lastClr="000000"/>
                  </a:solidFill>
                  <a:latin typeface="Arial" charset="0"/>
                </a:rPr>
                <a:t>Stelle</a:t>
              </a:r>
            </a:p>
          </p:txBody>
        </p:sp>
        <p:sp>
          <p:nvSpPr>
            <p:cNvPr id="13" name="Line 27"/>
            <p:cNvSpPr>
              <a:spLocks noChangeShapeType="1"/>
            </p:cNvSpPr>
            <p:nvPr/>
          </p:nvSpPr>
          <p:spPr bwMode="auto">
            <a:xfrm flipH="1">
              <a:off x="3948113" y="2003425"/>
              <a:ext cx="1366837" cy="0"/>
            </a:xfrm>
            <a:prstGeom prst="line">
              <a:avLst/>
            </a:prstGeom>
            <a:noFill/>
            <a:ln w="31750">
              <a:solidFill>
                <a:srgbClr val="808080"/>
              </a:solidFill>
              <a:round/>
              <a:headEn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4" name="Line 29"/>
            <p:cNvSpPr>
              <a:spLocks noChangeShapeType="1"/>
            </p:cNvSpPr>
            <p:nvPr/>
          </p:nvSpPr>
          <p:spPr bwMode="auto">
            <a:xfrm>
              <a:off x="2579688" y="2578100"/>
              <a:ext cx="0" cy="504825"/>
            </a:xfrm>
            <a:prstGeom prst="line">
              <a:avLst/>
            </a:prstGeom>
            <a:noFill/>
            <a:ln w="31750">
              <a:solidFill>
                <a:srgbClr val="808080"/>
              </a:solidFill>
              <a:round/>
              <a:headEnd type="triangle" w="med" len="me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5" name="Line 30"/>
            <p:cNvSpPr>
              <a:spLocks noChangeShapeType="1"/>
            </p:cNvSpPr>
            <p:nvPr/>
          </p:nvSpPr>
          <p:spPr bwMode="auto">
            <a:xfrm>
              <a:off x="2579688" y="4090988"/>
              <a:ext cx="0" cy="504825"/>
            </a:xfrm>
            <a:prstGeom prst="line">
              <a:avLst/>
            </a:prstGeom>
            <a:noFill/>
            <a:ln w="31750">
              <a:solidFill>
                <a:srgbClr val="808080"/>
              </a:solidFill>
              <a:round/>
              <a:headEnd type="triangle" w="med" len="me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6" name="Line 31"/>
            <p:cNvSpPr>
              <a:spLocks noChangeShapeType="1"/>
            </p:cNvSpPr>
            <p:nvPr/>
          </p:nvSpPr>
          <p:spPr bwMode="auto">
            <a:xfrm flipH="1">
              <a:off x="3803650" y="3586163"/>
              <a:ext cx="1152525" cy="0"/>
            </a:xfrm>
            <a:prstGeom prst="line">
              <a:avLst/>
            </a:prstGeom>
            <a:noFill/>
            <a:ln w="31750">
              <a:solidFill>
                <a:srgbClr val="808080"/>
              </a:solidFill>
              <a:prstDash val="dash"/>
              <a:round/>
              <a:headEn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7" name="Line 33"/>
            <p:cNvSpPr>
              <a:spLocks noChangeShapeType="1"/>
            </p:cNvSpPr>
            <p:nvPr/>
          </p:nvSpPr>
          <p:spPr bwMode="auto">
            <a:xfrm flipH="1">
              <a:off x="3803650" y="2290763"/>
              <a:ext cx="1871663" cy="792162"/>
            </a:xfrm>
            <a:prstGeom prst="line">
              <a:avLst/>
            </a:prstGeom>
            <a:noFill/>
            <a:ln w="31750">
              <a:solidFill>
                <a:srgbClr val="808080"/>
              </a:solidFill>
              <a:prstDash val="dash"/>
              <a:round/>
              <a:headEn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8" name="Line 34"/>
            <p:cNvSpPr>
              <a:spLocks noChangeShapeType="1"/>
            </p:cNvSpPr>
            <p:nvPr/>
          </p:nvSpPr>
          <p:spPr bwMode="auto">
            <a:xfrm flipH="1">
              <a:off x="5891213" y="5459413"/>
              <a:ext cx="431800" cy="1587"/>
            </a:xfrm>
            <a:prstGeom prst="line">
              <a:avLst/>
            </a:prstGeom>
            <a:noFill/>
            <a:ln w="31750">
              <a:solidFill>
                <a:srgbClr val="808080"/>
              </a:solidFill>
              <a:round/>
              <a:headEnd type="triangle" w="med" len="me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19" name="Line 35"/>
            <p:cNvSpPr>
              <a:spLocks noChangeShapeType="1"/>
            </p:cNvSpPr>
            <p:nvPr/>
          </p:nvSpPr>
          <p:spPr bwMode="auto">
            <a:xfrm flipH="1">
              <a:off x="5891213" y="5748338"/>
              <a:ext cx="503237" cy="0"/>
            </a:xfrm>
            <a:prstGeom prst="line">
              <a:avLst/>
            </a:prstGeom>
            <a:noFill/>
            <a:ln w="31750">
              <a:solidFill>
                <a:srgbClr val="808080"/>
              </a:solidFill>
              <a:prstDash val="dash"/>
              <a:round/>
              <a:headEnd/>
              <a:tailEnd type="triangle" w="med" len="med"/>
            </a:ln>
          </p:spPr>
          <p:txBody>
            <a:bodyPr lIns="0" tIns="0" rIns="0" bIns="0">
              <a:spAutoFit/>
            </a:bodyPr>
            <a:lstStyle/>
            <a:p>
              <a:pPr fontAlgn="auto">
                <a:spcBef>
                  <a:spcPts val="0"/>
                </a:spcBef>
                <a:spcAft>
                  <a:spcPts val="0"/>
                </a:spcAft>
                <a:buClrTx/>
                <a:buFontTx/>
                <a:buNone/>
                <a:defRPr/>
              </a:pPr>
              <a:endParaRPr lang="de-DE" sz="1800" b="0" kern="0">
                <a:solidFill>
                  <a:sysClr val="windowText" lastClr="000000"/>
                </a:solidFill>
                <a:latin typeface="Arial" charset="0"/>
              </a:endParaRPr>
            </a:p>
          </p:txBody>
        </p:sp>
        <p:sp>
          <p:nvSpPr>
            <p:cNvPr id="20" name="Text Box 36"/>
            <p:cNvSpPr txBox="1">
              <a:spLocks noChangeArrowheads="1"/>
            </p:cNvSpPr>
            <p:nvPr/>
          </p:nvSpPr>
          <p:spPr bwMode="auto">
            <a:xfrm>
              <a:off x="6611938" y="5349875"/>
              <a:ext cx="1079500" cy="184150"/>
            </a:xfrm>
            <a:prstGeom prst="rect">
              <a:avLst/>
            </a:prstGeom>
            <a:noFill/>
            <a:ln w="15875" algn="ctr">
              <a:noFill/>
              <a:miter lim="800000"/>
              <a:headEnd/>
              <a:tailEnd/>
            </a:ln>
          </p:spPr>
          <p:txBody>
            <a:bodyPr lIns="0" tIns="0" rIns="0" bIns="0">
              <a:spAutoFit/>
            </a:bodyPr>
            <a:lstStyle/>
            <a:p>
              <a:pPr fontAlgn="auto">
                <a:spcBef>
                  <a:spcPts val="0"/>
                </a:spcBef>
                <a:spcAft>
                  <a:spcPts val="0"/>
                </a:spcAft>
                <a:buClrTx/>
                <a:buFontTx/>
                <a:buNone/>
                <a:defRPr/>
              </a:pPr>
              <a:r>
                <a:rPr lang="de-DE" sz="1200" b="0" kern="0" dirty="0">
                  <a:solidFill>
                    <a:sysClr val="windowText" lastClr="000000"/>
                  </a:solidFill>
                  <a:latin typeface="Arial" charset="0"/>
                </a:rPr>
                <a:t>Zuordnung</a:t>
              </a:r>
            </a:p>
          </p:txBody>
        </p:sp>
        <p:sp>
          <p:nvSpPr>
            <p:cNvPr id="21" name="Text Box 38"/>
            <p:cNvSpPr txBox="1">
              <a:spLocks noChangeArrowheads="1"/>
            </p:cNvSpPr>
            <p:nvPr/>
          </p:nvSpPr>
          <p:spPr bwMode="auto">
            <a:xfrm>
              <a:off x="6610350" y="5637213"/>
              <a:ext cx="1584325" cy="184150"/>
            </a:xfrm>
            <a:prstGeom prst="rect">
              <a:avLst/>
            </a:prstGeom>
            <a:noFill/>
            <a:ln w="15875" algn="ctr">
              <a:noFill/>
              <a:miter lim="800000"/>
              <a:headEnd/>
              <a:tailEnd/>
            </a:ln>
          </p:spPr>
          <p:txBody>
            <a:bodyPr lIns="0" tIns="0" rIns="0" bIns="0">
              <a:spAutoFit/>
            </a:bodyPr>
            <a:lstStyle/>
            <a:p>
              <a:pPr fontAlgn="auto">
                <a:spcBef>
                  <a:spcPts val="0"/>
                </a:spcBef>
                <a:spcAft>
                  <a:spcPts val="0"/>
                </a:spcAft>
                <a:buClrTx/>
                <a:buFontTx/>
                <a:buNone/>
                <a:defRPr/>
              </a:pPr>
              <a:r>
                <a:rPr lang="de-DE" sz="1200" b="0" kern="0" dirty="0">
                  <a:solidFill>
                    <a:sysClr val="windowText" lastClr="000000"/>
                  </a:solidFill>
                  <a:latin typeface="Arial" charset="0"/>
                </a:rPr>
                <a:t>Zuordnung (optional)</a:t>
              </a:r>
            </a:p>
          </p:txBody>
        </p:sp>
      </p:grpSp>
    </p:spTree>
    <p:extLst>
      <p:ext uri="{BB962C8B-B14F-4D97-AF65-F5344CB8AC3E}">
        <p14:creationId xmlns:p14="http://schemas.microsoft.com/office/powerpoint/2010/main" val="2278820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Global Bike </a:t>
            </a:r>
            <a:r>
              <a:rPr lang="de-DE" altLang="de-DE" dirty="0"/>
              <a:t>Organisationsstruktur in SAP ERP HCM (US)</a:t>
            </a:r>
            <a:endParaRPr lang="de-DE" dirty="0"/>
          </a:p>
        </p:txBody>
      </p:sp>
      <p:grpSp>
        <p:nvGrpSpPr>
          <p:cNvPr id="4" name="Gruppieren 3"/>
          <p:cNvGrpSpPr/>
          <p:nvPr/>
        </p:nvGrpSpPr>
        <p:grpSpPr>
          <a:xfrm>
            <a:off x="2028631" y="1548482"/>
            <a:ext cx="8135937" cy="4682915"/>
            <a:chOff x="468313" y="1484313"/>
            <a:chExt cx="8135937" cy="4682915"/>
          </a:xfrm>
        </p:grpSpPr>
        <p:sp>
          <p:nvSpPr>
            <p:cNvPr id="5" name="AutoShape 54"/>
            <p:cNvSpPr>
              <a:spLocks noChangeArrowheads="1"/>
            </p:cNvSpPr>
            <p:nvPr/>
          </p:nvSpPr>
          <p:spPr bwMode="auto">
            <a:xfrm>
              <a:off x="468313" y="1484313"/>
              <a:ext cx="7989887" cy="4681537"/>
            </a:xfrm>
            <a:prstGeom prst="parallelogram">
              <a:avLst>
                <a:gd name="adj" fmla="val 42667"/>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6" name="Rectangle 55"/>
            <p:cNvSpPr>
              <a:spLocks noChangeArrowheads="1"/>
            </p:cNvSpPr>
            <p:nvPr/>
          </p:nvSpPr>
          <p:spPr bwMode="auto">
            <a:xfrm>
              <a:off x="558800" y="5873750"/>
              <a:ext cx="2276728"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dirty="0"/>
                <a:t>Mandant </a:t>
              </a:r>
              <a:r>
                <a:rPr lang="de-DE" altLang="de-DE" sz="1600" dirty="0" smtClean="0"/>
                <a:t>Global Bike</a:t>
              </a:r>
              <a:endParaRPr lang="de-DE" altLang="de-DE" sz="1600" dirty="0"/>
            </a:p>
          </p:txBody>
        </p:sp>
        <p:sp>
          <p:nvSpPr>
            <p:cNvPr id="7" name="AutoShape 56"/>
            <p:cNvSpPr>
              <a:spLocks noChangeArrowheads="1"/>
            </p:cNvSpPr>
            <p:nvPr/>
          </p:nvSpPr>
          <p:spPr bwMode="auto">
            <a:xfrm>
              <a:off x="693738" y="1530350"/>
              <a:ext cx="7648575" cy="4319588"/>
            </a:xfrm>
            <a:prstGeom prst="parallelogram">
              <a:avLst>
                <a:gd name="adj" fmla="val 42717"/>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8" name="Text Box 57"/>
            <p:cNvSpPr txBox="1">
              <a:spLocks noChangeArrowheads="1"/>
            </p:cNvSpPr>
            <p:nvPr/>
          </p:nvSpPr>
          <p:spPr bwMode="auto">
            <a:xfrm>
              <a:off x="625475" y="5575300"/>
              <a:ext cx="30162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  Buchungskreis US00</a:t>
              </a:r>
            </a:p>
          </p:txBody>
        </p:sp>
        <p:sp>
          <p:nvSpPr>
            <p:cNvPr id="9" name="AutoShape 58"/>
            <p:cNvSpPr>
              <a:spLocks noChangeArrowheads="1"/>
            </p:cNvSpPr>
            <p:nvPr/>
          </p:nvSpPr>
          <p:spPr bwMode="auto">
            <a:xfrm>
              <a:off x="919163" y="1627188"/>
              <a:ext cx="4797425" cy="3886200"/>
            </a:xfrm>
            <a:prstGeom prst="parallelogram">
              <a:avLst>
                <a:gd name="adj" fmla="val 42212"/>
              </a:avLst>
            </a:prstGeom>
            <a:gradFill rotWithShape="1">
              <a:gsLst>
                <a:gs pos="0">
                  <a:srgbClr val="00CCFF"/>
                </a:gs>
                <a:gs pos="100000">
                  <a:srgbClr val="005E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CCFF"/>
              </a:extrusionClr>
              <a:contourClr>
                <a:srgbClr val="00CC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0" name="Text Box 59"/>
            <p:cNvSpPr txBox="1">
              <a:spLocks noChangeArrowheads="1"/>
            </p:cNvSpPr>
            <p:nvPr/>
          </p:nvSpPr>
          <p:spPr bwMode="auto">
            <a:xfrm>
              <a:off x="908050" y="5213350"/>
              <a:ext cx="33051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 Personalbereich Dallas DL00</a:t>
              </a:r>
            </a:p>
          </p:txBody>
        </p:sp>
        <p:sp>
          <p:nvSpPr>
            <p:cNvPr id="11" name="AutoShape 60"/>
            <p:cNvSpPr>
              <a:spLocks noChangeArrowheads="1"/>
            </p:cNvSpPr>
            <p:nvPr/>
          </p:nvSpPr>
          <p:spPr bwMode="auto">
            <a:xfrm>
              <a:off x="4295775" y="1617663"/>
              <a:ext cx="2774950" cy="3895725"/>
            </a:xfrm>
            <a:prstGeom prst="parallelogram">
              <a:avLst>
                <a:gd name="adj" fmla="val 59611"/>
              </a:avLst>
            </a:prstGeom>
            <a:gradFill rotWithShape="1">
              <a:gsLst>
                <a:gs pos="0">
                  <a:srgbClr val="00CCFF"/>
                </a:gs>
                <a:gs pos="100000">
                  <a:srgbClr val="005E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CCFF"/>
              </a:extrusionClr>
              <a:contourClr>
                <a:srgbClr val="00CC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2" name="AutoShape 61"/>
            <p:cNvSpPr>
              <a:spLocks noChangeArrowheads="1"/>
            </p:cNvSpPr>
            <p:nvPr/>
          </p:nvSpPr>
          <p:spPr bwMode="auto">
            <a:xfrm>
              <a:off x="1147763" y="1673225"/>
              <a:ext cx="2439987" cy="3471863"/>
            </a:xfrm>
            <a:prstGeom prst="parallelogram">
              <a:avLst>
                <a:gd name="adj" fmla="val 60384"/>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3" name="Text Box 62"/>
            <p:cNvSpPr txBox="1">
              <a:spLocks noChangeArrowheads="1"/>
            </p:cNvSpPr>
            <p:nvPr/>
          </p:nvSpPr>
          <p:spPr bwMode="auto">
            <a:xfrm>
              <a:off x="7208838" y="4868863"/>
              <a:ext cx="13954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a:spcBef>
                  <a:spcPct val="50000"/>
                </a:spcBef>
                <a:buClrTx/>
                <a:buFontTx/>
                <a:buNone/>
              </a:pPr>
              <a:r>
                <a:rPr lang="de-DE" altLang="de-DE" sz="1000">
                  <a:cs typeface="Times New Roman" panose="02020603050405020304" pitchFamily="18" charset="0"/>
                </a:rPr>
                <a:t>Personalteilbereich</a:t>
              </a:r>
            </a:p>
          </p:txBody>
        </p:sp>
        <p:sp>
          <p:nvSpPr>
            <p:cNvPr id="14" name="Text Box 63"/>
            <p:cNvSpPr txBox="1">
              <a:spLocks noChangeArrowheads="1"/>
            </p:cNvSpPr>
            <p:nvPr/>
          </p:nvSpPr>
          <p:spPr bwMode="auto">
            <a:xfrm>
              <a:off x="4351338" y="5210175"/>
              <a:ext cx="12715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Miami MI00</a:t>
              </a:r>
            </a:p>
          </p:txBody>
        </p:sp>
        <p:sp>
          <p:nvSpPr>
            <p:cNvPr id="15" name="AutoShape 64"/>
            <p:cNvSpPr>
              <a:spLocks noChangeArrowheads="1"/>
            </p:cNvSpPr>
            <p:nvPr/>
          </p:nvSpPr>
          <p:spPr bwMode="auto">
            <a:xfrm>
              <a:off x="2554288"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6" name="AutoShape 65"/>
            <p:cNvSpPr>
              <a:spLocks noChangeArrowheads="1"/>
            </p:cNvSpPr>
            <p:nvPr/>
          </p:nvSpPr>
          <p:spPr bwMode="auto">
            <a:xfrm>
              <a:off x="2230438" y="1673225"/>
              <a:ext cx="1671637"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7" name="AutoShape 66"/>
            <p:cNvSpPr>
              <a:spLocks noChangeArrowheads="1"/>
            </p:cNvSpPr>
            <p:nvPr/>
          </p:nvSpPr>
          <p:spPr bwMode="auto">
            <a:xfrm>
              <a:off x="2876550" y="1673225"/>
              <a:ext cx="1671638"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8" name="AutoShape 67"/>
            <p:cNvSpPr>
              <a:spLocks noChangeArrowheads="1"/>
            </p:cNvSpPr>
            <p:nvPr/>
          </p:nvSpPr>
          <p:spPr bwMode="auto">
            <a:xfrm>
              <a:off x="3200400"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9" name="AutoShape 68"/>
            <p:cNvSpPr>
              <a:spLocks noChangeArrowheads="1"/>
            </p:cNvSpPr>
            <p:nvPr/>
          </p:nvSpPr>
          <p:spPr bwMode="auto">
            <a:xfrm>
              <a:off x="3522663"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0" name="Text Box 69"/>
            <p:cNvSpPr txBox="1">
              <a:spLocks noChangeArrowheads="1"/>
            </p:cNvSpPr>
            <p:nvPr/>
          </p:nvSpPr>
          <p:spPr bwMode="auto">
            <a:xfrm>
              <a:off x="1133475" y="4737100"/>
              <a:ext cx="13319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200">
                  <a:cs typeface="Times New Roman" panose="02020603050405020304" pitchFamily="18" charset="0"/>
                </a:rPr>
                <a:t>    </a:t>
              </a:r>
              <a:r>
                <a:rPr lang="de-DE" altLang="de-DE" sz="1300">
                  <a:cs typeface="Times New Roman" panose="02020603050405020304" pitchFamily="18" charset="0"/>
                </a:rPr>
                <a:t>Executives</a:t>
              </a:r>
            </a:p>
            <a:p>
              <a:pPr>
                <a:spcBef>
                  <a:spcPct val="0"/>
                </a:spcBef>
                <a:buClrTx/>
                <a:buFontTx/>
                <a:buNone/>
              </a:pPr>
              <a:r>
                <a:rPr lang="de-DE" altLang="de-DE" sz="1300">
                  <a:cs typeface="Times New Roman" panose="02020603050405020304" pitchFamily="18" charset="0"/>
                </a:rPr>
                <a:t>  EX00</a:t>
              </a:r>
            </a:p>
          </p:txBody>
        </p:sp>
        <p:sp>
          <p:nvSpPr>
            <p:cNvPr id="21" name="Text Box 70"/>
            <p:cNvSpPr txBox="1">
              <a:spLocks noChangeArrowheads="1"/>
            </p:cNvSpPr>
            <p:nvPr/>
          </p:nvSpPr>
          <p:spPr bwMode="auto">
            <a:xfrm rot="-3944323">
              <a:off x="1871663" y="4360862"/>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FI00 Finance</a:t>
              </a:r>
            </a:p>
          </p:txBody>
        </p:sp>
        <p:sp>
          <p:nvSpPr>
            <p:cNvPr id="22" name="Text Box 71"/>
            <p:cNvSpPr txBox="1">
              <a:spLocks noChangeArrowheads="1"/>
            </p:cNvSpPr>
            <p:nvPr/>
          </p:nvSpPr>
          <p:spPr bwMode="auto">
            <a:xfrm rot="-3944323">
              <a:off x="2197100" y="3419475"/>
              <a:ext cx="3502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MM00 Materials Management</a:t>
              </a:r>
            </a:p>
          </p:txBody>
        </p:sp>
        <p:sp>
          <p:nvSpPr>
            <p:cNvPr id="23" name="Text Box 72"/>
            <p:cNvSpPr txBox="1">
              <a:spLocks noChangeArrowheads="1"/>
            </p:cNvSpPr>
            <p:nvPr/>
          </p:nvSpPr>
          <p:spPr bwMode="auto">
            <a:xfrm rot="-3944323">
              <a:off x="2977356" y="4102894"/>
              <a:ext cx="2005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PP00 Production</a:t>
              </a:r>
            </a:p>
          </p:txBody>
        </p:sp>
        <p:sp>
          <p:nvSpPr>
            <p:cNvPr id="24" name="Text Box 73"/>
            <p:cNvSpPr txBox="1">
              <a:spLocks noChangeArrowheads="1"/>
            </p:cNvSpPr>
            <p:nvPr/>
          </p:nvSpPr>
          <p:spPr bwMode="auto">
            <a:xfrm rot="-3944323">
              <a:off x="1812132" y="3750469"/>
              <a:ext cx="2732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HR00 Human Resources</a:t>
              </a:r>
            </a:p>
          </p:txBody>
        </p:sp>
        <p:sp>
          <p:nvSpPr>
            <p:cNvPr id="25" name="Text Box 74"/>
            <p:cNvSpPr txBox="1">
              <a:spLocks noChangeArrowheads="1"/>
            </p:cNvSpPr>
            <p:nvPr/>
          </p:nvSpPr>
          <p:spPr bwMode="auto">
            <a:xfrm rot="-3944323">
              <a:off x="2322513" y="4030662"/>
              <a:ext cx="2122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IT00 IT</a:t>
              </a:r>
            </a:p>
          </p:txBody>
        </p:sp>
        <p:sp>
          <p:nvSpPr>
            <p:cNvPr id="26" name="AutoShape 75"/>
            <p:cNvSpPr>
              <a:spLocks noChangeArrowheads="1"/>
            </p:cNvSpPr>
            <p:nvPr/>
          </p:nvSpPr>
          <p:spPr bwMode="auto">
            <a:xfrm>
              <a:off x="4554538"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7" name="AutoShape 76"/>
            <p:cNvSpPr>
              <a:spLocks noChangeArrowheads="1"/>
            </p:cNvSpPr>
            <p:nvPr/>
          </p:nvSpPr>
          <p:spPr bwMode="auto">
            <a:xfrm>
              <a:off x="4876800" y="1673225"/>
              <a:ext cx="1671638"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8" name="AutoShape 77"/>
            <p:cNvSpPr>
              <a:spLocks noChangeArrowheads="1"/>
            </p:cNvSpPr>
            <p:nvPr/>
          </p:nvSpPr>
          <p:spPr bwMode="auto">
            <a:xfrm>
              <a:off x="5200650"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9" name="Text Box 78"/>
            <p:cNvSpPr txBox="1">
              <a:spLocks noChangeArrowheads="1"/>
            </p:cNvSpPr>
            <p:nvPr/>
          </p:nvSpPr>
          <p:spPr bwMode="auto">
            <a:xfrm rot="-3989026">
              <a:off x="3835400" y="3822700"/>
              <a:ext cx="2597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MM00 Materials Management</a:t>
              </a:r>
            </a:p>
          </p:txBody>
        </p:sp>
        <p:sp>
          <p:nvSpPr>
            <p:cNvPr id="30" name="Text Box 79"/>
            <p:cNvSpPr txBox="1">
              <a:spLocks noChangeArrowheads="1"/>
            </p:cNvSpPr>
            <p:nvPr/>
          </p:nvSpPr>
          <p:spPr bwMode="auto">
            <a:xfrm rot="-3944323">
              <a:off x="4312444" y="4071144"/>
              <a:ext cx="20716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PU00 Purchasing</a:t>
              </a:r>
            </a:p>
          </p:txBody>
        </p:sp>
        <p:sp>
          <p:nvSpPr>
            <p:cNvPr id="31" name="Text Box 80"/>
            <p:cNvSpPr txBox="1">
              <a:spLocks noChangeArrowheads="1"/>
            </p:cNvSpPr>
            <p:nvPr/>
          </p:nvSpPr>
          <p:spPr bwMode="auto">
            <a:xfrm rot="-3944323">
              <a:off x="4363244" y="3667919"/>
              <a:ext cx="2957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SD00 Sales and Distribution</a:t>
              </a:r>
            </a:p>
          </p:txBody>
        </p:sp>
        <p:sp>
          <p:nvSpPr>
            <p:cNvPr id="32" name="AutoShape 81"/>
            <p:cNvSpPr>
              <a:spLocks noChangeArrowheads="1"/>
            </p:cNvSpPr>
            <p:nvPr/>
          </p:nvSpPr>
          <p:spPr bwMode="auto">
            <a:xfrm>
              <a:off x="5781675" y="1606550"/>
              <a:ext cx="2387600" cy="3895725"/>
            </a:xfrm>
            <a:prstGeom prst="parallelogram">
              <a:avLst>
                <a:gd name="adj" fmla="val 68472"/>
              </a:avLst>
            </a:prstGeom>
            <a:gradFill rotWithShape="1">
              <a:gsLst>
                <a:gs pos="0">
                  <a:srgbClr val="00CCFF"/>
                </a:gs>
                <a:gs pos="100000">
                  <a:srgbClr val="005E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CCFF"/>
              </a:extrusionClr>
              <a:contourClr>
                <a:srgbClr val="00CC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33" name="Text Box 82"/>
            <p:cNvSpPr txBox="1">
              <a:spLocks noChangeArrowheads="1"/>
            </p:cNvSpPr>
            <p:nvPr/>
          </p:nvSpPr>
          <p:spPr bwMode="auto">
            <a:xfrm>
              <a:off x="5910263" y="5199063"/>
              <a:ext cx="75723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SD00</a:t>
              </a:r>
            </a:p>
          </p:txBody>
        </p:sp>
        <p:sp>
          <p:nvSpPr>
            <p:cNvPr id="34" name="AutoShape 83"/>
            <p:cNvSpPr>
              <a:spLocks noChangeArrowheads="1"/>
            </p:cNvSpPr>
            <p:nvPr/>
          </p:nvSpPr>
          <p:spPr bwMode="auto">
            <a:xfrm>
              <a:off x="6046788"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5" name="AutoShape 84"/>
            <p:cNvSpPr>
              <a:spLocks noChangeArrowheads="1"/>
            </p:cNvSpPr>
            <p:nvPr/>
          </p:nvSpPr>
          <p:spPr bwMode="auto">
            <a:xfrm>
              <a:off x="6370638"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6" name="Text Box 85"/>
            <p:cNvSpPr txBox="1">
              <a:spLocks noChangeArrowheads="1"/>
            </p:cNvSpPr>
            <p:nvPr/>
          </p:nvSpPr>
          <p:spPr bwMode="auto">
            <a:xfrm rot="-3944323">
              <a:off x="5240338" y="3667125"/>
              <a:ext cx="2940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MM00 Materials Management</a:t>
              </a:r>
            </a:p>
          </p:txBody>
        </p:sp>
        <p:sp>
          <p:nvSpPr>
            <p:cNvPr id="37" name="Text Box 86"/>
            <p:cNvSpPr txBox="1">
              <a:spLocks noChangeArrowheads="1"/>
            </p:cNvSpPr>
            <p:nvPr/>
          </p:nvSpPr>
          <p:spPr bwMode="auto">
            <a:xfrm rot="-3944323">
              <a:off x="5595145" y="3761581"/>
              <a:ext cx="275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SD00 Sales and Distribution</a:t>
              </a:r>
            </a:p>
          </p:txBody>
        </p:sp>
        <p:sp>
          <p:nvSpPr>
            <p:cNvPr id="38" name="AutoShape 87"/>
            <p:cNvSpPr>
              <a:spLocks noChangeArrowheads="1"/>
            </p:cNvSpPr>
            <p:nvPr/>
          </p:nvSpPr>
          <p:spPr bwMode="auto">
            <a:xfrm>
              <a:off x="3852863" y="1673225"/>
              <a:ext cx="1670050" cy="3471863"/>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9" name="Text Box 88"/>
            <p:cNvSpPr txBox="1">
              <a:spLocks noChangeArrowheads="1"/>
            </p:cNvSpPr>
            <p:nvPr/>
          </p:nvSpPr>
          <p:spPr bwMode="auto">
            <a:xfrm rot="-3944323">
              <a:off x="3307556" y="4102894"/>
              <a:ext cx="2005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PU00 Purchasing</a:t>
              </a:r>
            </a:p>
          </p:txBody>
        </p:sp>
        <p:sp>
          <p:nvSpPr>
            <p:cNvPr id="40" name="Text Box 89"/>
            <p:cNvSpPr txBox="1">
              <a:spLocks noChangeArrowheads="1"/>
            </p:cNvSpPr>
            <p:nvPr/>
          </p:nvSpPr>
          <p:spPr bwMode="auto">
            <a:xfrm>
              <a:off x="7351713" y="3759200"/>
              <a:ext cx="1238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a:spcBef>
                  <a:spcPct val="50000"/>
                </a:spcBef>
                <a:buClrTx/>
                <a:buFontTx/>
                <a:buNone/>
              </a:pPr>
              <a:r>
                <a:rPr lang="de-DE" altLang="de-DE" sz="1000">
                  <a:cs typeface="Times New Roman" panose="02020603050405020304" pitchFamily="18" charset="0"/>
                </a:rPr>
                <a:t>       Mitarbeiter-kreis</a:t>
              </a:r>
            </a:p>
            <a:p>
              <a:pPr algn="r">
                <a:buClrTx/>
                <a:buFontTx/>
                <a:buNone/>
              </a:pPr>
              <a:r>
                <a:rPr lang="de-DE" altLang="de-DE" sz="1000">
                  <a:cs typeface="Times New Roman" panose="02020603050405020304" pitchFamily="18" charset="0"/>
                </a:rPr>
                <a:t>       </a:t>
              </a:r>
            </a:p>
          </p:txBody>
        </p:sp>
        <p:sp>
          <p:nvSpPr>
            <p:cNvPr id="41" name="AutoShape 90"/>
            <p:cNvSpPr>
              <a:spLocks noChangeArrowheads="1"/>
            </p:cNvSpPr>
            <p:nvPr/>
          </p:nvSpPr>
          <p:spPr bwMode="auto">
            <a:xfrm>
              <a:off x="1138238" y="3676650"/>
              <a:ext cx="6481762" cy="576263"/>
            </a:xfrm>
            <a:prstGeom prst="parallelogram">
              <a:avLst>
                <a:gd name="adj" fmla="val 42961"/>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42" name="Text Box 91"/>
            <p:cNvSpPr txBox="1">
              <a:spLocks noChangeArrowheads="1"/>
            </p:cNvSpPr>
            <p:nvPr/>
          </p:nvSpPr>
          <p:spPr bwMode="auto">
            <a:xfrm>
              <a:off x="1284288" y="3743325"/>
              <a:ext cx="30718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1</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Aktive</a:t>
              </a:r>
              <a:endParaRPr lang="de-DE" altLang="de-DE" sz="1400">
                <a:solidFill>
                  <a:schemeClr val="bg1"/>
                </a:solidFill>
                <a:cs typeface="Times New Roman" panose="02020603050405020304" pitchFamily="18" charset="0"/>
              </a:endParaRPr>
            </a:p>
          </p:txBody>
        </p:sp>
        <p:sp>
          <p:nvSpPr>
            <p:cNvPr id="43" name="AutoShape 92"/>
            <p:cNvSpPr>
              <a:spLocks noChangeArrowheads="1"/>
            </p:cNvSpPr>
            <p:nvPr/>
          </p:nvSpPr>
          <p:spPr bwMode="auto">
            <a:xfrm>
              <a:off x="1436688" y="2916238"/>
              <a:ext cx="6526212" cy="576262"/>
            </a:xfrm>
            <a:prstGeom prst="parallelogram">
              <a:avLst>
                <a:gd name="adj" fmla="val 44671"/>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44" name="Text Box 93"/>
            <p:cNvSpPr txBox="1">
              <a:spLocks noChangeArrowheads="1"/>
            </p:cNvSpPr>
            <p:nvPr/>
          </p:nvSpPr>
          <p:spPr bwMode="auto">
            <a:xfrm>
              <a:off x="1582738" y="2981325"/>
              <a:ext cx="3073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2</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Rentner</a:t>
              </a:r>
              <a:endParaRPr lang="de-DE" altLang="de-DE" sz="1400">
                <a:solidFill>
                  <a:schemeClr val="bg1"/>
                </a:solidFill>
                <a:cs typeface="Times New Roman" panose="02020603050405020304" pitchFamily="18" charset="0"/>
              </a:endParaRPr>
            </a:p>
          </p:txBody>
        </p:sp>
        <p:sp>
          <p:nvSpPr>
            <p:cNvPr id="45" name="AutoShape 94"/>
            <p:cNvSpPr>
              <a:spLocks noChangeArrowheads="1"/>
            </p:cNvSpPr>
            <p:nvPr/>
          </p:nvSpPr>
          <p:spPr bwMode="auto">
            <a:xfrm>
              <a:off x="1717675" y="2163763"/>
              <a:ext cx="6577013" cy="576262"/>
            </a:xfrm>
            <a:prstGeom prst="parallelogram">
              <a:avLst>
                <a:gd name="adj" fmla="val 43381"/>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46" name="Text Box 95"/>
            <p:cNvSpPr txBox="1">
              <a:spLocks noChangeArrowheads="1"/>
            </p:cNvSpPr>
            <p:nvPr/>
          </p:nvSpPr>
          <p:spPr bwMode="auto">
            <a:xfrm>
              <a:off x="1862138" y="2230438"/>
              <a:ext cx="3073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9</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Externe</a:t>
              </a:r>
              <a:endParaRPr lang="de-DE" altLang="de-DE" sz="1400">
                <a:solidFill>
                  <a:schemeClr val="bg1"/>
                </a:solidFill>
                <a:cs typeface="Times New Roman" panose="02020603050405020304" pitchFamily="18" charset="0"/>
              </a:endParaRPr>
            </a:p>
          </p:txBody>
        </p:sp>
        <p:sp>
          <p:nvSpPr>
            <p:cNvPr id="47" name="AutoShape 96"/>
            <p:cNvSpPr>
              <a:spLocks noChangeArrowheads="1"/>
            </p:cNvSpPr>
            <p:nvPr/>
          </p:nvSpPr>
          <p:spPr bwMode="auto">
            <a:xfrm>
              <a:off x="4894263" y="3763963"/>
              <a:ext cx="852487" cy="385762"/>
            </a:xfrm>
            <a:prstGeom prst="parallelogram">
              <a:avLst>
                <a:gd name="adj" fmla="val 39471"/>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11</a:t>
              </a:r>
            </a:p>
            <a:p>
              <a:pPr algn="ctr">
                <a:spcBef>
                  <a:spcPct val="0"/>
                </a:spcBef>
                <a:buClrTx/>
                <a:buFontTx/>
                <a:buNone/>
              </a:pPr>
              <a:r>
                <a:rPr lang="de-DE" altLang="de-DE" sz="1000">
                  <a:solidFill>
                    <a:schemeClr val="bg1"/>
                  </a:solidFill>
                </a:rPr>
                <a:t>Stundenl.</a:t>
              </a:r>
            </a:p>
          </p:txBody>
        </p:sp>
        <p:sp>
          <p:nvSpPr>
            <p:cNvPr id="48" name="AutoShape 97"/>
            <p:cNvSpPr>
              <a:spLocks noChangeArrowheads="1"/>
            </p:cNvSpPr>
            <p:nvPr/>
          </p:nvSpPr>
          <p:spPr bwMode="auto">
            <a:xfrm>
              <a:off x="5746750" y="3776663"/>
              <a:ext cx="852488" cy="384175"/>
            </a:xfrm>
            <a:prstGeom prst="parallelogram">
              <a:avLst>
                <a:gd name="adj" fmla="val 39634"/>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12</a:t>
              </a:r>
            </a:p>
            <a:p>
              <a:pPr algn="ctr">
                <a:spcBef>
                  <a:spcPct val="0"/>
                </a:spcBef>
                <a:buClrTx/>
                <a:buFontTx/>
                <a:buNone/>
              </a:pPr>
              <a:r>
                <a:rPr lang="de-DE" altLang="de-DE" sz="1000">
                  <a:solidFill>
                    <a:schemeClr val="bg1"/>
                  </a:solidFill>
                </a:rPr>
                <a:t>Tarifl.</a:t>
              </a:r>
            </a:p>
          </p:txBody>
        </p:sp>
        <p:sp>
          <p:nvSpPr>
            <p:cNvPr id="49" name="AutoShape 98"/>
            <p:cNvSpPr>
              <a:spLocks noChangeArrowheads="1"/>
            </p:cNvSpPr>
            <p:nvPr/>
          </p:nvSpPr>
          <p:spPr bwMode="auto">
            <a:xfrm>
              <a:off x="6599238" y="3776663"/>
              <a:ext cx="852487" cy="384175"/>
            </a:xfrm>
            <a:prstGeom prst="parallelogram">
              <a:avLst>
                <a:gd name="adj" fmla="val 39634"/>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13</a:t>
              </a:r>
            </a:p>
            <a:p>
              <a:pPr algn="ctr">
                <a:spcBef>
                  <a:spcPct val="0"/>
                </a:spcBef>
                <a:buClrTx/>
                <a:buFontTx/>
                <a:buNone/>
              </a:pPr>
              <a:r>
                <a:rPr lang="de-DE" altLang="de-DE" sz="1000">
                  <a:solidFill>
                    <a:schemeClr val="bg1"/>
                  </a:solidFill>
                </a:rPr>
                <a:t>Beamte</a:t>
              </a:r>
            </a:p>
          </p:txBody>
        </p:sp>
        <p:sp>
          <p:nvSpPr>
            <p:cNvPr id="50" name="AutoShape 99"/>
            <p:cNvSpPr>
              <a:spLocks noChangeArrowheads="1"/>
            </p:cNvSpPr>
            <p:nvPr/>
          </p:nvSpPr>
          <p:spPr bwMode="auto">
            <a:xfrm>
              <a:off x="6396038" y="2230438"/>
              <a:ext cx="1739900" cy="385762"/>
            </a:xfrm>
            <a:prstGeom prst="parallelogram">
              <a:avLst>
                <a:gd name="adj" fmla="val 3835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91</a:t>
              </a:r>
            </a:p>
            <a:p>
              <a:pPr algn="ctr">
                <a:spcBef>
                  <a:spcPct val="0"/>
                </a:spcBef>
                <a:buClrTx/>
                <a:buFontTx/>
                <a:buNone/>
              </a:pPr>
              <a:r>
                <a:rPr lang="de-DE" altLang="de-DE" sz="1000">
                  <a:solidFill>
                    <a:schemeClr val="bg1"/>
                  </a:solidFill>
                </a:rPr>
                <a:t>Seniorberater</a:t>
              </a:r>
            </a:p>
          </p:txBody>
        </p:sp>
        <p:sp>
          <p:nvSpPr>
            <p:cNvPr id="51" name="AutoShape 100"/>
            <p:cNvSpPr>
              <a:spLocks noChangeArrowheads="1"/>
            </p:cNvSpPr>
            <p:nvPr/>
          </p:nvSpPr>
          <p:spPr bwMode="auto">
            <a:xfrm>
              <a:off x="4068763" y="3776663"/>
              <a:ext cx="852487" cy="384175"/>
            </a:xfrm>
            <a:prstGeom prst="parallelogram">
              <a:avLst>
                <a:gd name="adj" fmla="val 39634"/>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10</a:t>
              </a:r>
            </a:p>
            <a:p>
              <a:pPr algn="ctr">
                <a:spcBef>
                  <a:spcPct val="0"/>
                </a:spcBef>
                <a:buClrTx/>
                <a:buFontTx/>
                <a:buNone/>
              </a:pPr>
              <a:r>
                <a:rPr lang="de-DE" altLang="de-DE" sz="1000">
                  <a:solidFill>
                    <a:schemeClr val="bg1"/>
                  </a:solidFill>
                </a:rPr>
                <a:t>Interne</a:t>
              </a:r>
            </a:p>
          </p:txBody>
        </p:sp>
        <p:sp>
          <p:nvSpPr>
            <p:cNvPr id="52" name="AutoShape 101"/>
            <p:cNvSpPr>
              <a:spLocks noChangeArrowheads="1"/>
            </p:cNvSpPr>
            <p:nvPr/>
          </p:nvSpPr>
          <p:spPr bwMode="auto">
            <a:xfrm>
              <a:off x="4656138" y="2230438"/>
              <a:ext cx="1739900" cy="385762"/>
            </a:xfrm>
            <a:prstGeom prst="parallelogram">
              <a:avLst>
                <a:gd name="adj" fmla="val 3835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90</a:t>
              </a:r>
            </a:p>
            <a:p>
              <a:pPr algn="ctr">
                <a:spcBef>
                  <a:spcPct val="0"/>
                </a:spcBef>
                <a:buClrTx/>
                <a:buFontTx/>
                <a:buNone/>
              </a:pPr>
              <a:r>
                <a:rPr lang="de-DE" altLang="de-DE" sz="1000">
                  <a:solidFill>
                    <a:schemeClr val="bg1"/>
                  </a:solidFill>
                </a:rPr>
                <a:t>Juniorberater</a:t>
              </a:r>
            </a:p>
          </p:txBody>
        </p:sp>
        <p:sp>
          <p:nvSpPr>
            <p:cNvPr id="53" name="AutoShape 102"/>
            <p:cNvSpPr>
              <a:spLocks noChangeArrowheads="1"/>
            </p:cNvSpPr>
            <p:nvPr/>
          </p:nvSpPr>
          <p:spPr bwMode="auto">
            <a:xfrm>
              <a:off x="6057900" y="2989263"/>
              <a:ext cx="1739900" cy="385762"/>
            </a:xfrm>
            <a:prstGeom prst="parallelogram">
              <a:avLst>
                <a:gd name="adj" fmla="val 3835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21</a:t>
              </a:r>
            </a:p>
            <a:p>
              <a:pPr algn="ctr">
                <a:spcBef>
                  <a:spcPct val="0"/>
                </a:spcBef>
                <a:buClrTx/>
                <a:buFontTx/>
                <a:buNone/>
              </a:pPr>
              <a:r>
                <a:rPr lang="de-DE" altLang="de-DE" sz="1000">
                  <a:solidFill>
                    <a:schemeClr val="bg1"/>
                  </a:solidFill>
                </a:rPr>
                <a:t>Ehrenamtlicher</a:t>
              </a:r>
            </a:p>
          </p:txBody>
        </p:sp>
        <p:sp>
          <p:nvSpPr>
            <p:cNvPr id="54" name="AutoShape 103"/>
            <p:cNvSpPr>
              <a:spLocks noChangeArrowheads="1"/>
            </p:cNvSpPr>
            <p:nvPr/>
          </p:nvSpPr>
          <p:spPr bwMode="auto">
            <a:xfrm>
              <a:off x="4318000" y="2989263"/>
              <a:ext cx="1739900" cy="385762"/>
            </a:xfrm>
            <a:prstGeom prst="parallelogram">
              <a:avLst>
                <a:gd name="adj" fmla="val 3835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20</a:t>
              </a:r>
            </a:p>
            <a:p>
              <a:pPr algn="ctr">
                <a:spcBef>
                  <a:spcPct val="0"/>
                </a:spcBef>
                <a:buClrTx/>
                <a:buFontTx/>
                <a:buNone/>
              </a:pPr>
              <a:r>
                <a:rPr lang="de-DE" altLang="de-DE" sz="1000">
                  <a:solidFill>
                    <a:schemeClr val="bg1"/>
                  </a:solidFill>
                </a:rPr>
                <a:t>Pensionär</a:t>
              </a:r>
            </a:p>
          </p:txBody>
        </p:sp>
      </p:grpSp>
    </p:spTree>
    <p:extLst>
      <p:ext uri="{BB962C8B-B14F-4D97-AF65-F5344CB8AC3E}">
        <p14:creationId xmlns:p14="http://schemas.microsoft.com/office/powerpoint/2010/main" val="247668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Global Bike </a:t>
            </a:r>
            <a:r>
              <a:rPr lang="de-DE" altLang="de-DE" dirty="0"/>
              <a:t>Organisationsstruktur in SAP ERP HCM (DE)</a:t>
            </a:r>
            <a:endParaRPr lang="de-DE" dirty="0"/>
          </a:p>
        </p:txBody>
      </p:sp>
      <p:grpSp>
        <p:nvGrpSpPr>
          <p:cNvPr id="4" name="Gruppieren 3"/>
          <p:cNvGrpSpPr/>
          <p:nvPr/>
        </p:nvGrpSpPr>
        <p:grpSpPr>
          <a:xfrm>
            <a:off x="1997675" y="1548482"/>
            <a:ext cx="8197850" cy="4682915"/>
            <a:chOff x="468313" y="1484313"/>
            <a:chExt cx="8197850" cy="4682915"/>
          </a:xfrm>
        </p:grpSpPr>
        <p:sp>
          <p:nvSpPr>
            <p:cNvPr id="5" name="AutoShape 50"/>
            <p:cNvSpPr>
              <a:spLocks noChangeArrowheads="1"/>
            </p:cNvSpPr>
            <p:nvPr/>
          </p:nvSpPr>
          <p:spPr bwMode="auto">
            <a:xfrm>
              <a:off x="468313" y="1484313"/>
              <a:ext cx="8197850" cy="4681537"/>
            </a:xfrm>
            <a:prstGeom prst="parallelogram">
              <a:avLst>
                <a:gd name="adj" fmla="val 43778"/>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6" name="Rectangle 51"/>
            <p:cNvSpPr>
              <a:spLocks noChangeArrowheads="1"/>
            </p:cNvSpPr>
            <p:nvPr/>
          </p:nvSpPr>
          <p:spPr bwMode="auto">
            <a:xfrm>
              <a:off x="561975" y="5873750"/>
              <a:ext cx="2663858"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dirty="0"/>
                <a:t>Mandant </a:t>
              </a:r>
              <a:r>
                <a:rPr lang="de-DE" altLang="de-DE" sz="1600" dirty="0" smtClean="0"/>
                <a:t>Global Bike</a:t>
              </a:r>
              <a:endParaRPr lang="de-DE" altLang="de-DE" sz="1600" dirty="0"/>
            </a:p>
          </p:txBody>
        </p:sp>
        <p:sp>
          <p:nvSpPr>
            <p:cNvPr id="7" name="AutoShape 52"/>
            <p:cNvSpPr>
              <a:spLocks noChangeArrowheads="1"/>
            </p:cNvSpPr>
            <p:nvPr/>
          </p:nvSpPr>
          <p:spPr bwMode="auto">
            <a:xfrm>
              <a:off x="698500" y="1530350"/>
              <a:ext cx="7848600" cy="4319588"/>
            </a:xfrm>
            <a:prstGeom prst="parallelogram">
              <a:avLst>
                <a:gd name="adj" fmla="val 43835"/>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8" name="Text Box 53"/>
            <p:cNvSpPr txBox="1">
              <a:spLocks noChangeArrowheads="1"/>
            </p:cNvSpPr>
            <p:nvPr/>
          </p:nvSpPr>
          <p:spPr bwMode="auto">
            <a:xfrm>
              <a:off x="628650" y="5575300"/>
              <a:ext cx="3095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  Buchungskreis DE00</a:t>
              </a:r>
            </a:p>
          </p:txBody>
        </p:sp>
        <p:sp>
          <p:nvSpPr>
            <p:cNvPr id="9" name="AutoShape 54"/>
            <p:cNvSpPr>
              <a:spLocks noChangeArrowheads="1"/>
            </p:cNvSpPr>
            <p:nvPr/>
          </p:nvSpPr>
          <p:spPr bwMode="auto">
            <a:xfrm>
              <a:off x="930275" y="1627188"/>
              <a:ext cx="4525963" cy="3886200"/>
            </a:xfrm>
            <a:prstGeom prst="parallelogram">
              <a:avLst>
                <a:gd name="adj" fmla="val 43544"/>
              </a:avLst>
            </a:prstGeom>
            <a:gradFill rotWithShape="1">
              <a:gsLst>
                <a:gs pos="0">
                  <a:srgbClr val="00CCFF"/>
                </a:gs>
                <a:gs pos="100000">
                  <a:srgbClr val="005E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CCFF"/>
              </a:extrusionClr>
              <a:contourClr>
                <a:srgbClr val="00CC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0" name="Text Box 55"/>
            <p:cNvSpPr txBox="1">
              <a:spLocks noChangeArrowheads="1"/>
            </p:cNvSpPr>
            <p:nvPr/>
          </p:nvSpPr>
          <p:spPr bwMode="auto">
            <a:xfrm>
              <a:off x="919163" y="5213350"/>
              <a:ext cx="3652837"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dirty="0">
                  <a:cs typeface="Times New Roman" panose="02020603050405020304" pitchFamily="18" charset="0"/>
                </a:rPr>
                <a:t> Personalbereich </a:t>
              </a:r>
              <a:r>
                <a:rPr lang="de-DE" altLang="de-DE" sz="1600" dirty="0" smtClean="0">
                  <a:cs typeface="Times New Roman" panose="02020603050405020304" pitchFamily="18" charset="0"/>
                </a:rPr>
                <a:t>HD00</a:t>
              </a:r>
              <a:endParaRPr lang="de-DE" altLang="de-DE" sz="1600" dirty="0">
                <a:cs typeface="Times New Roman" panose="02020603050405020304" pitchFamily="18" charset="0"/>
              </a:endParaRPr>
            </a:p>
          </p:txBody>
        </p:sp>
        <p:sp>
          <p:nvSpPr>
            <p:cNvPr id="11" name="AutoShape 56"/>
            <p:cNvSpPr>
              <a:spLocks noChangeArrowheads="1"/>
            </p:cNvSpPr>
            <p:nvPr/>
          </p:nvSpPr>
          <p:spPr bwMode="auto">
            <a:xfrm>
              <a:off x="1166813" y="1673225"/>
              <a:ext cx="2501900" cy="3470275"/>
            </a:xfrm>
            <a:prstGeom prst="parallelogram">
              <a:avLst>
                <a:gd name="adj" fmla="val 60384"/>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2" name="AutoShape 58"/>
            <p:cNvSpPr>
              <a:spLocks noChangeArrowheads="1"/>
            </p:cNvSpPr>
            <p:nvPr/>
          </p:nvSpPr>
          <p:spPr bwMode="auto">
            <a:xfrm>
              <a:off x="2608263" y="1673225"/>
              <a:ext cx="1714500"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3" name="AutoShape 59"/>
            <p:cNvSpPr>
              <a:spLocks noChangeArrowheads="1"/>
            </p:cNvSpPr>
            <p:nvPr/>
          </p:nvSpPr>
          <p:spPr bwMode="auto">
            <a:xfrm>
              <a:off x="2276475" y="1673225"/>
              <a:ext cx="1714500"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4" name="AutoShape 60"/>
            <p:cNvSpPr>
              <a:spLocks noChangeArrowheads="1"/>
            </p:cNvSpPr>
            <p:nvPr/>
          </p:nvSpPr>
          <p:spPr bwMode="auto">
            <a:xfrm>
              <a:off x="2940050" y="1673225"/>
              <a:ext cx="1712913"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5" name="AutoShape 61"/>
            <p:cNvSpPr>
              <a:spLocks noChangeArrowheads="1"/>
            </p:cNvSpPr>
            <p:nvPr/>
          </p:nvSpPr>
          <p:spPr bwMode="auto">
            <a:xfrm>
              <a:off x="3271838" y="1673225"/>
              <a:ext cx="1712912"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6" name="AutoShape 62"/>
            <p:cNvSpPr>
              <a:spLocks noChangeArrowheads="1"/>
            </p:cNvSpPr>
            <p:nvPr/>
          </p:nvSpPr>
          <p:spPr bwMode="auto">
            <a:xfrm>
              <a:off x="3602038" y="1673225"/>
              <a:ext cx="1714500"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7" name="Text Box 63"/>
            <p:cNvSpPr txBox="1">
              <a:spLocks noChangeArrowheads="1"/>
            </p:cNvSpPr>
            <p:nvPr/>
          </p:nvSpPr>
          <p:spPr bwMode="auto">
            <a:xfrm>
              <a:off x="1150938" y="4735513"/>
              <a:ext cx="13668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200">
                  <a:cs typeface="Times New Roman" panose="02020603050405020304" pitchFamily="18" charset="0"/>
                </a:rPr>
                <a:t>   Executives</a:t>
              </a:r>
              <a:endParaRPr lang="de-DE" altLang="de-DE" sz="1300">
                <a:cs typeface="Times New Roman" panose="02020603050405020304" pitchFamily="18" charset="0"/>
              </a:endParaRPr>
            </a:p>
            <a:p>
              <a:pPr>
                <a:spcBef>
                  <a:spcPct val="0"/>
                </a:spcBef>
                <a:buClrTx/>
                <a:buFontTx/>
                <a:buNone/>
              </a:pPr>
              <a:r>
                <a:rPr lang="de-DE" altLang="de-DE" sz="1300">
                  <a:cs typeface="Times New Roman" panose="02020603050405020304" pitchFamily="18" charset="0"/>
                </a:rPr>
                <a:t>  EX00</a:t>
              </a:r>
            </a:p>
          </p:txBody>
        </p:sp>
        <p:sp>
          <p:nvSpPr>
            <p:cNvPr id="18" name="Text Box 64"/>
            <p:cNvSpPr txBox="1">
              <a:spLocks noChangeArrowheads="1"/>
            </p:cNvSpPr>
            <p:nvPr/>
          </p:nvSpPr>
          <p:spPr bwMode="auto">
            <a:xfrm rot="-3944323">
              <a:off x="1932782" y="4364831"/>
              <a:ext cx="1404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FI00 Finance</a:t>
              </a:r>
            </a:p>
          </p:txBody>
        </p:sp>
        <p:sp>
          <p:nvSpPr>
            <p:cNvPr id="19" name="Text Box 65"/>
            <p:cNvSpPr txBox="1">
              <a:spLocks noChangeArrowheads="1"/>
            </p:cNvSpPr>
            <p:nvPr/>
          </p:nvSpPr>
          <p:spPr bwMode="auto">
            <a:xfrm rot="-3944323">
              <a:off x="2686845" y="4012406"/>
              <a:ext cx="2208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PP00 Production</a:t>
              </a:r>
            </a:p>
          </p:txBody>
        </p:sp>
        <p:sp>
          <p:nvSpPr>
            <p:cNvPr id="20" name="Text Box 66"/>
            <p:cNvSpPr txBox="1">
              <a:spLocks noChangeArrowheads="1"/>
            </p:cNvSpPr>
            <p:nvPr/>
          </p:nvSpPr>
          <p:spPr bwMode="auto">
            <a:xfrm rot="-3944323">
              <a:off x="3034507" y="4042569"/>
              <a:ext cx="2141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PU00 Purchasing</a:t>
              </a:r>
            </a:p>
          </p:txBody>
        </p:sp>
        <p:sp>
          <p:nvSpPr>
            <p:cNvPr id="21" name="Text Box 67"/>
            <p:cNvSpPr txBox="1">
              <a:spLocks noChangeArrowheads="1"/>
            </p:cNvSpPr>
            <p:nvPr/>
          </p:nvSpPr>
          <p:spPr bwMode="auto">
            <a:xfrm rot="-3944323">
              <a:off x="1893094" y="3753644"/>
              <a:ext cx="2732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HR00 Human Resources</a:t>
              </a:r>
            </a:p>
          </p:txBody>
        </p:sp>
        <p:sp>
          <p:nvSpPr>
            <p:cNvPr id="22" name="Text Box 68"/>
            <p:cNvSpPr txBox="1">
              <a:spLocks noChangeArrowheads="1"/>
            </p:cNvSpPr>
            <p:nvPr/>
          </p:nvSpPr>
          <p:spPr bwMode="auto">
            <a:xfrm rot="-3944323">
              <a:off x="2051050" y="3487738"/>
              <a:ext cx="3305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MM00 Materials Management</a:t>
              </a:r>
            </a:p>
          </p:txBody>
        </p:sp>
        <p:sp>
          <p:nvSpPr>
            <p:cNvPr id="23" name="AutoShape 69"/>
            <p:cNvSpPr>
              <a:spLocks noChangeArrowheads="1"/>
            </p:cNvSpPr>
            <p:nvPr/>
          </p:nvSpPr>
          <p:spPr bwMode="auto">
            <a:xfrm>
              <a:off x="4395788" y="1617663"/>
              <a:ext cx="3113087" cy="3895725"/>
            </a:xfrm>
            <a:prstGeom prst="parallelogram">
              <a:avLst>
                <a:gd name="adj" fmla="val 54569"/>
              </a:avLst>
            </a:prstGeom>
            <a:gradFill rotWithShape="1">
              <a:gsLst>
                <a:gs pos="0">
                  <a:srgbClr val="00CCFF"/>
                </a:gs>
                <a:gs pos="100000">
                  <a:srgbClr val="005E76"/>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00CCFF"/>
              </a:extrusionClr>
              <a:contourClr>
                <a:srgbClr val="00CC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24" name="Text Box 70"/>
            <p:cNvSpPr txBox="1">
              <a:spLocks noChangeArrowheads="1"/>
            </p:cNvSpPr>
            <p:nvPr/>
          </p:nvSpPr>
          <p:spPr bwMode="auto">
            <a:xfrm>
              <a:off x="4425950" y="5210175"/>
              <a:ext cx="1600200" cy="29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600" dirty="0" smtClean="0">
                  <a:cs typeface="Times New Roman" panose="02020603050405020304" pitchFamily="18" charset="0"/>
                </a:rPr>
                <a:t>HH00</a:t>
              </a:r>
              <a:endParaRPr lang="de-DE" altLang="de-DE" sz="1600" dirty="0">
                <a:cs typeface="Times New Roman" panose="02020603050405020304" pitchFamily="18" charset="0"/>
              </a:endParaRPr>
            </a:p>
          </p:txBody>
        </p:sp>
        <p:sp>
          <p:nvSpPr>
            <p:cNvPr id="25" name="AutoShape 71"/>
            <p:cNvSpPr>
              <a:spLocks noChangeArrowheads="1"/>
            </p:cNvSpPr>
            <p:nvPr/>
          </p:nvSpPr>
          <p:spPr bwMode="auto">
            <a:xfrm>
              <a:off x="4660900" y="1673225"/>
              <a:ext cx="1712913"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6" name="AutoShape 72"/>
            <p:cNvSpPr>
              <a:spLocks noChangeArrowheads="1"/>
            </p:cNvSpPr>
            <p:nvPr/>
          </p:nvSpPr>
          <p:spPr bwMode="auto">
            <a:xfrm>
              <a:off x="4992688" y="1673225"/>
              <a:ext cx="1712912"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7" name="AutoShape 73"/>
            <p:cNvSpPr>
              <a:spLocks noChangeArrowheads="1"/>
            </p:cNvSpPr>
            <p:nvPr/>
          </p:nvSpPr>
          <p:spPr bwMode="auto">
            <a:xfrm>
              <a:off x="5322888" y="1673225"/>
              <a:ext cx="1714500" cy="3470275"/>
            </a:xfrm>
            <a:prstGeom prst="parallelogram">
              <a:avLst>
                <a:gd name="adj" fmla="val 88588"/>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8" name="Text Box 74"/>
            <p:cNvSpPr txBox="1">
              <a:spLocks noChangeArrowheads="1"/>
            </p:cNvSpPr>
            <p:nvPr/>
          </p:nvSpPr>
          <p:spPr bwMode="auto">
            <a:xfrm rot="-3989026">
              <a:off x="3965576" y="3825875"/>
              <a:ext cx="259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MM00 Materials Management</a:t>
              </a:r>
            </a:p>
          </p:txBody>
        </p:sp>
        <p:sp>
          <p:nvSpPr>
            <p:cNvPr id="29" name="Text Box 75"/>
            <p:cNvSpPr txBox="1">
              <a:spLocks noChangeArrowheads="1"/>
            </p:cNvSpPr>
            <p:nvPr/>
          </p:nvSpPr>
          <p:spPr bwMode="auto">
            <a:xfrm rot="-3944323">
              <a:off x="4445794" y="4074319"/>
              <a:ext cx="2071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PU00 Purchasing</a:t>
              </a:r>
            </a:p>
          </p:txBody>
        </p:sp>
        <p:sp>
          <p:nvSpPr>
            <p:cNvPr id="30" name="Text Box 76"/>
            <p:cNvSpPr txBox="1">
              <a:spLocks noChangeArrowheads="1"/>
            </p:cNvSpPr>
            <p:nvPr/>
          </p:nvSpPr>
          <p:spPr bwMode="auto">
            <a:xfrm rot="-3944323">
              <a:off x="4510881" y="3671094"/>
              <a:ext cx="2957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spcBef>
                  <a:spcPct val="50000"/>
                </a:spcBef>
                <a:buClrTx/>
                <a:buFontTx/>
                <a:buNone/>
              </a:pPr>
              <a:r>
                <a:rPr lang="de-DE" altLang="de-DE" sz="1300">
                  <a:cs typeface="Times New Roman" panose="02020603050405020304" pitchFamily="18" charset="0"/>
                </a:rPr>
                <a:t>SD00 Sales and Distribution</a:t>
              </a:r>
            </a:p>
          </p:txBody>
        </p:sp>
        <p:sp>
          <p:nvSpPr>
            <p:cNvPr id="31" name="AutoShape 78"/>
            <p:cNvSpPr>
              <a:spLocks noChangeArrowheads="1"/>
            </p:cNvSpPr>
            <p:nvPr/>
          </p:nvSpPr>
          <p:spPr bwMode="auto">
            <a:xfrm>
              <a:off x="1462088" y="2916238"/>
              <a:ext cx="6696075" cy="576262"/>
            </a:xfrm>
            <a:prstGeom prst="parallelogram">
              <a:avLst>
                <a:gd name="adj" fmla="val 45834"/>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32" name="AutoShape 80"/>
            <p:cNvSpPr>
              <a:spLocks noChangeArrowheads="1"/>
            </p:cNvSpPr>
            <p:nvPr/>
          </p:nvSpPr>
          <p:spPr bwMode="auto">
            <a:xfrm>
              <a:off x="1749425" y="2163763"/>
              <a:ext cx="6748463" cy="576262"/>
            </a:xfrm>
            <a:prstGeom prst="parallelogram">
              <a:avLst>
                <a:gd name="adj" fmla="val 44512"/>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33" name="AutoShape 82"/>
            <p:cNvSpPr>
              <a:spLocks noChangeArrowheads="1"/>
            </p:cNvSpPr>
            <p:nvPr/>
          </p:nvSpPr>
          <p:spPr bwMode="auto">
            <a:xfrm>
              <a:off x="6550025" y="2230438"/>
              <a:ext cx="1784350" cy="385762"/>
            </a:xfrm>
            <a:prstGeom prst="parallelogram">
              <a:avLst>
                <a:gd name="adj" fmla="val 3933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91</a:t>
              </a:r>
            </a:p>
            <a:p>
              <a:pPr algn="ctr">
                <a:spcBef>
                  <a:spcPct val="0"/>
                </a:spcBef>
                <a:buClrTx/>
                <a:buFontTx/>
                <a:buNone/>
              </a:pPr>
              <a:r>
                <a:rPr lang="de-DE" altLang="de-DE" sz="1000">
                  <a:solidFill>
                    <a:schemeClr val="bg1"/>
                  </a:solidFill>
                </a:rPr>
                <a:t>Seniorberater</a:t>
              </a:r>
            </a:p>
          </p:txBody>
        </p:sp>
        <p:sp>
          <p:nvSpPr>
            <p:cNvPr id="34" name="AutoShape 83"/>
            <p:cNvSpPr>
              <a:spLocks noChangeArrowheads="1"/>
            </p:cNvSpPr>
            <p:nvPr/>
          </p:nvSpPr>
          <p:spPr bwMode="auto">
            <a:xfrm>
              <a:off x="4764088" y="2230438"/>
              <a:ext cx="1785937" cy="385762"/>
            </a:xfrm>
            <a:prstGeom prst="parallelogram">
              <a:avLst>
                <a:gd name="adj" fmla="val 39373"/>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90</a:t>
              </a:r>
            </a:p>
            <a:p>
              <a:pPr algn="ctr">
                <a:spcBef>
                  <a:spcPct val="0"/>
                </a:spcBef>
                <a:buClrTx/>
                <a:buFontTx/>
                <a:buNone/>
              </a:pPr>
              <a:r>
                <a:rPr lang="de-DE" altLang="de-DE" sz="1000">
                  <a:solidFill>
                    <a:schemeClr val="bg1"/>
                  </a:solidFill>
                </a:rPr>
                <a:t>Juniorberater</a:t>
              </a:r>
            </a:p>
          </p:txBody>
        </p:sp>
        <p:sp>
          <p:nvSpPr>
            <p:cNvPr id="35" name="AutoShape 84"/>
            <p:cNvSpPr>
              <a:spLocks noChangeArrowheads="1"/>
            </p:cNvSpPr>
            <p:nvPr/>
          </p:nvSpPr>
          <p:spPr bwMode="auto">
            <a:xfrm>
              <a:off x="6203950" y="2989263"/>
              <a:ext cx="1784350" cy="385762"/>
            </a:xfrm>
            <a:prstGeom prst="parallelogram">
              <a:avLst>
                <a:gd name="adj" fmla="val 39338"/>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21</a:t>
              </a:r>
            </a:p>
            <a:p>
              <a:pPr algn="ctr">
                <a:spcBef>
                  <a:spcPct val="0"/>
                </a:spcBef>
                <a:buClrTx/>
                <a:buFontTx/>
                <a:buNone/>
              </a:pPr>
              <a:r>
                <a:rPr lang="de-DE" altLang="de-DE" sz="1000">
                  <a:solidFill>
                    <a:schemeClr val="bg1"/>
                  </a:solidFill>
                </a:rPr>
                <a:t>Ehrenamtliche</a:t>
              </a:r>
            </a:p>
          </p:txBody>
        </p:sp>
        <p:sp>
          <p:nvSpPr>
            <p:cNvPr id="36" name="AutoShape 85"/>
            <p:cNvSpPr>
              <a:spLocks noChangeArrowheads="1"/>
            </p:cNvSpPr>
            <p:nvPr/>
          </p:nvSpPr>
          <p:spPr bwMode="auto">
            <a:xfrm>
              <a:off x="4418013" y="2989263"/>
              <a:ext cx="1785937" cy="385762"/>
            </a:xfrm>
            <a:prstGeom prst="parallelogram">
              <a:avLst>
                <a:gd name="adj" fmla="val 39373"/>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20</a:t>
              </a:r>
            </a:p>
            <a:p>
              <a:pPr algn="ctr">
                <a:spcBef>
                  <a:spcPct val="0"/>
                </a:spcBef>
                <a:buClrTx/>
                <a:buFontTx/>
                <a:buNone/>
              </a:pPr>
              <a:r>
                <a:rPr lang="de-DE" altLang="de-DE" sz="1000">
                  <a:solidFill>
                    <a:schemeClr val="bg1"/>
                  </a:solidFill>
                </a:rPr>
                <a:t>Pensionäre</a:t>
              </a:r>
            </a:p>
          </p:txBody>
        </p:sp>
        <p:sp>
          <p:nvSpPr>
            <p:cNvPr id="37" name="AutoShape 86"/>
            <p:cNvSpPr>
              <a:spLocks noChangeArrowheads="1"/>
            </p:cNvSpPr>
            <p:nvPr/>
          </p:nvSpPr>
          <p:spPr bwMode="auto">
            <a:xfrm>
              <a:off x="1155700" y="3676650"/>
              <a:ext cx="6650038" cy="576263"/>
            </a:xfrm>
            <a:prstGeom prst="parallelogram">
              <a:avLst>
                <a:gd name="adj" fmla="val 44076"/>
              </a:avLst>
            </a:prstGeom>
            <a:solidFill>
              <a:srgbClr val="6600FF"/>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6600FF"/>
              </a:extrusionClr>
              <a:contourClr>
                <a:srgbClr val="6600FF"/>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chemeClr val="bg1"/>
                </a:solidFill>
              </a:endParaRPr>
            </a:p>
          </p:txBody>
        </p:sp>
        <p:sp>
          <p:nvSpPr>
            <p:cNvPr id="38" name="AutoShape 90"/>
            <p:cNvSpPr>
              <a:spLocks noChangeArrowheads="1"/>
            </p:cNvSpPr>
            <p:nvPr/>
          </p:nvSpPr>
          <p:spPr bwMode="auto">
            <a:xfrm>
              <a:off x="6757988" y="3775075"/>
              <a:ext cx="874712" cy="385763"/>
            </a:xfrm>
            <a:prstGeom prst="parallelogram">
              <a:avLst>
                <a:gd name="adj" fmla="val 40500"/>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13</a:t>
              </a:r>
            </a:p>
            <a:p>
              <a:pPr algn="ctr">
                <a:spcBef>
                  <a:spcPct val="0"/>
                </a:spcBef>
                <a:buClrTx/>
                <a:buFontTx/>
                <a:buNone/>
              </a:pPr>
              <a:r>
                <a:rPr lang="de-DE" altLang="de-DE" sz="1000">
                  <a:solidFill>
                    <a:schemeClr val="bg1"/>
                  </a:solidFill>
                </a:rPr>
                <a:t>Beamte</a:t>
              </a:r>
            </a:p>
          </p:txBody>
        </p:sp>
        <p:sp>
          <p:nvSpPr>
            <p:cNvPr id="39" name="AutoShape 91"/>
            <p:cNvSpPr>
              <a:spLocks noChangeArrowheads="1"/>
            </p:cNvSpPr>
            <p:nvPr/>
          </p:nvSpPr>
          <p:spPr bwMode="auto">
            <a:xfrm>
              <a:off x="4162425" y="3775075"/>
              <a:ext cx="874713" cy="385763"/>
            </a:xfrm>
            <a:prstGeom prst="parallelogram">
              <a:avLst>
                <a:gd name="adj" fmla="val 40500"/>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10</a:t>
              </a:r>
            </a:p>
            <a:p>
              <a:pPr algn="ctr">
                <a:spcBef>
                  <a:spcPct val="0"/>
                </a:spcBef>
                <a:buClrTx/>
                <a:buFontTx/>
                <a:buNone/>
              </a:pPr>
              <a:r>
                <a:rPr lang="de-DE" altLang="de-DE" sz="1000">
                  <a:solidFill>
                    <a:schemeClr val="bg1"/>
                  </a:solidFill>
                </a:rPr>
                <a:t>Intern</a:t>
              </a:r>
            </a:p>
          </p:txBody>
        </p:sp>
        <p:sp>
          <p:nvSpPr>
            <p:cNvPr id="40" name="Text Box 62"/>
            <p:cNvSpPr txBox="1">
              <a:spLocks noChangeArrowheads="1"/>
            </p:cNvSpPr>
            <p:nvPr/>
          </p:nvSpPr>
          <p:spPr bwMode="auto">
            <a:xfrm>
              <a:off x="7208838" y="4868863"/>
              <a:ext cx="13954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a:spcBef>
                  <a:spcPct val="50000"/>
                </a:spcBef>
                <a:buClrTx/>
                <a:buFontTx/>
                <a:buNone/>
              </a:pPr>
              <a:r>
                <a:rPr lang="de-DE" altLang="de-DE" sz="1000">
                  <a:cs typeface="Times New Roman" panose="02020603050405020304" pitchFamily="18" charset="0"/>
                </a:rPr>
                <a:t>Personalteilbereich</a:t>
              </a:r>
            </a:p>
          </p:txBody>
        </p:sp>
        <p:sp>
          <p:nvSpPr>
            <p:cNvPr id="41" name="Text Box 89"/>
            <p:cNvSpPr txBox="1">
              <a:spLocks noChangeArrowheads="1"/>
            </p:cNvSpPr>
            <p:nvPr/>
          </p:nvSpPr>
          <p:spPr bwMode="auto">
            <a:xfrm>
              <a:off x="7351713" y="3759200"/>
              <a:ext cx="1238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a:spcBef>
                  <a:spcPct val="50000"/>
                </a:spcBef>
                <a:buClrTx/>
                <a:buFontTx/>
                <a:buNone/>
              </a:pPr>
              <a:r>
                <a:rPr lang="de-DE" altLang="de-DE" sz="1000">
                  <a:cs typeface="Times New Roman" panose="02020603050405020304" pitchFamily="18" charset="0"/>
                </a:rPr>
                <a:t>       Mitarbeiter-kreis</a:t>
              </a:r>
            </a:p>
            <a:p>
              <a:pPr algn="r">
                <a:buClrTx/>
                <a:buFontTx/>
                <a:buNone/>
              </a:pPr>
              <a:r>
                <a:rPr lang="de-DE" altLang="de-DE" sz="1000">
                  <a:cs typeface="Times New Roman" panose="02020603050405020304" pitchFamily="18" charset="0"/>
                </a:rPr>
                <a:t>       </a:t>
              </a:r>
            </a:p>
          </p:txBody>
        </p:sp>
        <p:sp>
          <p:nvSpPr>
            <p:cNvPr id="42" name="AutoShape 96"/>
            <p:cNvSpPr>
              <a:spLocks noChangeArrowheads="1"/>
            </p:cNvSpPr>
            <p:nvPr/>
          </p:nvSpPr>
          <p:spPr bwMode="auto">
            <a:xfrm>
              <a:off x="4894263" y="3763963"/>
              <a:ext cx="852487" cy="385762"/>
            </a:xfrm>
            <a:prstGeom prst="parallelogram">
              <a:avLst>
                <a:gd name="adj" fmla="val 39471"/>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11</a:t>
              </a:r>
            </a:p>
            <a:p>
              <a:pPr algn="ctr">
                <a:spcBef>
                  <a:spcPct val="0"/>
                </a:spcBef>
                <a:buClrTx/>
                <a:buFontTx/>
                <a:buNone/>
              </a:pPr>
              <a:r>
                <a:rPr lang="de-DE" altLang="de-DE" sz="1000">
                  <a:solidFill>
                    <a:schemeClr val="bg1"/>
                  </a:solidFill>
                </a:rPr>
                <a:t>Stundenl.</a:t>
              </a:r>
            </a:p>
          </p:txBody>
        </p:sp>
        <p:sp>
          <p:nvSpPr>
            <p:cNvPr id="43" name="AutoShape 97"/>
            <p:cNvSpPr>
              <a:spLocks noChangeArrowheads="1"/>
            </p:cNvSpPr>
            <p:nvPr/>
          </p:nvSpPr>
          <p:spPr bwMode="auto">
            <a:xfrm>
              <a:off x="5746750" y="3776663"/>
              <a:ext cx="852488" cy="384175"/>
            </a:xfrm>
            <a:prstGeom prst="parallelogram">
              <a:avLst>
                <a:gd name="adj" fmla="val 39634"/>
              </a:avLst>
            </a:prstGeom>
            <a:solidFill>
              <a:srgbClr val="333399"/>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333399"/>
              </a:extrusionClr>
              <a:contourClr>
                <a:srgbClr val="333399"/>
              </a:contourClr>
            </a:sp3d>
          </p:spPr>
          <p:txBody>
            <a:bodyPr wrap="none" lIns="0" tIns="0" rIns="0" bIns="0" anchor="b">
              <a:flatTx/>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a:spcBef>
                  <a:spcPct val="0"/>
                </a:spcBef>
                <a:buClrTx/>
                <a:buFontTx/>
                <a:buNone/>
              </a:pPr>
              <a:r>
                <a:rPr lang="de-DE" altLang="de-DE" sz="1000">
                  <a:solidFill>
                    <a:schemeClr val="bg1"/>
                  </a:solidFill>
                </a:rPr>
                <a:t>12</a:t>
              </a:r>
            </a:p>
            <a:p>
              <a:pPr algn="ctr">
                <a:spcBef>
                  <a:spcPct val="0"/>
                </a:spcBef>
                <a:buClrTx/>
                <a:buFontTx/>
                <a:buNone/>
              </a:pPr>
              <a:r>
                <a:rPr lang="de-DE" altLang="de-DE" sz="1000">
                  <a:solidFill>
                    <a:schemeClr val="bg1"/>
                  </a:solidFill>
                </a:rPr>
                <a:t>Tarifl.</a:t>
              </a:r>
            </a:p>
          </p:txBody>
        </p:sp>
        <p:sp>
          <p:nvSpPr>
            <p:cNvPr id="44" name="Text Box 91"/>
            <p:cNvSpPr txBox="1">
              <a:spLocks noChangeArrowheads="1"/>
            </p:cNvSpPr>
            <p:nvPr/>
          </p:nvSpPr>
          <p:spPr bwMode="auto">
            <a:xfrm>
              <a:off x="1284288" y="3743325"/>
              <a:ext cx="30718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1</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Aktive</a:t>
              </a:r>
              <a:endParaRPr lang="de-DE" altLang="de-DE" sz="1400">
                <a:solidFill>
                  <a:schemeClr val="bg1"/>
                </a:solidFill>
                <a:cs typeface="Times New Roman" panose="02020603050405020304" pitchFamily="18" charset="0"/>
              </a:endParaRPr>
            </a:p>
          </p:txBody>
        </p:sp>
        <p:sp>
          <p:nvSpPr>
            <p:cNvPr id="45" name="Text Box 93"/>
            <p:cNvSpPr txBox="1">
              <a:spLocks noChangeArrowheads="1"/>
            </p:cNvSpPr>
            <p:nvPr/>
          </p:nvSpPr>
          <p:spPr bwMode="auto">
            <a:xfrm>
              <a:off x="1582738" y="2981325"/>
              <a:ext cx="30734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2</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Rentner</a:t>
              </a:r>
              <a:endParaRPr lang="de-DE" altLang="de-DE" sz="1400">
                <a:solidFill>
                  <a:schemeClr val="bg1"/>
                </a:solidFill>
                <a:cs typeface="Times New Roman" panose="02020603050405020304" pitchFamily="18" charset="0"/>
              </a:endParaRPr>
            </a:p>
          </p:txBody>
        </p:sp>
        <p:sp>
          <p:nvSpPr>
            <p:cNvPr id="46" name="Text Box 95"/>
            <p:cNvSpPr txBox="1">
              <a:spLocks noChangeArrowheads="1"/>
            </p:cNvSpPr>
            <p:nvPr/>
          </p:nvSpPr>
          <p:spPr bwMode="auto">
            <a:xfrm>
              <a:off x="1862138" y="2230438"/>
              <a:ext cx="3073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rgbClr val="FFFF66"/>
                  </a:solidFill>
                </a:rPr>
                <a:t> Mitarbeitergruppe 9</a:t>
              </a:r>
              <a:r>
                <a:rPr lang="de-DE" altLang="de-DE" sz="1400">
                  <a:solidFill>
                    <a:srgbClr val="FFFF66"/>
                  </a:solidFill>
                </a:rPr>
                <a:t/>
              </a:r>
              <a:br>
                <a:rPr lang="de-DE" altLang="de-DE" sz="1400">
                  <a:solidFill>
                    <a:srgbClr val="FFFF66"/>
                  </a:solidFill>
                </a:rPr>
              </a:br>
              <a:r>
                <a:rPr lang="de-DE" altLang="de-DE" sz="1000">
                  <a:solidFill>
                    <a:srgbClr val="FFFF66"/>
                  </a:solidFill>
                </a:rPr>
                <a:t>            </a:t>
              </a:r>
              <a:r>
                <a:rPr lang="de-DE" altLang="de-DE" sz="1400">
                  <a:solidFill>
                    <a:schemeClr val="bg1"/>
                  </a:solidFill>
                </a:rPr>
                <a:t>Externe</a:t>
              </a:r>
              <a:endParaRPr lang="de-DE" altLang="de-DE" sz="140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218139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solidFill>
                  <a:srgbClr val="B2B2B2"/>
                </a:solidFill>
              </a:rPr>
              <a:t>HCM </a:t>
            </a:r>
            <a:r>
              <a:rPr lang="de-DE" altLang="de-DE" dirty="0">
                <a:solidFill>
                  <a:srgbClr val="B2B2B2"/>
                </a:solidFill>
              </a:rPr>
              <a:t>Organisationsstruktur</a:t>
            </a:r>
          </a:p>
          <a:p>
            <a:pPr>
              <a:tabLst>
                <a:tab pos="1971675" algn="l"/>
              </a:tabLst>
            </a:pPr>
            <a:endParaRPr lang="de-DE" altLang="de-DE" dirty="0"/>
          </a:p>
          <a:p>
            <a:pPr>
              <a:tabLst>
                <a:tab pos="1971675" algn="l"/>
              </a:tabLst>
            </a:pPr>
            <a:r>
              <a:rPr lang="de-DE" altLang="de-DE" dirty="0"/>
              <a:t>HCM </a:t>
            </a:r>
            <a:r>
              <a:rPr lang="de-DE" altLang="de-DE" dirty="0" smtClean="0"/>
              <a:t>Stammdaten</a:t>
            </a:r>
          </a:p>
          <a:p>
            <a:pPr>
              <a:tabLst>
                <a:tab pos="1971675" algn="l"/>
              </a:tabLst>
            </a:pPr>
            <a:endParaRPr lang="de-DE" altLang="de-DE" dirty="0">
              <a:solidFill>
                <a:srgbClr val="B2B2B2"/>
              </a:solidFill>
            </a:endParaRPr>
          </a:p>
          <a:p>
            <a:pPr>
              <a:tabLst>
                <a:tab pos="1971675" algn="l"/>
              </a:tabLst>
            </a:pPr>
            <a:r>
              <a:rPr lang="de-DE" altLang="de-DE" dirty="0">
                <a:solidFill>
                  <a:srgbClr val="B2B2B2"/>
                </a:solidFill>
              </a:rPr>
              <a:t>HCM </a:t>
            </a:r>
            <a:r>
              <a:rPr lang="de-DE" altLang="de-DE" dirty="0" smtClean="0">
                <a:solidFill>
                  <a:srgbClr val="B2B2B2"/>
                </a:solidFill>
              </a:rPr>
              <a:t>Prozesse</a:t>
            </a:r>
          </a:p>
          <a:p>
            <a:pPr lvl="1">
              <a:tabLst>
                <a:tab pos="1971675" algn="l"/>
              </a:tabLst>
            </a:pPr>
            <a:r>
              <a:rPr lang="de-DE" altLang="de-DE" dirty="0" smtClean="0">
                <a:solidFill>
                  <a:srgbClr val="B2B2B2"/>
                </a:solidFill>
              </a:rPr>
              <a:t>Organisationsmanagement</a:t>
            </a:r>
            <a:endParaRPr lang="de-DE" altLang="de-DE" dirty="0">
              <a:solidFill>
                <a:srgbClr val="B2B2B2"/>
              </a:solidFill>
            </a:endParaRPr>
          </a:p>
          <a:p>
            <a:pPr lvl="1">
              <a:tabLst>
                <a:tab pos="1971675" algn="l"/>
              </a:tabLst>
            </a:pPr>
            <a:r>
              <a:rPr lang="de-DE" altLang="de-DE" dirty="0">
                <a:solidFill>
                  <a:srgbClr val="B2B2B2"/>
                </a:solidFill>
              </a:rPr>
              <a:t>Personaladministration</a:t>
            </a:r>
          </a:p>
          <a:p>
            <a:pPr lvl="1">
              <a:tabLst>
                <a:tab pos="1971675" algn="l"/>
              </a:tabLst>
            </a:pPr>
            <a:r>
              <a:rPr lang="de-DE" altLang="de-DE" dirty="0">
                <a:solidFill>
                  <a:srgbClr val="B2B2B2"/>
                </a:solidFill>
              </a:rPr>
              <a:t>Personalbeschaffung</a:t>
            </a:r>
          </a:p>
          <a:p>
            <a:pPr lvl="1">
              <a:tabLst>
                <a:tab pos="1971675" algn="l"/>
              </a:tabLst>
            </a:pPr>
            <a:r>
              <a:rPr lang="de-DE" altLang="de-DE" dirty="0">
                <a:solidFill>
                  <a:srgbClr val="B2B2B2"/>
                </a:solidFill>
              </a:rPr>
              <a:t>Personalentwicklung</a:t>
            </a:r>
          </a:p>
          <a:p>
            <a:pPr lvl="1">
              <a:tabLst>
                <a:tab pos="1971675" algn="l"/>
              </a:tabLst>
            </a:pPr>
            <a:r>
              <a:rPr lang="de-DE" altLang="de-DE" dirty="0">
                <a:solidFill>
                  <a:srgbClr val="B2B2B2"/>
                </a:solidFill>
              </a:rPr>
              <a:t>Talentmanagement</a:t>
            </a:r>
          </a:p>
          <a:p>
            <a:pPr lvl="1">
              <a:tabLst>
                <a:tab pos="1971675" algn="l"/>
              </a:tabLst>
            </a:pPr>
            <a:r>
              <a:rPr lang="de-DE" altLang="de-DE" dirty="0">
                <a:solidFill>
                  <a:srgbClr val="B2B2B2"/>
                </a:solidFill>
              </a:rPr>
              <a:t>Performancemanagement</a:t>
            </a:r>
          </a:p>
          <a:p>
            <a:pPr lvl="1">
              <a:tabLst>
                <a:tab pos="1971675" algn="l"/>
              </a:tabLst>
            </a:pPr>
            <a:r>
              <a:rPr lang="de-DE" altLang="de-DE" dirty="0" smtClean="0">
                <a:solidFill>
                  <a:srgbClr val="B2B2B2"/>
                </a:solidFill>
              </a:rPr>
              <a:t>Personalcontrolling</a:t>
            </a:r>
          </a:p>
          <a:p>
            <a:pPr lvl="1">
              <a:tabLst>
                <a:tab pos="1971675" algn="l"/>
              </a:tabLst>
            </a:pPr>
            <a:r>
              <a:rPr lang="de-DE" altLang="de-DE" dirty="0" smtClean="0">
                <a:solidFill>
                  <a:srgbClr val="B2B2B2"/>
                </a:solidFill>
              </a:rPr>
              <a:t>ESS/MSS</a:t>
            </a:r>
          </a:p>
          <a:p>
            <a:pPr lvl="1">
              <a:tabLst>
                <a:tab pos="1971675" algn="l"/>
              </a:tabLst>
            </a:pPr>
            <a:endParaRPr lang="de-DE" altLang="de-DE" dirty="0">
              <a:solidFill>
                <a:srgbClr val="B2B2B2"/>
              </a:solidFill>
            </a:endParaRPr>
          </a:p>
        </p:txBody>
      </p:sp>
      <p:pic>
        <p:nvPicPr>
          <p:cNvPr id="4" name="Picture 9" descr="j0434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398" y="2743200"/>
            <a:ext cx="146843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41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Stammdaten</a:t>
            </a:r>
            <a:endParaRPr lang="de-DE" dirty="0"/>
          </a:p>
        </p:txBody>
      </p:sp>
      <p:sp>
        <p:nvSpPr>
          <p:cNvPr id="3" name="Inhaltsplatzhalter 2"/>
          <p:cNvSpPr>
            <a:spLocks noGrp="1"/>
          </p:cNvSpPr>
          <p:nvPr>
            <p:ph idx="1"/>
          </p:nvPr>
        </p:nvSpPr>
        <p:spPr/>
        <p:txBody>
          <a:bodyPr/>
          <a:lstStyle/>
          <a:p>
            <a:r>
              <a:rPr lang="de-DE" altLang="de-DE" b="1" dirty="0"/>
              <a:t>Personalnummer</a:t>
            </a:r>
          </a:p>
          <a:p>
            <a:pPr lvl="1"/>
            <a:r>
              <a:rPr lang="de-DE" altLang="de-DE" dirty="0"/>
              <a:t>Wird in SAP als zentraler </a:t>
            </a:r>
            <a:r>
              <a:rPr lang="de-DE" altLang="de-DE" dirty="0" err="1"/>
              <a:t>Identifikator</a:t>
            </a:r>
            <a:r>
              <a:rPr lang="de-DE" altLang="de-DE" dirty="0"/>
              <a:t> eines Mitarbeiters verwendet  </a:t>
            </a:r>
          </a:p>
          <a:p>
            <a:pPr lvl="1"/>
            <a:r>
              <a:rPr lang="de-DE" altLang="de-DE" dirty="0"/>
              <a:t>Die numerisch aufgebaute Personalnummer kann maximal acht Stellen besitzen</a:t>
            </a:r>
          </a:p>
          <a:p>
            <a:pPr lvl="1"/>
            <a:r>
              <a:rPr lang="de-DE" altLang="de-DE" dirty="0"/>
              <a:t>Kann wahlweise vom System oder manuell vergeben werden</a:t>
            </a:r>
          </a:p>
          <a:p>
            <a:pPr lvl="1"/>
            <a:r>
              <a:rPr lang="de-DE" altLang="de-DE" dirty="0"/>
              <a:t>Alle im System vorhandenen Mitarbeiterdaten werden anhand </a:t>
            </a:r>
            <a:r>
              <a:rPr lang="de-DE" altLang="de-DE" dirty="0" smtClean="0"/>
              <a:t>     </a:t>
            </a:r>
            <a:br>
              <a:rPr lang="de-DE" altLang="de-DE" dirty="0" smtClean="0"/>
            </a:br>
            <a:r>
              <a:rPr lang="de-DE" altLang="de-DE" dirty="0" smtClean="0"/>
              <a:t>der </a:t>
            </a:r>
            <a:r>
              <a:rPr lang="de-DE" altLang="de-DE" dirty="0"/>
              <a:t>Personalnummer identifiziert </a:t>
            </a:r>
          </a:p>
          <a:p>
            <a:endParaRPr lang="de-DE" dirty="0"/>
          </a:p>
        </p:txBody>
      </p:sp>
      <p:grpSp>
        <p:nvGrpSpPr>
          <p:cNvPr id="4" name="Group 23"/>
          <p:cNvGrpSpPr>
            <a:grpSpLocks/>
          </p:cNvGrpSpPr>
          <p:nvPr/>
        </p:nvGrpSpPr>
        <p:grpSpPr bwMode="auto">
          <a:xfrm>
            <a:off x="5741083" y="2762071"/>
            <a:ext cx="5299075" cy="3321050"/>
            <a:chOff x="1125" y="1823"/>
            <a:chExt cx="3338" cy="2092"/>
          </a:xfrm>
        </p:grpSpPr>
        <p:sp>
          <p:nvSpPr>
            <p:cNvPr id="5" name="Rectangle 6"/>
            <p:cNvSpPr>
              <a:spLocks noChangeArrowheads="1"/>
            </p:cNvSpPr>
            <p:nvPr/>
          </p:nvSpPr>
          <p:spPr bwMode="auto">
            <a:xfrm>
              <a:off x="2606" y="2426"/>
              <a:ext cx="803" cy="324"/>
            </a:xfrm>
            <a:prstGeom prst="rect">
              <a:avLst/>
            </a:prstGeom>
            <a:solidFill>
              <a:srgbClr val="B2B2B2"/>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200" b="0" dirty="0">
                  <a:solidFill>
                    <a:srgbClr val="000000"/>
                  </a:solidFill>
                </a:rPr>
                <a:t>Personalnummer</a:t>
              </a:r>
              <a:endParaRPr lang="de-DE" altLang="de-DE" sz="1400" b="0" dirty="0">
                <a:solidFill>
                  <a:srgbClr val="000000"/>
                </a:solidFill>
              </a:endParaRPr>
            </a:p>
            <a:p>
              <a:pPr algn="ctr" eaLnBrk="1" hangingPunct="1">
                <a:spcBef>
                  <a:spcPct val="0"/>
                </a:spcBef>
                <a:buClrTx/>
                <a:buFontTx/>
                <a:buNone/>
              </a:pPr>
              <a:r>
                <a:rPr lang="de-DE" altLang="de-DE" sz="1400" b="0" dirty="0">
                  <a:solidFill>
                    <a:srgbClr val="000000"/>
                  </a:solidFill>
                </a:rPr>
                <a:t>64751511</a:t>
              </a:r>
            </a:p>
          </p:txBody>
        </p:sp>
        <p:sp>
          <p:nvSpPr>
            <p:cNvPr id="6" name="Rectangle 7"/>
            <p:cNvSpPr>
              <a:spLocks noChangeArrowheads="1"/>
            </p:cNvSpPr>
            <p:nvPr/>
          </p:nvSpPr>
          <p:spPr bwMode="auto">
            <a:xfrm>
              <a:off x="1485" y="3022"/>
              <a:ext cx="964" cy="326"/>
            </a:xfrm>
            <a:prstGeom prst="rect">
              <a:avLst/>
            </a:prstGeom>
            <a:solidFill>
              <a:srgbClr val="B2B2B2">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dirty="0">
                  <a:solidFill>
                    <a:srgbClr val="000000"/>
                  </a:solidFill>
                </a:rPr>
                <a:t>Abrechnungs-</a:t>
              </a:r>
            </a:p>
            <a:p>
              <a:pPr algn="ctr" eaLnBrk="1" hangingPunct="1">
                <a:spcBef>
                  <a:spcPct val="0"/>
                </a:spcBef>
                <a:buClrTx/>
                <a:buFontTx/>
                <a:buNone/>
              </a:pPr>
              <a:r>
                <a:rPr lang="de-DE" altLang="de-DE" sz="1400" b="0" dirty="0" err="1">
                  <a:solidFill>
                    <a:srgbClr val="000000"/>
                  </a:solidFill>
                </a:rPr>
                <a:t>ergebnisse</a:t>
              </a:r>
              <a:endParaRPr lang="de-DE" altLang="de-DE" sz="1400" b="0" dirty="0">
                <a:solidFill>
                  <a:srgbClr val="000000"/>
                </a:solidFill>
              </a:endParaRPr>
            </a:p>
          </p:txBody>
        </p:sp>
        <p:sp>
          <p:nvSpPr>
            <p:cNvPr id="7" name="Rectangle 8"/>
            <p:cNvSpPr>
              <a:spLocks noChangeArrowheads="1"/>
            </p:cNvSpPr>
            <p:nvPr/>
          </p:nvSpPr>
          <p:spPr bwMode="auto">
            <a:xfrm>
              <a:off x="3555" y="3022"/>
              <a:ext cx="908" cy="326"/>
            </a:xfrm>
            <a:prstGeom prst="rect">
              <a:avLst/>
            </a:prstGeom>
            <a:solidFill>
              <a:srgbClr val="B2B2B2">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Reisekosten-</a:t>
              </a:r>
            </a:p>
            <a:p>
              <a:pPr algn="ctr" eaLnBrk="1" hangingPunct="1">
                <a:spcBef>
                  <a:spcPct val="0"/>
                </a:spcBef>
                <a:buClrTx/>
                <a:buFontTx/>
                <a:buNone/>
              </a:pPr>
              <a:r>
                <a:rPr lang="de-DE" altLang="de-DE" sz="1400" b="0">
                  <a:solidFill>
                    <a:srgbClr val="000000"/>
                  </a:solidFill>
                </a:rPr>
                <a:t>abrechnungen</a:t>
              </a:r>
            </a:p>
          </p:txBody>
        </p:sp>
        <p:cxnSp>
          <p:nvCxnSpPr>
            <p:cNvPr id="8" name="AutoShape 9"/>
            <p:cNvCxnSpPr>
              <a:cxnSpLocks noChangeShapeType="1"/>
            </p:cNvCxnSpPr>
            <p:nvPr/>
          </p:nvCxnSpPr>
          <p:spPr bwMode="auto">
            <a:xfrm>
              <a:off x="3005" y="2254"/>
              <a:ext cx="3" cy="17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1125" y="3588"/>
              <a:ext cx="735" cy="327"/>
            </a:xfrm>
            <a:prstGeom prst="rect">
              <a:avLst/>
            </a:prstGeom>
            <a:solidFill>
              <a:srgbClr val="EAEAEA">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Abrechnung</a:t>
              </a:r>
            </a:p>
            <a:p>
              <a:pPr algn="ctr" eaLnBrk="1" hangingPunct="1">
                <a:spcBef>
                  <a:spcPct val="0"/>
                </a:spcBef>
                <a:buClrTx/>
                <a:buFontTx/>
                <a:buNone/>
              </a:pPr>
              <a:r>
                <a:rPr lang="de-DE" altLang="de-DE" sz="1400" b="0">
                  <a:solidFill>
                    <a:srgbClr val="000000"/>
                  </a:solidFill>
                </a:rPr>
                <a:t>Mai 2010</a:t>
              </a:r>
            </a:p>
          </p:txBody>
        </p:sp>
        <p:sp>
          <p:nvSpPr>
            <p:cNvPr id="10" name="Rectangle 7"/>
            <p:cNvSpPr>
              <a:spLocks noChangeArrowheads="1"/>
            </p:cNvSpPr>
            <p:nvPr/>
          </p:nvSpPr>
          <p:spPr bwMode="auto">
            <a:xfrm>
              <a:off x="3560" y="3592"/>
              <a:ext cx="903" cy="323"/>
            </a:xfrm>
            <a:prstGeom prst="rect">
              <a:avLst/>
            </a:prstGeom>
            <a:solidFill>
              <a:srgbClr val="EAEAEA">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Abrechnung</a:t>
              </a:r>
            </a:p>
            <a:p>
              <a:pPr algn="ctr" eaLnBrk="1" hangingPunct="1">
                <a:spcBef>
                  <a:spcPct val="0"/>
                </a:spcBef>
                <a:buClrTx/>
                <a:buFontTx/>
                <a:buNone/>
              </a:pPr>
              <a:r>
                <a:rPr lang="de-DE" altLang="de-DE" sz="1400" b="0">
                  <a:solidFill>
                    <a:srgbClr val="000000"/>
                  </a:solidFill>
                </a:rPr>
                <a:t>April 2010</a:t>
              </a:r>
            </a:p>
          </p:txBody>
        </p:sp>
        <p:pic>
          <p:nvPicPr>
            <p:cNvPr id="11" name="Picture 19" descr="j0432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1823"/>
              <a:ext cx="38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2"/>
            <p:cNvSpPr>
              <a:spLocks noChangeShapeType="1"/>
            </p:cNvSpPr>
            <p:nvPr/>
          </p:nvSpPr>
          <p:spPr bwMode="auto">
            <a:xfrm>
              <a:off x="4005" y="3375"/>
              <a:ext cx="0" cy="17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3" name="Line 25"/>
            <p:cNvSpPr>
              <a:spLocks noChangeShapeType="1"/>
            </p:cNvSpPr>
            <p:nvPr/>
          </p:nvSpPr>
          <p:spPr bwMode="auto">
            <a:xfrm flipV="1">
              <a:off x="1973" y="2886"/>
              <a:ext cx="204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4" name="Line 26"/>
            <p:cNvSpPr>
              <a:spLocks noChangeShapeType="1"/>
            </p:cNvSpPr>
            <p:nvPr/>
          </p:nvSpPr>
          <p:spPr bwMode="auto">
            <a:xfrm>
              <a:off x="1973" y="2886"/>
              <a:ext cx="0" cy="1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5" name="Line 27"/>
            <p:cNvSpPr>
              <a:spLocks noChangeShapeType="1"/>
            </p:cNvSpPr>
            <p:nvPr/>
          </p:nvSpPr>
          <p:spPr bwMode="auto">
            <a:xfrm>
              <a:off x="4014" y="2886"/>
              <a:ext cx="0" cy="1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6" name="Line 28"/>
            <p:cNvSpPr>
              <a:spLocks noChangeShapeType="1"/>
            </p:cNvSpPr>
            <p:nvPr/>
          </p:nvSpPr>
          <p:spPr bwMode="auto">
            <a:xfrm>
              <a:off x="3005" y="2780"/>
              <a:ext cx="0" cy="10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7" name="Rectangle 7"/>
            <p:cNvSpPr>
              <a:spLocks noChangeArrowheads="1"/>
            </p:cNvSpPr>
            <p:nvPr/>
          </p:nvSpPr>
          <p:spPr bwMode="auto">
            <a:xfrm>
              <a:off x="2097" y="3592"/>
              <a:ext cx="735" cy="323"/>
            </a:xfrm>
            <a:prstGeom prst="rect">
              <a:avLst/>
            </a:prstGeom>
            <a:solidFill>
              <a:srgbClr val="EAEAEA">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Abrechnung</a:t>
              </a:r>
            </a:p>
            <a:p>
              <a:pPr algn="ctr" eaLnBrk="1" hangingPunct="1">
                <a:spcBef>
                  <a:spcPct val="0"/>
                </a:spcBef>
                <a:buClrTx/>
                <a:buFontTx/>
                <a:buNone/>
              </a:pPr>
              <a:r>
                <a:rPr lang="de-DE" altLang="de-DE" sz="1400" b="0">
                  <a:solidFill>
                    <a:srgbClr val="000000"/>
                  </a:solidFill>
                </a:rPr>
                <a:t>Juni 2010</a:t>
              </a:r>
            </a:p>
          </p:txBody>
        </p:sp>
        <p:sp>
          <p:nvSpPr>
            <p:cNvPr id="18" name="Line 25"/>
            <p:cNvSpPr>
              <a:spLocks noChangeShapeType="1"/>
            </p:cNvSpPr>
            <p:nvPr/>
          </p:nvSpPr>
          <p:spPr bwMode="auto">
            <a:xfrm>
              <a:off x="1478" y="3454"/>
              <a:ext cx="98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9" name="Line 28"/>
            <p:cNvSpPr>
              <a:spLocks noChangeShapeType="1"/>
            </p:cNvSpPr>
            <p:nvPr/>
          </p:nvSpPr>
          <p:spPr bwMode="auto">
            <a:xfrm>
              <a:off x="1964" y="3348"/>
              <a:ext cx="0" cy="10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0" name="Line 26"/>
            <p:cNvSpPr>
              <a:spLocks noChangeShapeType="1"/>
            </p:cNvSpPr>
            <p:nvPr/>
          </p:nvSpPr>
          <p:spPr bwMode="auto">
            <a:xfrm>
              <a:off x="1478" y="3453"/>
              <a:ext cx="0" cy="1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1" name="Line 26"/>
            <p:cNvSpPr>
              <a:spLocks noChangeShapeType="1"/>
            </p:cNvSpPr>
            <p:nvPr/>
          </p:nvSpPr>
          <p:spPr bwMode="auto">
            <a:xfrm>
              <a:off x="2450" y="3453"/>
              <a:ext cx="0" cy="10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spTree>
    <p:extLst>
      <p:ext uri="{BB962C8B-B14F-4D97-AF65-F5344CB8AC3E}">
        <p14:creationId xmlns:p14="http://schemas.microsoft.com/office/powerpoint/2010/main" val="2609775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Stammdaten</a:t>
            </a:r>
            <a:endParaRPr lang="de-DE" dirty="0"/>
          </a:p>
        </p:txBody>
      </p:sp>
      <p:sp>
        <p:nvSpPr>
          <p:cNvPr id="3" name="Inhaltsplatzhalter 2"/>
          <p:cNvSpPr>
            <a:spLocks noGrp="1"/>
          </p:cNvSpPr>
          <p:nvPr>
            <p:ph idx="1"/>
          </p:nvPr>
        </p:nvSpPr>
        <p:spPr/>
        <p:txBody>
          <a:bodyPr/>
          <a:lstStyle/>
          <a:p>
            <a:r>
              <a:rPr lang="en-US" altLang="de-DE" b="1" dirty="0" err="1"/>
              <a:t>Referenzpersonalnummer</a:t>
            </a:r>
            <a:r>
              <a:rPr lang="en-US" altLang="de-DE" b="1" dirty="0"/>
              <a:t> </a:t>
            </a:r>
          </a:p>
          <a:p>
            <a:pPr lvl="1"/>
            <a:r>
              <a:rPr lang="de-DE" altLang="de-DE" dirty="0"/>
              <a:t>Unterstützt die Abbildung verschiedener Vertragsverhältnisse</a:t>
            </a:r>
            <a:endParaRPr lang="en-US" altLang="de-DE" dirty="0"/>
          </a:p>
          <a:p>
            <a:pPr lvl="1"/>
            <a:r>
              <a:rPr lang="de-DE" altLang="de-DE" dirty="0"/>
              <a:t>Ein bestehender Mitarbeiter kann mit einer neuen Personalnummer neu im System angelegt werden</a:t>
            </a:r>
          </a:p>
          <a:p>
            <a:pPr lvl="1"/>
            <a:r>
              <a:rPr lang="de-DE" altLang="de-DE" dirty="0"/>
              <a:t>Durch Eintragen seiner alten Personalnummer als Referenzpersonalnummer können bestimmte Daten kopiert werden</a:t>
            </a:r>
          </a:p>
          <a:p>
            <a:pPr lvl="1"/>
            <a:r>
              <a:rPr lang="de-DE" altLang="de-DE" dirty="0"/>
              <a:t>Beim Konzept der Mehrfachbeschäftigung </a:t>
            </a:r>
            <a:r>
              <a:rPr lang="de-DE" altLang="de-DE" dirty="0" smtClean="0"/>
              <a:t>wird </a:t>
            </a:r>
            <a:r>
              <a:rPr lang="de-DE" altLang="de-DE" dirty="0"/>
              <a:t>ein Mitarbeiter nicht mehr über </a:t>
            </a:r>
            <a:r>
              <a:rPr lang="de-DE" altLang="de-DE" dirty="0" smtClean="0"/>
              <a:t/>
            </a:r>
            <a:br>
              <a:rPr lang="de-DE" altLang="de-DE" dirty="0" smtClean="0"/>
            </a:br>
            <a:r>
              <a:rPr lang="de-DE" altLang="de-DE" dirty="0" smtClean="0"/>
              <a:t>die Personalnummer</a:t>
            </a:r>
            <a:r>
              <a:rPr lang="de-DE" altLang="de-DE" dirty="0"/>
              <a:t>, sondern über </a:t>
            </a:r>
            <a:r>
              <a:rPr lang="de-DE" altLang="de-DE" dirty="0" smtClean="0"/>
              <a:t>eine </a:t>
            </a:r>
            <a:r>
              <a:rPr lang="de-DE" altLang="de-DE" dirty="0"/>
              <a:t>Personen-ID identifiziert</a:t>
            </a:r>
          </a:p>
          <a:p>
            <a:endParaRPr lang="de-DE" dirty="0"/>
          </a:p>
        </p:txBody>
      </p:sp>
      <p:grpSp>
        <p:nvGrpSpPr>
          <p:cNvPr id="4" name="Gruppieren 17"/>
          <p:cNvGrpSpPr>
            <a:grpSpLocks/>
          </p:cNvGrpSpPr>
          <p:nvPr/>
        </p:nvGrpSpPr>
        <p:grpSpPr bwMode="auto">
          <a:xfrm>
            <a:off x="6345321" y="3081158"/>
            <a:ext cx="4046538" cy="3001963"/>
            <a:chOff x="4357688" y="3214688"/>
            <a:chExt cx="4189412" cy="3000375"/>
          </a:xfrm>
        </p:grpSpPr>
        <p:sp>
          <p:nvSpPr>
            <p:cNvPr id="5" name="Rectangle 6"/>
            <p:cNvSpPr>
              <a:spLocks noChangeArrowheads="1"/>
            </p:cNvSpPr>
            <p:nvPr/>
          </p:nvSpPr>
          <p:spPr bwMode="auto">
            <a:xfrm>
              <a:off x="6180138" y="3959225"/>
              <a:ext cx="1263650" cy="525463"/>
            </a:xfrm>
            <a:prstGeom prst="rect">
              <a:avLst/>
            </a:prstGeom>
            <a:solidFill>
              <a:srgbClr val="B2B2B2"/>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100" b="0">
                  <a:solidFill>
                    <a:srgbClr val="000000"/>
                  </a:solidFill>
                </a:rPr>
                <a:t>Personen-ID</a:t>
              </a:r>
            </a:p>
            <a:p>
              <a:pPr algn="ctr" eaLnBrk="1" hangingPunct="1">
                <a:spcBef>
                  <a:spcPct val="0"/>
                </a:spcBef>
                <a:buClrTx/>
                <a:buFontTx/>
                <a:buNone/>
              </a:pPr>
              <a:r>
                <a:rPr lang="de-DE" altLang="de-DE" sz="1100" b="0">
                  <a:solidFill>
                    <a:srgbClr val="000000"/>
                  </a:solidFill>
                </a:rPr>
                <a:t>155486211</a:t>
              </a:r>
            </a:p>
          </p:txBody>
        </p:sp>
        <p:sp>
          <p:nvSpPr>
            <p:cNvPr id="6" name="Rectangle 7"/>
            <p:cNvSpPr>
              <a:spLocks noChangeArrowheads="1"/>
            </p:cNvSpPr>
            <p:nvPr/>
          </p:nvSpPr>
          <p:spPr bwMode="auto">
            <a:xfrm>
              <a:off x="5184775" y="4824413"/>
              <a:ext cx="1157288" cy="525462"/>
            </a:xfrm>
            <a:prstGeom prst="rect">
              <a:avLst/>
            </a:prstGeom>
            <a:solidFill>
              <a:srgbClr val="B2B2B2">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100" b="0">
                  <a:solidFill>
                    <a:srgbClr val="000000"/>
                  </a:solidFill>
                </a:rPr>
                <a:t>Personalnummer</a:t>
              </a:r>
            </a:p>
            <a:p>
              <a:pPr algn="ctr" eaLnBrk="1" hangingPunct="1">
                <a:spcBef>
                  <a:spcPct val="0"/>
                </a:spcBef>
                <a:buClrTx/>
                <a:buFontTx/>
                <a:buNone/>
              </a:pPr>
              <a:r>
                <a:rPr lang="de-DE" altLang="de-DE" sz="1100" b="0">
                  <a:solidFill>
                    <a:srgbClr val="000000"/>
                  </a:solidFill>
                </a:rPr>
                <a:t>64751511</a:t>
              </a:r>
            </a:p>
          </p:txBody>
        </p:sp>
        <p:sp>
          <p:nvSpPr>
            <p:cNvPr id="7" name="Rectangle 8"/>
            <p:cNvSpPr>
              <a:spLocks noChangeArrowheads="1"/>
            </p:cNvSpPr>
            <p:nvPr/>
          </p:nvSpPr>
          <p:spPr bwMode="auto">
            <a:xfrm>
              <a:off x="7332663" y="4830763"/>
              <a:ext cx="1157287" cy="519112"/>
            </a:xfrm>
            <a:prstGeom prst="rect">
              <a:avLst/>
            </a:prstGeom>
            <a:solidFill>
              <a:srgbClr val="B2B2B2">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100" b="0">
                  <a:solidFill>
                    <a:srgbClr val="000000"/>
                  </a:solidFill>
                </a:rPr>
                <a:t>Personalnummer </a:t>
              </a:r>
            </a:p>
            <a:p>
              <a:pPr algn="ctr" eaLnBrk="1" hangingPunct="1">
                <a:spcBef>
                  <a:spcPct val="0"/>
                </a:spcBef>
                <a:buClrTx/>
                <a:buFontTx/>
                <a:buNone/>
              </a:pPr>
              <a:r>
                <a:rPr lang="de-DE" altLang="de-DE" sz="1100" b="0">
                  <a:solidFill>
                    <a:srgbClr val="000000"/>
                  </a:solidFill>
                </a:rPr>
                <a:t>47116550</a:t>
              </a:r>
            </a:p>
          </p:txBody>
        </p:sp>
        <p:cxnSp>
          <p:nvCxnSpPr>
            <p:cNvPr id="8" name="AutoShape 9"/>
            <p:cNvCxnSpPr>
              <a:cxnSpLocks noChangeShapeType="1"/>
            </p:cNvCxnSpPr>
            <p:nvPr/>
          </p:nvCxnSpPr>
          <p:spPr bwMode="auto">
            <a:xfrm>
              <a:off x="6834188" y="3792538"/>
              <a:ext cx="3175" cy="173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7278688" y="5573713"/>
              <a:ext cx="1268412" cy="641350"/>
            </a:xfrm>
            <a:prstGeom prst="rect">
              <a:avLst/>
            </a:prstGeom>
            <a:solidFill>
              <a:srgbClr val="EAEAEA">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100" b="0">
                  <a:solidFill>
                    <a:srgbClr val="000000"/>
                  </a:solidFill>
                </a:rPr>
                <a:t>Projektleiter </a:t>
              </a:r>
            </a:p>
            <a:p>
              <a:pPr algn="ctr" eaLnBrk="1" hangingPunct="1">
                <a:spcBef>
                  <a:spcPct val="0"/>
                </a:spcBef>
                <a:buClrTx/>
                <a:buFontTx/>
                <a:buNone/>
              </a:pPr>
              <a:r>
                <a:rPr lang="de-DE" altLang="de-DE" sz="1100" b="0">
                  <a:solidFill>
                    <a:srgbClr val="000000"/>
                  </a:solidFill>
                </a:rPr>
                <a:t>im Personalbereich </a:t>
              </a:r>
            </a:p>
            <a:p>
              <a:pPr algn="ctr" eaLnBrk="1" hangingPunct="1">
                <a:spcBef>
                  <a:spcPct val="0"/>
                </a:spcBef>
                <a:buClrTx/>
                <a:buFontTx/>
                <a:buNone/>
              </a:pPr>
              <a:r>
                <a:rPr lang="de-DE" altLang="de-DE" sz="1100" b="0">
                  <a:solidFill>
                    <a:srgbClr val="000000"/>
                  </a:solidFill>
                </a:rPr>
                <a:t>MI00 Miami</a:t>
              </a:r>
            </a:p>
          </p:txBody>
        </p:sp>
        <p:pic>
          <p:nvPicPr>
            <p:cNvPr id="10" name="Picture 11" descr="j0432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3214688"/>
              <a:ext cx="6048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2"/>
            <p:cNvSpPr>
              <a:spLocks noChangeShapeType="1"/>
            </p:cNvSpPr>
            <p:nvPr/>
          </p:nvSpPr>
          <p:spPr bwMode="auto">
            <a:xfrm>
              <a:off x="5791200" y="5349875"/>
              <a:ext cx="0" cy="2301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2" name="Line 13"/>
            <p:cNvSpPr>
              <a:spLocks noChangeShapeType="1"/>
            </p:cNvSpPr>
            <p:nvPr/>
          </p:nvSpPr>
          <p:spPr bwMode="auto">
            <a:xfrm>
              <a:off x="7883525" y="5349875"/>
              <a:ext cx="0" cy="2301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3" name="Line 14"/>
            <p:cNvSpPr>
              <a:spLocks noChangeShapeType="1"/>
            </p:cNvSpPr>
            <p:nvPr/>
          </p:nvSpPr>
          <p:spPr bwMode="auto">
            <a:xfrm>
              <a:off x="5791200" y="4657725"/>
              <a:ext cx="209232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4" name="Line 15"/>
            <p:cNvSpPr>
              <a:spLocks noChangeShapeType="1"/>
            </p:cNvSpPr>
            <p:nvPr/>
          </p:nvSpPr>
          <p:spPr bwMode="auto">
            <a:xfrm>
              <a:off x="5791200" y="4656138"/>
              <a:ext cx="0" cy="174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5" name="Line 16"/>
            <p:cNvSpPr>
              <a:spLocks noChangeShapeType="1"/>
            </p:cNvSpPr>
            <p:nvPr/>
          </p:nvSpPr>
          <p:spPr bwMode="auto">
            <a:xfrm>
              <a:off x="7883525" y="4657725"/>
              <a:ext cx="0" cy="1730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6" name="Line 17"/>
            <p:cNvSpPr>
              <a:spLocks noChangeShapeType="1"/>
            </p:cNvSpPr>
            <p:nvPr/>
          </p:nvSpPr>
          <p:spPr bwMode="auto">
            <a:xfrm>
              <a:off x="6837363" y="4484688"/>
              <a:ext cx="0" cy="1730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7" name="Rectangle 7"/>
            <p:cNvSpPr>
              <a:spLocks noChangeArrowheads="1"/>
            </p:cNvSpPr>
            <p:nvPr/>
          </p:nvSpPr>
          <p:spPr bwMode="auto">
            <a:xfrm>
              <a:off x="5130800" y="5573713"/>
              <a:ext cx="1266825" cy="641350"/>
            </a:xfrm>
            <a:prstGeom prst="rect">
              <a:avLst/>
            </a:prstGeom>
            <a:solidFill>
              <a:srgbClr val="EAEAEA">
                <a:alpha val="30196"/>
              </a:srgbClr>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100" b="0" dirty="0">
                  <a:solidFill>
                    <a:srgbClr val="000000"/>
                  </a:solidFill>
                </a:rPr>
                <a:t>Angestellter </a:t>
              </a:r>
            </a:p>
            <a:p>
              <a:pPr algn="ctr" eaLnBrk="1" hangingPunct="1">
                <a:spcBef>
                  <a:spcPct val="0"/>
                </a:spcBef>
                <a:buClrTx/>
                <a:buFontTx/>
                <a:buNone/>
              </a:pPr>
              <a:r>
                <a:rPr lang="de-DE" altLang="de-DE" sz="1100" b="0" dirty="0">
                  <a:solidFill>
                    <a:srgbClr val="000000"/>
                  </a:solidFill>
                </a:rPr>
                <a:t>im Personalbereich </a:t>
              </a:r>
            </a:p>
            <a:p>
              <a:pPr algn="ctr" eaLnBrk="1" hangingPunct="1">
                <a:spcBef>
                  <a:spcPct val="0"/>
                </a:spcBef>
                <a:buClrTx/>
                <a:buFontTx/>
                <a:buNone/>
              </a:pPr>
              <a:r>
                <a:rPr lang="de-DE" altLang="de-DE" sz="1100" b="0" dirty="0">
                  <a:solidFill>
                    <a:srgbClr val="000000"/>
                  </a:solidFill>
                </a:rPr>
                <a:t>DL00 Dallas</a:t>
              </a:r>
            </a:p>
          </p:txBody>
        </p:sp>
        <p:sp>
          <p:nvSpPr>
            <p:cNvPr id="18" name="Text Box 22"/>
            <p:cNvSpPr txBox="1">
              <a:spLocks noChangeArrowheads="1"/>
            </p:cNvSpPr>
            <p:nvPr/>
          </p:nvSpPr>
          <p:spPr bwMode="auto">
            <a:xfrm>
              <a:off x="4357688" y="4830763"/>
              <a:ext cx="936625" cy="1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a:solidFill>
                    <a:schemeClr val="accent2"/>
                  </a:solidFill>
                </a:rPr>
                <a:t>Referenz</a:t>
              </a:r>
            </a:p>
          </p:txBody>
        </p:sp>
      </p:grpSp>
    </p:spTree>
    <p:extLst>
      <p:ext uri="{BB962C8B-B14F-4D97-AF65-F5344CB8AC3E}">
        <p14:creationId xmlns:p14="http://schemas.microsoft.com/office/powerpoint/2010/main" val="183956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Stammdaten</a:t>
            </a:r>
            <a:endParaRPr lang="de-DE" dirty="0"/>
          </a:p>
        </p:txBody>
      </p:sp>
      <p:sp>
        <p:nvSpPr>
          <p:cNvPr id="3" name="Inhaltsplatzhalter 2"/>
          <p:cNvSpPr>
            <a:spLocks noGrp="1"/>
          </p:cNvSpPr>
          <p:nvPr>
            <p:ph idx="1"/>
          </p:nvPr>
        </p:nvSpPr>
        <p:spPr/>
        <p:txBody>
          <a:bodyPr/>
          <a:lstStyle/>
          <a:p>
            <a:r>
              <a:rPr lang="en-US" altLang="de-DE" b="1" dirty="0" err="1"/>
              <a:t>Infotypen</a:t>
            </a:r>
            <a:endParaRPr lang="en-US" altLang="de-DE" b="1" dirty="0"/>
          </a:p>
          <a:p>
            <a:pPr lvl="1"/>
            <a:r>
              <a:rPr lang="de-DE" altLang="de-DE" dirty="0"/>
              <a:t>Personalstammdaten sind in Infotypen organisiert</a:t>
            </a:r>
          </a:p>
          <a:p>
            <a:pPr lvl="1"/>
            <a:r>
              <a:rPr lang="de-DE" altLang="de-DE" dirty="0"/>
              <a:t>Sind Sammlungen von Datenfeldern, die in einem sachlogischen Zusammenhang stehen</a:t>
            </a:r>
          </a:p>
          <a:p>
            <a:pPr lvl="1"/>
            <a:r>
              <a:rPr lang="de-DE" altLang="de-DE" dirty="0"/>
              <a:t>Jeder </a:t>
            </a:r>
            <a:r>
              <a:rPr lang="de-DE" altLang="de-DE" dirty="0" err="1"/>
              <a:t>Infotyp</a:t>
            </a:r>
            <a:r>
              <a:rPr lang="de-DE" altLang="de-DE" dirty="0"/>
              <a:t> hat eine eindeutige 4-stellige Nummer (z.B. </a:t>
            </a:r>
            <a:r>
              <a:rPr lang="de-DE" altLang="de-DE" dirty="0" err="1"/>
              <a:t>Infotyp</a:t>
            </a:r>
            <a:r>
              <a:rPr lang="de-DE" altLang="de-DE" dirty="0"/>
              <a:t> Anschriften 0006)</a:t>
            </a:r>
          </a:p>
          <a:p>
            <a:pPr lvl="1"/>
            <a:r>
              <a:rPr lang="de-DE" altLang="de-DE" dirty="0"/>
              <a:t>Ein </a:t>
            </a:r>
            <a:r>
              <a:rPr lang="de-DE" altLang="de-DE" dirty="0" err="1"/>
              <a:t>Infotyp</a:t>
            </a:r>
            <a:r>
              <a:rPr lang="de-DE" altLang="de-DE" dirty="0"/>
              <a:t> kann über Subtypen verfügen, die eine Untervariante des Infotypen darstellen</a:t>
            </a:r>
          </a:p>
          <a:p>
            <a:endParaRPr lang="de-DE" dirty="0"/>
          </a:p>
        </p:txBody>
      </p:sp>
      <p:grpSp>
        <p:nvGrpSpPr>
          <p:cNvPr id="4" name="Group 23"/>
          <p:cNvGrpSpPr>
            <a:grpSpLocks/>
          </p:cNvGrpSpPr>
          <p:nvPr/>
        </p:nvGrpSpPr>
        <p:grpSpPr bwMode="auto">
          <a:xfrm>
            <a:off x="2071688" y="3860800"/>
            <a:ext cx="3514725" cy="2009775"/>
            <a:chOff x="1610" y="1344"/>
            <a:chExt cx="3130" cy="1910"/>
          </a:xfrm>
        </p:grpSpPr>
        <p:sp>
          <p:nvSpPr>
            <p:cNvPr id="5" name="Rectangle 6"/>
            <p:cNvSpPr>
              <a:spLocks noChangeArrowheads="1"/>
            </p:cNvSpPr>
            <p:nvPr/>
          </p:nvSpPr>
          <p:spPr bwMode="auto">
            <a:xfrm>
              <a:off x="1610" y="2024"/>
              <a:ext cx="1041" cy="504"/>
            </a:xfrm>
            <a:prstGeom prst="rect">
              <a:avLst/>
            </a:prstGeom>
            <a:solidFill>
              <a:srgbClr val="B2B2B2"/>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en-US" altLang="de-DE" sz="1200" b="0" dirty="0" err="1">
                  <a:solidFill>
                    <a:srgbClr val="000000"/>
                  </a:solidFill>
                </a:rPr>
                <a:t>Infotyp</a:t>
              </a:r>
              <a:r>
                <a:rPr lang="en-US" altLang="de-DE" sz="1200" b="0" dirty="0">
                  <a:solidFill>
                    <a:srgbClr val="000000"/>
                  </a:solidFill>
                </a:rPr>
                <a:t> 2001</a:t>
              </a:r>
            </a:p>
            <a:p>
              <a:pPr algn="ctr" eaLnBrk="1" hangingPunct="1">
                <a:spcBef>
                  <a:spcPct val="0"/>
                </a:spcBef>
                <a:buClrTx/>
                <a:buFontTx/>
                <a:buNone/>
              </a:pPr>
              <a:r>
                <a:rPr lang="de-DE" altLang="de-DE" sz="1200" b="0" dirty="0">
                  <a:solidFill>
                    <a:srgbClr val="000000"/>
                  </a:solidFill>
                </a:rPr>
                <a:t>Abwesenheiten</a:t>
              </a:r>
            </a:p>
          </p:txBody>
        </p:sp>
        <p:sp>
          <p:nvSpPr>
            <p:cNvPr id="6" name="Rectangle 7"/>
            <p:cNvSpPr>
              <a:spLocks noChangeArrowheads="1"/>
            </p:cNvSpPr>
            <p:nvPr/>
          </p:nvSpPr>
          <p:spPr bwMode="auto">
            <a:xfrm>
              <a:off x="3787" y="2024"/>
              <a:ext cx="953" cy="504"/>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200" b="0">
                  <a:solidFill>
                    <a:srgbClr val="000000"/>
                  </a:solidFill>
                </a:rPr>
                <a:t>Subtyp </a:t>
              </a:r>
              <a:r>
                <a:rPr lang="en-US" altLang="de-DE" sz="1200" b="0">
                  <a:solidFill>
                    <a:srgbClr val="000000"/>
                  </a:solidFill>
                </a:rPr>
                <a:t>0220</a:t>
              </a:r>
            </a:p>
            <a:p>
              <a:pPr algn="ctr" eaLnBrk="1" hangingPunct="1">
                <a:spcBef>
                  <a:spcPct val="0"/>
                </a:spcBef>
                <a:buClrTx/>
                <a:buFontTx/>
                <a:buNone/>
              </a:pPr>
              <a:r>
                <a:rPr lang="de-DE" altLang="de-DE" sz="1200" b="0">
                  <a:solidFill>
                    <a:srgbClr val="000000"/>
                  </a:solidFill>
                </a:rPr>
                <a:t>Kur</a:t>
              </a:r>
              <a:endParaRPr lang="en-US" altLang="de-DE" sz="1200" b="0">
                <a:solidFill>
                  <a:srgbClr val="000000"/>
                </a:solidFill>
              </a:endParaRPr>
            </a:p>
          </p:txBody>
        </p:sp>
        <p:sp>
          <p:nvSpPr>
            <p:cNvPr id="7" name="Rectangle 8"/>
            <p:cNvSpPr>
              <a:spLocks noChangeArrowheads="1"/>
            </p:cNvSpPr>
            <p:nvPr/>
          </p:nvSpPr>
          <p:spPr bwMode="auto">
            <a:xfrm>
              <a:off x="3787" y="1344"/>
              <a:ext cx="953" cy="504"/>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200" b="0">
                  <a:solidFill>
                    <a:srgbClr val="000000"/>
                  </a:solidFill>
                </a:rPr>
                <a:t>Subtyp </a:t>
              </a:r>
              <a:r>
                <a:rPr lang="en-US" altLang="de-DE" sz="1200" b="0">
                  <a:solidFill>
                    <a:srgbClr val="000000"/>
                  </a:solidFill>
                </a:rPr>
                <a:t>0100</a:t>
              </a:r>
            </a:p>
            <a:p>
              <a:pPr algn="ctr" eaLnBrk="1" hangingPunct="1">
                <a:spcBef>
                  <a:spcPct val="0"/>
                </a:spcBef>
                <a:buClrTx/>
                <a:buFontTx/>
                <a:buNone/>
              </a:pPr>
              <a:r>
                <a:rPr lang="de-DE" altLang="de-DE" sz="1200" b="0">
                  <a:solidFill>
                    <a:srgbClr val="000000"/>
                  </a:solidFill>
                </a:rPr>
                <a:t>Urlaub</a:t>
              </a:r>
              <a:endParaRPr lang="en-US" altLang="de-DE" sz="1200" b="0">
                <a:solidFill>
                  <a:srgbClr val="000000"/>
                </a:solidFill>
              </a:endParaRPr>
            </a:p>
          </p:txBody>
        </p:sp>
        <p:sp>
          <p:nvSpPr>
            <p:cNvPr id="8" name="Rectangle 7"/>
            <p:cNvSpPr>
              <a:spLocks noChangeArrowheads="1"/>
            </p:cNvSpPr>
            <p:nvPr/>
          </p:nvSpPr>
          <p:spPr bwMode="auto">
            <a:xfrm>
              <a:off x="3787" y="2750"/>
              <a:ext cx="953" cy="504"/>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200" b="0">
                  <a:solidFill>
                    <a:srgbClr val="000000"/>
                  </a:solidFill>
                </a:rPr>
                <a:t>Subtyp </a:t>
              </a:r>
              <a:r>
                <a:rPr lang="en-US" altLang="de-DE" sz="1200" b="0">
                  <a:solidFill>
                    <a:srgbClr val="000000"/>
                  </a:solidFill>
                </a:rPr>
                <a:t>0601</a:t>
              </a:r>
            </a:p>
            <a:p>
              <a:pPr algn="ctr" eaLnBrk="1" hangingPunct="1">
                <a:spcBef>
                  <a:spcPct val="0"/>
                </a:spcBef>
                <a:buClrTx/>
                <a:buFontTx/>
                <a:buNone/>
              </a:pPr>
              <a:r>
                <a:rPr lang="de-DE" altLang="de-DE" sz="1200" b="0">
                  <a:solidFill>
                    <a:srgbClr val="000000"/>
                  </a:solidFill>
                </a:rPr>
                <a:t>Elternzeit</a:t>
              </a:r>
            </a:p>
          </p:txBody>
        </p:sp>
        <p:sp>
          <p:nvSpPr>
            <p:cNvPr id="9" name="Line 20"/>
            <p:cNvSpPr>
              <a:spLocks noChangeShapeType="1"/>
            </p:cNvSpPr>
            <p:nvPr/>
          </p:nvSpPr>
          <p:spPr bwMode="auto">
            <a:xfrm flipV="1">
              <a:off x="2744" y="1570"/>
              <a:ext cx="952" cy="499"/>
            </a:xfrm>
            <a:prstGeom prst="line">
              <a:avLst/>
            </a:prstGeom>
            <a:noFill/>
            <a:ln w="15875">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0" name="Line 21"/>
            <p:cNvSpPr>
              <a:spLocks noChangeShapeType="1"/>
            </p:cNvSpPr>
            <p:nvPr/>
          </p:nvSpPr>
          <p:spPr bwMode="auto">
            <a:xfrm flipV="1">
              <a:off x="2744" y="2251"/>
              <a:ext cx="997" cy="0"/>
            </a:xfrm>
            <a:prstGeom prst="line">
              <a:avLst/>
            </a:prstGeom>
            <a:noFill/>
            <a:ln w="15875">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1" name="Line 22"/>
            <p:cNvSpPr>
              <a:spLocks noChangeShapeType="1"/>
            </p:cNvSpPr>
            <p:nvPr/>
          </p:nvSpPr>
          <p:spPr bwMode="auto">
            <a:xfrm>
              <a:off x="2744" y="2433"/>
              <a:ext cx="952" cy="543"/>
            </a:xfrm>
            <a:prstGeom prst="line">
              <a:avLst/>
            </a:prstGeom>
            <a:noFill/>
            <a:ln w="15875">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pic>
        <p:nvPicPr>
          <p:cNvPr id="12" name="Picture 78" descr="j04326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4289425"/>
            <a:ext cx="1543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298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Zeitbindung von Infotypen</a:t>
            </a:r>
            <a:endParaRPr lang="de-DE" dirty="0"/>
          </a:p>
        </p:txBody>
      </p:sp>
      <p:grpSp>
        <p:nvGrpSpPr>
          <p:cNvPr id="42" name="Gruppieren 41"/>
          <p:cNvGrpSpPr/>
          <p:nvPr/>
        </p:nvGrpSpPr>
        <p:grpSpPr>
          <a:xfrm>
            <a:off x="2532662" y="2129737"/>
            <a:ext cx="7127875" cy="3514725"/>
            <a:chOff x="900113" y="1916113"/>
            <a:chExt cx="7127875" cy="3514725"/>
          </a:xfrm>
        </p:grpSpPr>
        <p:sp>
          <p:nvSpPr>
            <p:cNvPr id="4" name="Line 6"/>
            <p:cNvSpPr>
              <a:spLocks noChangeShapeType="1"/>
            </p:cNvSpPr>
            <p:nvPr/>
          </p:nvSpPr>
          <p:spPr bwMode="auto">
            <a:xfrm>
              <a:off x="2419350" y="2551113"/>
              <a:ext cx="34480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5" name="Text Box 7"/>
            <p:cNvSpPr txBox="1">
              <a:spLocks noChangeArrowheads="1"/>
            </p:cNvSpPr>
            <p:nvPr/>
          </p:nvSpPr>
          <p:spPr bwMode="auto">
            <a:xfrm>
              <a:off x="900113" y="1916113"/>
              <a:ext cx="33813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a:t>Zeitbindung 1               </a:t>
              </a:r>
              <a:r>
                <a:rPr lang="de-DE" altLang="de-DE" sz="1200" b="0"/>
                <a:t>z.B. Ständiger Wohnsitz</a:t>
              </a:r>
            </a:p>
          </p:txBody>
        </p:sp>
        <p:grpSp>
          <p:nvGrpSpPr>
            <p:cNvPr id="6" name="Group 8"/>
            <p:cNvGrpSpPr>
              <a:grpSpLocks/>
            </p:cNvGrpSpPr>
            <p:nvPr/>
          </p:nvGrpSpPr>
          <p:grpSpPr bwMode="auto">
            <a:xfrm>
              <a:off x="3016250" y="2286000"/>
              <a:ext cx="1260475" cy="144463"/>
              <a:chOff x="1973" y="2840"/>
              <a:chExt cx="862" cy="91"/>
            </a:xfrm>
          </p:grpSpPr>
          <p:sp>
            <p:nvSpPr>
              <p:cNvPr id="7" name="Line 9"/>
              <p:cNvSpPr>
                <a:spLocks noChangeShapeType="1"/>
              </p:cNvSpPr>
              <p:nvPr/>
            </p:nvSpPr>
            <p:spPr bwMode="auto">
              <a:xfrm>
                <a:off x="1973" y="2886"/>
                <a:ext cx="8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8" name="Line 10"/>
              <p:cNvSpPr>
                <a:spLocks noChangeShapeType="1"/>
              </p:cNvSpPr>
              <p:nvPr/>
            </p:nvSpPr>
            <p:spPr bwMode="auto">
              <a:xfrm>
                <a:off x="1973" y="2843"/>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9" name="Line 11"/>
              <p:cNvSpPr>
                <a:spLocks noChangeShapeType="1"/>
              </p:cNvSpPr>
              <p:nvPr/>
            </p:nvSpPr>
            <p:spPr bwMode="auto">
              <a:xfrm>
                <a:off x="2835" y="2840"/>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nvGrpSpPr>
            <p:cNvPr id="10" name="Group 12"/>
            <p:cNvGrpSpPr>
              <a:grpSpLocks/>
            </p:cNvGrpSpPr>
            <p:nvPr/>
          </p:nvGrpSpPr>
          <p:grpSpPr bwMode="auto">
            <a:xfrm>
              <a:off x="2419350" y="2643188"/>
              <a:ext cx="596900" cy="139700"/>
              <a:chOff x="1565" y="3115"/>
              <a:chExt cx="408" cy="88"/>
            </a:xfrm>
          </p:grpSpPr>
          <p:sp>
            <p:nvSpPr>
              <p:cNvPr id="11" name="Line 13"/>
              <p:cNvSpPr>
                <a:spLocks noChangeShapeType="1"/>
              </p:cNvSpPr>
              <p:nvPr/>
            </p:nvSpPr>
            <p:spPr bwMode="auto">
              <a:xfrm>
                <a:off x="1565" y="3158"/>
                <a:ext cx="40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2" name="Line 14"/>
              <p:cNvSpPr>
                <a:spLocks noChangeShapeType="1"/>
              </p:cNvSpPr>
              <p:nvPr/>
            </p:nvSpPr>
            <p:spPr bwMode="auto">
              <a:xfrm>
                <a:off x="1973"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3" name="Line 15"/>
              <p:cNvSpPr>
                <a:spLocks noChangeShapeType="1"/>
              </p:cNvSpPr>
              <p:nvPr/>
            </p:nvSpPr>
            <p:spPr bwMode="auto">
              <a:xfrm>
                <a:off x="1565"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nvGrpSpPr>
            <p:cNvPr id="14" name="Group 16"/>
            <p:cNvGrpSpPr>
              <a:grpSpLocks/>
            </p:cNvGrpSpPr>
            <p:nvPr/>
          </p:nvGrpSpPr>
          <p:grpSpPr bwMode="auto">
            <a:xfrm>
              <a:off x="4276725" y="2643188"/>
              <a:ext cx="1525588" cy="139700"/>
              <a:chOff x="2835" y="3115"/>
              <a:chExt cx="1043" cy="88"/>
            </a:xfrm>
          </p:grpSpPr>
          <p:sp>
            <p:nvSpPr>
              <p:cNvPr id="15" name="Line 17"/>
              <p:cNvSpPr>
                <a:spLocks noChangeShapeType="1"/>
              </p:cNvSpPr>
              <p:nvPr/>
            </p:nvSpPr>
            <p:spPr bwMode="auto">
              <a:xfrm>
                <a:off x="2835" y="3158"/>
                <a:ext cx="104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6" name="Line 18"/>
              <p:cNvSpPr>
                <a:spLocks noChangeShapeType="1"/>
              </p:cNvSpPr>
              <p:nvPr/>
            </p:nvSpPr>
            <p:spPr bwMode="auto">
              <a:xfrm>
                <a:off x="2835"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7" name="Line 19"/>
              <p:cNvSpPr>
                <a:spLocks noChangeShapeType="1"/>
              </p:cNvSpPr>
              <p:nvPr/>
            </p:nvSpPr>
            <p:spPr bwMode="auto">
              <a:xfrm>
                <a:off x="3878"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sp>
          <p:nvSpPr>
            <p:cNvPr id="18" name="Line 21"/>
            <p:cNvSpPr>
              <a:spLocks noChangeShapeType="1"/>
            </p:cNvSpPr>
            <p:nvPr/>
          </p:nvSpPr>
          <p:spPr bwMode="auto">
            <a:xfrm>
              <a:off x="3498850" y="3933825"/>
              <a:ext cx="34480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9" name="Text Box 22"/>
            <p:cNvSpPr txBox="1">
              <a:spLocks noChangeArrowheads="1"/>
            </p:cNvSpPr>
            <p:nvPr/>
          </p:nvSpPr>
          <p:spPr bwMode="auto">
            <a:xfrm>
              <a:off x="1906588" y="3214688"/>
              <a:ext cx="3381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a:t>Zeitbindung 2               </a:t>
              </a:r>
              <a:r>
                <a:rPr lang="de-DE" altLang="de-DE" sz="1200" b="0"/>
                <a:t>z.B. Ehegatte</a:t>
              </a:r>
            </a:p>
          </p:txBody>
        </p:sp>
        <p:grpSp>
          <p:nvGrpSpPr>
            <p:cNvPr id="20" name="Group 23"/>
            <p:cNvGrpSpPr>
              <a:grpSpLocks/>
            </p:cNvGrpSpPr>
            <p:nvPr/>
          </p:nvGrpSpPr>
          <p:grpSpPr bwMode="auto">
            <a:xfrm>
              <a:off x="3498850" y="3714750"/>
              <a:ext cx="1260475" cy="144463"/>
              <a:chOff x="1973" y="2840"/>
              <a:chExt cx="862" cy="91"/>
            </a:xfrm>
          </p:grpSpPr>
          <p:sp>
            <p:nvSpPr>
              <p:cNvPr id="21" name="Line 24"/>
              <p:cNvSpPr>
                <a:spLocks noChangeShapeType="1"/>
              </p:cNvSpPr>
              <p:nvPr/>
            </p:nvSpPr>
            <p:spPr bwMode="auto">
              <a:xfrm>
                <a:off x="1973" y="2886"/>
                <a:ext cx="8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2" name="Line 25"/>
              <p:cNvSpPr>
                <a:spLocks noChangeShapeType="1"/>
              </p:cNvSpPr>
              <p:nvPr/>
            </p:nvSpPr>
            <p:spPr bwMode="auto">
              <a:xfrm>
                <a:off x="1973" y="2843"/>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3" name="Line 26"/>
              <p:cNvSpPr>
                <a:spLocks noChangeShapeType="1"/>
              </p:cNvSpPr>
              <p:nvPr/>
            </p:nvSpPr>
            <p:spPr bwMode="auto">
              <a:xfrm>
                <a:off x="2835" y="2840"/>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nvGrpSpPr>
            <p:cNvPr id="24" name="Group 27"/>
            <p:cNvGrpSpPr>
              <a:grpSpLocks/>
            </p:cNvGrpSpPr>
            <p:nvPr/>
          </p:nvGrpSpPr>
          <p:grpSpPr bwMode="auto">
            <a:xfrm>
              <a:off x="5356225" y="3714750"/>
              <a:ext cx="1525588" cy="139700"/>
              <a:chOff x="2835" y="3115"/>
              <a:chExt cx="1043" cy="88"/>
            </a:xfrm>
          </p:grpSpPr>
          <p:sp>
            <p:nvSpPr>
              <p:cNvPr id="25" name="Line 28"/>
              <p:cNvSpPr>
                <a:spLocks noChangeShapeType="1"/>
              </p:cNvSpPr>
              <p:nvPr/>
            </p:nvSpPr>
            <p:spPr bwMode="auto">
              <a:xfrm>
                <a:off x="2835" y="3158"/>
                <a:ext cx="104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6" name="Line 29"/>
              <p:cNvSpPr>
                <a:spLocks noChangeShapeType="1"/>
              </p:cNvSpPr>
              <p:nvPr/>
            </p:nvSpPr>
            <p:spPr bwMode="auto">
              <a:xfrm>
                <a:off x="2835"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7" name="Line 30"/>
              <p:cNvSpPr>
                <a:spLocks noChangeShapeType="1"/>
              </p:cNvSpPr>
              <p:nvPr/>
            </p:nvSpPr>
            <p:spPr bwMode="auto">
              <a:xfrm>
                <a:off x="3878"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sp>
          <p:nvSpPr>
            <p:cNvPr id="28" name="Line 32"/>
            <p:cNvSpPr>
              <a:spLocks noChangeShapeType="1"/>
            </p:cNvSpPr>
            <p:nvPr/>
          </p:nvSpPr>
          <p:spPr bwMode="auto">
            <a:xfrm>
              <a:off x="4579938" y="5165725"/>
              <a:ext cx="34480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9" name="Text Box 33"/>
            <p:cNvSpPr txBox="1">
              <a:spLocks noChangeArrowheads="1"/>
            </p:cNvSpPr>
            <p:nvPr/>
          </p:nvSpPr>
          <p:spPr bwMode="auto">
            <a:xfrm>
              <a:off x="2987675" y="4581525"/>
              <a:ext cx="3381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a:t>Zeitbindung 3               </a:t>
              </a:r>
              <a:r>
                <a:rPr lang="de-DE" altLang="de-DE" sz="1200" b="0"/>
                <a:t>z.B. Zweitwohnsitz</a:t>
              </a:r>
            </a:p>
          </p:txBody>
        </p:sp>
        <p:grpSp>
          <p:nvGrpSpPr>
            <p:cNvPr id="30" name="Group 34"/>
            <p:cNvGrpSpPr>
              <a:grpSpLocks/>
            </p:cNvGrpSpPr>
            <p:nvPr/>
          </p:nvGrpSpPr>
          <p:grpSpPr bwMode="auto">
            <a:xfrm>
              <a:off x="5364163" y="5286375"/>
              <a:ext cx="1260475" cy="144463"/>
              <a:chOff x="1973" y="2840"/>
              <a:chExt cx="862" cy="91"/>
            </a:xfrm>
          </p:grpSpPr>
          <p:sp>
            <p:nvSpPr>
              <p:cNvPr id="31" name="Line 35"/>
              <p:cNvSpPr>
                <a:spLocks noChangeShapeType="1"/>
              </p:cNvSpPr>
              <p:nvPr/>
            </p:nvSpPr>
            <p:spPr bwMode="auto">
              <a:xfrm>
                <a:off x="1973" y="2886"/>
                <a:ext cx="8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2" name="Line 36"/>
              <p:cNvSpPr>
                <a:spLocks noChangeShapeType="1"/>
              </p:cNvSpPr>
              <p:nvPr/>
            </p:nvSpPr>
            <p:spPr bwMode="auto">
              <a:xfrm>
                <a:off x="1973" y="2843"/>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3" name="Line 37"/>
              <p:cNvSpPr>
                <a:spLocks noChangeShapeType="1"/>
              </p:cNvSpPr>
              <p:nvPr/>
            </p:nvSpPr>
            <p:spPr bwMode="auto">
              <a:xfrm>
                <a:off x="2835" y="2840"/>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nvGrpSpPr>
            <p:cNvPr id="34" name="Group 38"/>
            <p:cNvGrpSpPr>
              <a:grpSpLocks/>
            </p:cNvGrpSpPr>
            <p:nvPr/>
          </p:nvGrpSpPr>
          <p:grpSpPr bwMode="auto">
            <a:xfrm>
              <a:off x="4579938" y="4929188"/>
              <a:ext cx="596900" cy="139700"/>
              <a:chOff x="1565" y="3115"/>
              <a:chExt cx="408" cy="88"/>
            </a:xfrm>
          </p:grpSpPr>
          <p:sp>
            <p:nvSpPr>
              <p:cNvPr id="35" name="Line 39"/>
              <p:cNvSpPr>
                <a:spLocks noChangeShapeType="1"/>
              </p:cNvSpPr>
              <p:nvPr/>
            </p:nvSpPr>
            <p:spPr bwMode="auto">
              <a:xfrm>
                <a:off x="1565" y="3158"/>
                <a:ext cx="40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6" name="Line 40"/>
              <p:cNvSpPr>
                <a:spLocks noChangeShapeType="1"/>
              </p:cNvSpPr>
              <p:nvPr/>
            </p:nvSpPr>
            <p:spPr bwMode="auto">
              <a:xfrm>
                <a:off x="1973"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7" name="Line 41"/>
              <p:cNvSpPr>
                <a:spLocks noChangeShapeType="1"/>
              </p:cNvSpPr>
              <p:nvPr/>
            </p:nvSpPr>
            <p:spPr bwMode="auto">
              <a:xfrm>
                <a:off x="1565"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nvGrpSpPr>
            <p:cNvPr id="38" name="Group 42"/>
            <p:cNvGrpSpPr>
              <a:grpSpLocks/>
            </p:cNvGrpSpPr>
            <p:nvPr/>
          </p:nvGrpSpPr>
          <p:grpSpPr bwMode="auto">
            <a:xfrm>
              <a:off x="6437313" y="4929188"/>
              <a:ext cx="1525587" cy="139700"/>
              <a:chOff x="2835" y="3115"/>
              <a:chExt cx="1043" cy="88"/>
            </a:xfrm>
          </p:grpSpPr>
          <p:sp>
            <p:nvSpPr>
              <p:cNvPr id="39" name="Line 43"/>
              <p:cNvSpPr>
                <a:spLocks noChangeShapeType="1"/>
              </p:cNvSpPr>
              <p:nvPr/>
            </p:nvSpPr>
            <p:spPr bwMode="auto">
              <a:xfrm>
                <a:off x="2835" y="3158"/>
                <a:ext cx="104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40" name="Line 44"/>
              <p:cNvSpPr>
                <a:spLocks noChangeShapeType="1"/>
              </p:cNvSpPr>
              <p:nvPr/>
            </p:nvSpPr>
            <p:spPr bwMode="auto">
              <a:xfrm>
                <a:off x="2835"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41" name="Line 45"/>
              <p:cNvSpPr>
                <a:spLocks noChangeShapeType="1"/>
              </p:cNvSpPr>
              <p:nvPr/>
            </p:nvSpPr>
            <p:spPr bwMode="auto">
              <a:xfrm>
                <a:off x="3878" y="3115"/>
                <a:ext cx="0" cy="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grpSp>
      </p:grpSp>
    </p:spTree>
    <p:extLst>
      <p:ext uri="{BB962C8B-B14F-4D97-AF65-F5344CB8AC3E}">
        <p14:creationId xmlns:p14="http://schemas.microsoft.com/office/powerpoint/2010/main" val="610888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a:t>S/4HANA </a:t>
            </a:r>
            <a:r>
              <a:rPr lang="de-DE" dirty="0" smtClean="0"/>
              <a:t>2020</a:t>
            </a:r>
            <a:endParaRPr lang="de-DE" dirty="0"/>
          </a:p>
          <a:p>
            <a:r>
              <a:rPr lang="de-DE" dirty="0" err="1"/>
              <a:t>Fiori</a:t>
            </a:r>
            <a:r>
              <a:rPr lang="de-DE" dirty="0"/>
              <a:t> </a:t>
            </a:r>
            <a:r>
              <a:rPr lang="de-DE" dirty="0" smtClean="0"/>
              <a:t>3.0</a:t>
            </a:r>
            <a:endParaRPr lang="de-DE" dirty="0"/>
          </a:p>
        </p:txBody>
      </p:sp>
      <p:sp>
        <p:nvSpPr>
          <p:cNvPr id="4" name="Textplatzhalter 3"/>
          <p:cNvSpPr>
            <a:spLocks noGrp="1"/>
          </p:cNvSpPr>
          <p:nvPr>
            <p:ph type="body" sz="quarter" idx="13"/>
          </p:nvPr>
        </p:nvSpPr>
        <p:spPr/>
        <p:txBody>
          <a:bodyPr/>
          <a:lstStyle/>
          <a:p>
            <a:r>
              <a:rPr lang="de-DE" dirty="0" smtClean="0"/>
              <a:t>keine</a:t>
            </a:r>
            <a:endParaRPr lang="de-DE" dirty="0"/>
          </a:p>
        </p:txBody>
      </p:sp>
      <p:sp>
        <p:nvSpPr>
          <p:cNvPr id="5" name="Textplatzhalter 21"/>
          <p:cNvSpPr>
            <a:spLocks noGrp="1"/>
          </p:cNvSpPr>
          <p:nvPr>
            <p:ph type="body" sz="quarter" idx="16" hasCustomPrompt="1"/>
          </p:nvPr>
        </p:nvSpPr>
        <p:spPr>
          <a:xfrm>
            <a:off x="2327108" y="4583195"/>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Global Bike</a:t>
            </a:r>
          </a:p>
        </p:txBody>
      </p:sp>
      <p:sp>
        <p:nvSpPr>
          <p:cNvPr id="6" name="Textplatzhalter 5"/>
          <p:cNvSpPr>
            <a:spLocks noGrp="1"/>
          </p:cNvSpPr>
          <p:nvPr>
            <p:ph type="body" sz="quarter" idx="15"/>
          </p:nvPr>
        </p:nvSpPr>
        <p:spPr/>
        <p:txBody>
          <a:bodyPr/>
          <a:lstStyle/>
          <a:p>
            <a:r>
              <a:rPr lang="de-DE" dirty="0" smtClean="0"/>
              <a:t>4.1 (April 2022)</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0" y="3240000"/>
            <a:ext cx="4858331" cy="1800000"/>
          </a:xfrm>
          <a:prstGeom prst="rect">
            <a:avLst/>
          </a:prstGeom>
        </p:spPr>
      </p:pic>
    </p:spTree>
    <p:extLst>
      <p:ext uri="{BB962C8B-B14F-4D97-AF65-F5344CB8AC3E}">
        <p14:creationId xmlns:p14="http://schemas.microsoft.com/office/powerpoint/2010/main" val="250317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Infotypenpflege</a:t>
            </a:r>
            <a:endParaRPr lang="de-DE" dirty="0"/>
          </a:p>
        </p:txBody>
      </p:sp>
      <p:sp>
        <p:nvSpPr>
          <p:cNvPr id="3" name="Inhaltsplatzhalter 2"/>
          <p:cNvSpPr>
            <a:spLocks noGrp="1"/>
          </p:cNvSpPr>
          <p:nvPr>
            <p:ph idx="1"/>
          </p:nvPr>
        </p:nvSpPr>
        <p:spPr>
          <a:xfrm>
            <a:off x="324000" y="1382412"/>
            <a:ext cx="11545200" cy="4392042"/>
          </a:xfrm>
        </p:spPr>
        <p:txBody>
          <a:bodyPr/>
          <a:lstStyle/>
          <a:p>
            <a:r>
              <a:rPr lang="de-DE" altLang="de-DE" dirty="0"/>
              <a:t>Infotypen können auf drei verschiedene Arten gepflegt werden:</a:t>
            </a:r>
          </a:p>
          <a:p>
            <a:endParaRPr lang="de-DE" dirty="0"/>
          </a:p>
        </p:txBody>
      </p:sp>
      <p:grpSp>
        <p:nvGrpSpPr>
          <p:cNvPr id="16" name="Gruppieren 15"/>
          <p:cNvGrpSpPr/>
          <p:nvPr/>
        </p:nvGrpSpPr>
        <p:grpSpPr>
          <a:xfrm>
            <a:off x="533151" y="2467555"/>
            <a:ext cx="11662024" cy="231033"/>
            <a:chOff x="-1231481" y="1913682"/>
            <a:chExt cx="11662024" cy="231033"/>
          </a:xfrm>
        </p:grpSpPr>
        <p:sp>
          <p:nvSpPr>
            <p:cNvPr id="4" name="Text Box 13"/>
            <p:cNvSpPr txBox="1">
              <a:spLocks noChangeArrowheads="1"/>
            </p:cNvSpPr>
            <p:nvPr/>
          </p:nvSpPr>
          <p:spPr bwMode="auto">
            <a:xfrm>
              <a:off x="7550818" y="1913682"/>
              <a:ext cx="287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400" dirty="0"/>
                <a:t>Einzel-Infotyppflege</a:t>
              </a:r>
            </a:p>
          </p:txBody>
        </p:sp>
        <p:sp>
          <p:nvSpPr>
            <p:cNvPr id="6" name="Text Box 16"/>
            <p:cNvSpPr txBox="1">
              <a:spLocks noChangeArrowheads="1"/>
            </p:cNvSpPr>
            <p:nvPr/>
          </p:nvSpPr>
          <p:spPr bwMode="auto">
            <a:xfrm>
              <a:off x="-1231481" y="1919288"/>
              <a:ext cx="2376488" cy="215900"/>
            </a:xfrm>
            <a:prstGeom prst="rect">
              <a:avLst/>
            </a:prstGeom>
            <a:noFill/>
            <a:ln w="19050" algn="ctr">
              <a:noFill/>
              <a:miter lim="800000"/>
              <a:headEnd/>
              <a:tailEnd/>
            </a:ln>
          </p:spPr>
          <p:txBody>
            <a:bodyPr lIns="0" tIns="0" rIns="0" bIns="0">
              <a:spAutoFit/>
            </a:bodyPr>
            <a:lstStyle/>
            <a:p>
              <a:pPr fontAlgn="auto">
                <a:spcBef>
                  <a:spcPts val="0"/>
                </a:spcBef>
                <a:spcAft>
                  <a:spcPts val="0"/>
                </a:spcAft>
                <a:buClrTx/>
                <a:buFontTx/>
                <a:buNone/>
                <a:defRPr/>
              </a:pPr>
              <a:r>
                <a:rPr lang="de-DE" sz="1400" b="1" dirty="0">
                  <a:latin typeface="Arial" charset="0"/>
                </a:rPr>
                <a:t>Schnellerfassung</a:t>
              </a:r>
              <a:endParaRPr lang="de-DE" sz="1400" b="1" kern="0" dirty="0">
                <a:solidFill>
                  <a:sysClr val="windowText" lastClr="000000"/>
                </a:solidFill>
                <a:latin typeface="Arial" charset="0"/>
              </a:endParaRPr>
            </a:p>
          </p:txBody>
        </p:sp>
        <p:sp>
          <p:nvSpPr>
            <p:cNvPr id="11" name="Text Box 14"/>
            <p:cNvSpPr txBox="1">
              <a:spLocks noChangeArrowheads="1"/>
            </p:cNvSpPr>
            <p:nvPr/>
          </p:nvSpPr>
          <p:spPr bwMode="auto">
            <a:xfrm>
              <a:off x="2997202" y="1931990"/>
              <a:ext cx="237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400" dirty="0"/>
                <a:t>Personalmaßnahme</a:t>
              </a:r>
            </a:p>
          </p:txBody>
        </p:sp>
      </p:grpSp>
      <p:pic>
        <p:nvPicPr>
          <p:cNvPr id="17" name="Grafik 16"/>
          <p:cNvPicPr>
            <a:picLocks noChangeAspect="1"/>
          </p:cNvPicPr>
          <p:nvPr/>
        </p:nvPicPr>
        <p:blipFill>
          <a:blip r:embed="rId3"/>
          <a:stretch>
            <a:fillRect/>
          </a:stretch>
        </p:blipFill>
        <p:spPr>
          <a:xfrm>
            <a:off x="4761834" y="2759496"/>
            <a:ext cx="3652203" cy="1578588"/>
          </a:xfrm>
          <a:prstGeom prst="rect">
            <a:avLst/>
          </a:prstGeom>
        </p:spPr>
      </p:pic>
      <p:pic>
        <p:nvPicPr>
          <p:cNvPr id="18" name="Grafik 17"/>
          <p:cNvPicPr>
            <a:picLocks noChangeAspect="1"/>
          </p:cNvPicPr>
          <p:nvPr/>
        </p:nvPicPr>
        <p:blipFill>
          <a:blip r:embed="rId4"/>
          <a:stretch>
            <a:fillRect/>
          </a:stretch>
        </p:blipFill>
        <p:spPr>
          <a:xfrm>
            <a:off x="531016" y="2759496"/>
            <a:ext cx="3652203" cy="1689571"/>
          </a:xfrm>
          <a:prstGeom prst="rect">
            <a:avLst/>
          </a:prstGeom>
        </p:spPr>
      </p:pic>
      <p:pic>
        <p:nvPicPr>
          <p:cNvPr id="7" name="Grafik 6"/>
          <p:cNvPicPr>
            <a:picLocks noChangeAspect="1"/>
          </p:cNvPicPr>
          <p:nvPr/>
        </p:nvPicPr>
        <p:blipFill>
          <a:blip r:embed="rId5"/>
          <a:stretch>
            <a:fillRect/>
          </a:stretch>
        </p:blipFill>
        <p:spPr>
          <a:xfrm>
            <a:off x="8852448" y="2919221"/>
            <a:ext cx="2578341" cy="261683"/>
          </a:xfrm>
          <a:prstGeom prst="rect">
            <a:avLst/>
          </a:prstGeom>
        </p:spPr>
      </p:pic>
      <p:pic>
        <p:nvPicPr>
          <p:cNvPr id="9" name="Grafik 8"/>
          <p:cNvPicPr>
            <a:picLocks noChangeAspect="1"/>
          </p:cNvPicPr>
          <p:nvPr/>
        </p:nvPicPr>
        <p:blipFill>
          <a:blip r:embed="rId6"/>
          <a:stretch>
            <a:fillRect/>
          </a:stretch>
        </p:blipFill>
        <p:spPr>
          <a:xfrm>
            <a:off x="8852448" y="2746732"/>
            <a:ext cx="2578341" cy="150861"/>
          </a:xfrm>
          <a:prstGeom prst="rect">
            <a:avLst/>
          </a:prstGeom>
        </p:spPr>
      </p:pic>
    </p:spTree>
    <p:extLst>
      <p:ext uri="{BB962C8B-B14F-4D97-AF65-F5344CB8AC3E}">
        <p14:creationId xmlns:p14="http://schemas.microsoft.com/office/powerpoint/2010/main" val="194523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solidFill>
                  <a:srgbClr val="B2B2B2"/>
                </a:solidFill>
              </a:rPr>
              <a:t>HCM </a:t>
            </a:r>
            <a:r>
              <a:rPr lang="de-DE" altLang="de-DE" dirty="0">
                <a:solidFill>
                  <a:srgbClr val="B2B2B2"/>
                </a:solidFill>
              </a:rPr>
              <a:t>Organisationsstruktur</a:t>
            </a:r>
          </a:p>
          <a:p>
            <a:pPr>
              <a:tabLst>
                <a:tab pos="1971675" algn="l"/>
              </a:tabLst>
            </a:pPr>
            <a:endParaRPr lang="de-DE" altLang="de-DE" dirty="0"/>
          </a:p>
          <a:p>
            <a:pPr>
              <a:tabLst>
                <a:tab pos="1971675" algn="l"/>
              </a:tabLst>
            </a:pPr>
            <a:r>
              <a:rPr lang="de-DE" altLang="de-DE" dirty="0">
                <a:solidFill>
                  <a:srgbClr val="B2B2B2"/>
                </a:solidFill>
              </a:rPr>
              <a:t>HCM Stammdaten</a:t>
            </a:r>
          </a:p>
          <a:p>
            <a:pPr>
              <a:tabLst>
                <a:tab pos="1971675" algn="l"/>
              </a:tabLst>
            </a:pPr>
            <a:endParaRPr lang="de-DE" altLang="de-DE" dirty="0">
              <a:solidFill>
                <a:srgbClr val="B2B2B2"/>
              </a:solidFill>
            </a:endParaRPr>
          </a:p>
          <a:p>
            <a:pPr>
              <a:tabLst>
                <a:tab pos="1971675" algn="l"/>
              </a:tabLst>
            </a:pPr>
            <a:r>
              <a:rPr lang="de-DE" altLang="de-DE" dirty="0"/>
              <a:t>HCM </a:t>
            </a:r>
            <a:r>
              <a:rPr lang="de-DE" altLang="de-DE" dirty="0" smtClean="0"/>
              <a:t>Prozesse</a:t>
            </a:r>
          </a:p>
          <a:p>
            <a:pPr lvl="1">
              <a:tabLst>
                <a:tab pos="1971675" algn="l"/>
              </a:tabLst>
            </a:pPr>
            <a:r>
              <a:rPr lang="de-DE" altLang="de-DE" dirty="0" smtClean="0"/>
              <a:t>Organisationsmanagement</a:t>
            </a:r>
            <a:endParaRPr lang="de-DE" altLang="de-DE" dirty="0"/>
          </a:p>
          <a:p>
            <a:pPr lvl="1">
              <a:tabLst>
                <a:tab pos="1971675" algn="l"/>
              </a:tabLst>
            </a:pPr>
            <a:r>
              <a:rPr lang="de-DE" altLang="de-DE" dirty="0"/>
              <a:t>Personaladministration</a:t>
            </a:r>
          </a:p>
          <a:p>
            <a:pPr lvl="1">
              <a:tabLst>
                <a:tab pos="1971675" algn="l"/>
              </a:tabLst>
            </a:pPr>
            <a:r>
              <a:rPr lang="de-DE" altLang="de-DE" dirty="0"/>
              <a:t>Personalbeschaffung</a:t>
            </a:r>
          </a:p>
          <a:p>
            <a:pPr lvl="1">
              <a:tabLst>
                <a:tab pos="1971675" algn="l"/>
              </a:tabLst>
            </a:pPr>
            <a:r>
              <a:rPr lang="de-DE" altLang="de-DE" dirty="0"/>
              <a:t>Personalentwicklung</a:t>
            </a:r>
          </a:p>
          <a:p>
            <a:pPr lvl="1">
              <a:tabLst>
                <a:tab pos="1971675" algn="l"/>
              </a:tabLst>
            </a:pPr>
            <a:r>
              <a:rPr lang="de-DE" altLang="de-DE" dirty="0"/>
              <a:t>Talentmanagement</a:t>
            </a:r>
          </a:p>
          <a:p>
            <a:pPr lvl="1">
              <a:tabLst>
                <a:tab pos="1971675" algn="l"/>
              </a:tabLst>
            </a:pPr>
            <a:r>
              <a:rPr lang="de-DE" altLang="de-DE" dirty="0"/>
              <a:t>Performancemanagement</a:t>
            </a:r>
          </a:p>
          <a:p>
            <a:pPr lvl="1">
              <a:tabLst>
                <a:tab pos="1971675" algn="l"/>
              </a:tabLst>
            </a:pPr>
            <a:r>
              <a:rPr lang="de-DE" altLang="de-DE" dirty="0" smtClean="0"/>
              <a:t>Personalcontrolling</a:t>
            </a:r>
          </a:p>
          <a:p>
            <a:pPr lvl="1">
              <a:tabLst>
                <a:tab pos="1971675" algn="l"/>
              </a:tabLst>
            </a:pPr>
            <a:r>
              <a:rPr lang="de-DE" altLang="de-DE" dirty="0" smtClean="0"/>
              <a:t>ESS/MSS</a:t>
            </a:r>
          </a:p>
          <a:p>
            <a:pPr lvl="1">
              <a:tabLst>
                <a:tab pos="1971675" algn="l"/>
              </a:tabLst>
            </a:pPr>
            <a:endParaRPr lang="de-DE" altLang="de-DE" dirty="0"/>
          </a:p>
        </p:txBody>
      </p:sp>
      <p:pic>
        <p:nvPicPr>
          <p:cNvPr id="4" name="Picture 9" descr="j0434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398" y="2743200"/>
            <a:ext cx="146843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697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Rollen im HCM</a:t>
            </a:r>
            <a:endParaRPr lang="de-DE" dirty="0"/>
          </a:p>
        </p:txBody>
      </p:sp>
      <p:grpSp>
        <p:nvGrpSpPr>
          <p:cNvPr id="4" name="Group 87"/>
          <p:cNvGrpSpPr>
            <a:grpSpLocks/>
          </p:cNvGrpSpPr>
          <p:nvPr/>
        </p:nvGrpSpPr>
        <p:grpSpPr bwMode="auto">
          <a:xfrm>
            <a:off x="2204843" y="1601100"/>
            <a:ext cx="7783513" cy="4572000"/>
            <a:chOff x="290" y="799"/>
            <a:chExt cx="4903" cy="2880"/>
          </a:xfrm>
        </p:grpSpPr>
        <p:sp>
          <p:nvSpPr>
            <p:cNvPr id="5" name="Rectangle 13"/>
            <p:cNvSpPr>
              <a:spLocks noChangeArrowheads="1"/>
            </p:cNvSpPr>
            <p:nvPr/>
          </p:nvSpPr>
          <p:spPr bwMode="auto">
            <a:xfrm rot="-2787747">
              <a:off x="482" y="2108"/>
              <a:ext cx="1116" cy="311"/>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Personalbeschaffung</a:t>
              </a:r>
            </a:p>
          </p:txBody>
        </p:sp>
        <p:sp>
          <p:nvSpPr>
            <p:cNvPr id="6" name="Rectangle 44"/>
            <p:cNvSpPr>
              <a:spLocks noChangeArrowheads="1"/>
            </p:cNvSpPr>
            <p:nvPr/>
          </p:nvSpPr>
          <p:spPr bwMode="auto">
            <a:xfrm rot="-2797593">
              <a:off x="1097" y="2085"/>
              <a:ext cx="1078" cy="32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Personalzeitwirtschaft</a:t>
              </a:r>
            </a:p>
          </p:txBody>
        </p:sp>
        <p:grpSp>
          <p:nvGrpSpPr>
            <p:cNvPr id="7" name="Group 120"/>
            <p:cNvGrpSpPr>
              <a:grpSpLocks/>
            </p:cNvGrpSpPr>
            <p:nvPr/>
          </p:nvGrpSpPr>
          <p:grpSpPr bwMode="auto">
            <a:xfrm>
              <a:off x="1174" y="799"/>
              <a:ext cx="1213" cy="385"/>
              <a:chOff x="331" y="521"/>
              <a:chExt cx="1213" cy="385"/>
            </a:xfrm>
          </p:grpSpPr>
          <p:sp>
            <p:nvSpPr>
              <p:cNvPr id="77" name="Textfeld 37"/>
              <p:cNvSpPr txBox="1">
                <a:spLocks noChangeArrowheads="1"/>
              </p:cNvSpPr>
              <p:nvPr/>
            </p:nvSpPr>
            <p:spPr bwMode="auto">
              <a:xfrm>
                <a:off x="331" y="732"/>
                <a:ext cx="12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Personalsachbearbeiter</a:t>
                </a:r>
              </a:p>
            </p:txBody>
          </p:sp>
          <p:grpSp>
            <p:nvGrpSpPr>
              <p:cNvPr id="78" name="Group 122"/>
              <p:cNvGrpSpPr>
                <a:grpSpLocks/>
              </p:cNvGrpSpPr>
              <p:nvPr/>
            </p:nvGrpSpPr>
            <p:grpSpPr bwMode="auto">
              <a:xfrm>
                <a:off x="889" y="521"/>
                <a:ext cx="84" cy="225"/>
                <a:chOff x="1002" y="1101"/>
                <a:chExt cx="84" cy="225"/>
              </a:xfrm>
            </p:grpSpPr>
            <p:sp>
              <p:nvSpPr>
                <p:cNvPr id="79" name="Oval 123"/>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80" name="Line 124"/>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1" name="Line 125"/>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 name="Line 126"/>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3" name="Line 127"/>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4" name="Line 128"/>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grpSp>
          <p:nvGrpSpPr>
            <p:cNvPr id="8" name="Group 129"/>
            <p:cNvGrpSpPr>
              <a:grpSpLocks/>
            </p:cNvGrpSpPr>
            <p:nvPr/>
          </p:nvGrpSpPr>
          <p:grpSpPr bwMode="auto">
            <a:xfrm>
              <a:off x="1062" y="3294"/>
              <a:ext cx="853" cy="385"/>
              <a:chOff x="507" y="521"/>
              <a:chExt cx="853" cy="385"/>
            </a:xfrm>
          </p:grpSpPr>
          <p:sp>
            <p:nvSpPr>
              <p:cNvPr id="69" name="Textfeld 37"/>
              <p:cNvSpPr txBox="1">
                <a:spLocks noChangeArrowheads="1"/>
              </p:cNvSpPr>
              <p:nvPr/>
            </p:nvSpPr>
            <p:spPr bwMode="auto">
              <a:xfrm>
                <a:off x="507" y="732"/>
                <a:ext cx="8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Zeitbeauftragter</a:t>
                </a:r>
              </a:p>
            </p:txBody>
          </p:sp>
          <p:grpSp>
            <p:nvGrpSpPr>
              <p:cNvPr id="70" name="Group 131"/>
              <p:cNvGrpSpPr>
                <a:grpSpLocks/>
              </p:cNvGrpSpPr>
              <p:nvPr/>
            </p:nvGrpSpPr>
            <p:grpSpPr bwMode="auto">
              <a:xfrm>
                <a:off x="889" y="521"/>
                <a:ext cx="84" cy="225"/>
                <a:chOff x="1002" y="1101"/>
                <a:chExt cx="84" cy="225"/>
              </a:xfrm>
            </p:grpSpPr>
            <p:sp>
              <p:nvSpPr>
                <p:cNvPr id="71" name="Oval 132"/>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72" name="Line 133"/>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3" name="Line 134"/>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4" name="Line 135"/>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5" name="Line 136"/>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6" name="Line 137"/>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grpSp>
          <p:nvGrpSpPr>
            <p:cNvPr id="9" name="Group 138"/>
            <p:cNvGrpSpPr>
              <a:grpSpLocks/>
            </p:cNvGrpSpPr>
            <p:nvPr/>
          </p:nvGrpSpPr>
          <p:grpSpPr bwMode="auto">
            <a:xfrm>
              <a:off x="2377" y="935"/>
              <a:ext cx="999" cy="385"/>
              <a:chOff x="441" y="521"/>
              <a:chExt cx="999" cy="385"/>
            </a:xfrm>
          </p:grpSpPr>
          <p:sp>
            <p:nvSpPr>
              <p:cNvPr id="61" name="Textfeld 37"/>
              <p:cNvSpPr txBox="1">
                <a:spLocks noChangeArrowheads="1"/>
              </p:cNvSpPr>
              <p:nvPr/>
            </p:nvSpPr>
            <p:spPr bwMode="auto">
              <a:xfrm>
                <a:off x="441" y="732"/>
                <a:ext cx="9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Personalentwickler</a:t>
                </a:r>
              </a:p>
            </p:txBody>
          </p:sp>
          <p:grpSp>
            <p:nvGrpSpPr>
              <p:cNvPr id="62" name="Group 140"/>
              <p:cNvGrpSpPr>
                <a:grpSpLocks/>
              </p:cNvGrpSpPr>
              <p:nvPr/>
            </p:nvGrpSpPr>
            <p:grpSpPr bwMode="auto">
              <a:xfrm>
                <a:off x="889" y="521"/>
                <a:ext cx="84" cy="225"/>
                <a:chOff x="1002" y="1101"/>
                <a:chExt cx="84" cy="225"/>
              </a:xfrm>
            </p:grpSpPr>
            <p:sp>
              <p:nvSpPr>
                <p:cNvPr id="63" name="Oval 141"/>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64" name="Line 142"/>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143"/>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6" name="Line 144"/>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7" name="Line 145"/>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8" name="Line 146"/>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grpSp>
          <p:nvGrpSpPr>
            <p:cNvPr id="10" name="Group 147"/>
            <p:cNvGrpSpPr>
              <a:grpSpLocks/>
            </p:cNvGrpSpPr>
            <p:nvPr/>
          </p:nvGrpSpPr>
          <p:grpSpPr bwMode="auto">
            <a:xfrm>
              <a:off x="3965" y="935"/>
              <a:ext cx="849" cy="385"/>
              <a:chOff x="508" y="521"/>
              <a:chExt cx="849" cy="385"/>
            </a:xfrm>
          </p:grpSpPr>
          <p:sp>
            <p:nvSpPr>
              <p:cNvPr id="53" name="Textfeld 37"/>
              <p:cNvSpPr txBox="1">
                <a:spLocks noChangeArrowheads="1"/>
              </p:cNvSpPr>
              <p:nvPr/>
            </p:nvSpPr>
            <p:spPr bwMode="auto">
              <a:xfrm>
                <a:off x="508" y="732"/>
                <a:ext cx="84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Abteilungsleiter</a:t>
                </a:r>
              </a:p>
            </p:txBody>
          </p:sp>
          <p:grpSp>
            <p:nvGrpSpPr>
              <p:cNvPr id="54" name="Group 149"/>
              <p:cNvGrpSpPr>
                <a:grpSpLocks/>
              </p:cNvGrpSpPr>
              <p:nvPr/>
            </p:nvGrpSpPr>
            <p:grpSpPr bwMode="auto">
              <a:xfrm>
                <a:off x="889" y="521"/>
                <a:ext cx="84" cy="225"/>
                <a:chOff x="1002" y="1101"/>
                <a:chExt cx="84" cy="225"/>
              </a:xfrm>
            </p:grpSpPr>
            <p:sp>
              <p:nvSpPr>
                <p:cNvPr id="55" name="Oval 150"/>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56" name="Line 151"/>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7" name="Line 152"/>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8" name="Line 153"/>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9" name="Line 154"/>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0" name="Line 155"/>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grpSp>
          <p:nvGrpSpPr>
            <p:cNvPr id="11" name="Group 160"/>
            <p:cNvGrpSpPr>
              <a:grpSpLocks/>
            </p:cNvGrpSpPr>
            <p:nvPr/>
          </p:nvGrpSpPr>
          <p:grpSpPr bwMode="auto">
            <a:xfrm>
              <a:off x="3239" y="3001"/>
              <a:ext cx="938" cy="385"/>
              <a:chOff x="466" y="521"/>
              <a:chExt cx="938" cy="385"/>
            </a:xfrm>
          </p:grpSpPr>
          <p:sp>
            <p:nvSpPr>
              <p:cNvPr id="45" name="Textfeld 37"/>
              <p:cNvSpPr txBox="1">
                <a:spLocks noChangeArrowheads="1"/>
              </p:cNvSpPr>
              <p:nvPr/>
            </p:nvSpPr>
            <p:spPr bwMode="auto">
              <a:xfrm>
                <a:off x="466" y="732"/>
                <a:ext cx="9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Reisebeauftragter</a:t>
                </a:r>
              </a:p>
            </p:txBody>
          </p:sp>
          <p:grpSp>
            <p:nvGrpSpPr>
              <p:cNvPr id="46" name="Group 162"/>
              <p:cNvGrpSpPr>
                <a:grpSpLocks/>
              </p:cNvGrpSpPr>
              <p:nvPr/>
            </p:nvGrpSpPr>
            <p:grpSpPr bwMode="auto">
              <a:xfrm>
                <a:off x="889" y="521"/>
                <a:ext cx="84" cy="225"/>
                <a:chOff x="1002" y="1101"/>
                <a:chExt cx="84" cy="225"/>
              </a:xfrm>
            </p:grpSpPr>
            <p:sp>
              <p:nvSpPr>
                <p:cNvPr id="47" name="Oval 163"/>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48" name="Line 164"/>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165"/>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0" name="Line 166"/>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 name="Line 167"/>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168"/>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sp>
          <p:nvSpPr>
            <p:cNvPr id="12" name="Rectangle 13"/>
            <p:cNvSpPr>
              <a:spLocks noChangeArrowheads="1"/>
            </p:cNvSpPr>
            <p:nvPr/>
          </p:nvSpPr>
          <p:spPr bwMode="auto">
            <a:xfrm rot="-2862430">
              <a:off x="2318" y="2081"/>
              <a:ext cx="1045" cy="28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Talentmanagement</a:t>
              </a:r>
            </a:p>
          </p:txBody>
        </p:sp>
        <p:sp>
          <p:nvSpPr>
            <p:cNvPr id="13" name="Rectangle 13"/>
            <p:cNvSpPr>
              <a:spLocks noChangeArrowheads="1"/>
            </p:cNvSpPr>
            <p:nvPr/>
          </p:nvSpPr>
          <p:spPr bwMode="auto">
            <a:xfrm rot="-2893719">
              <a:off x="2673" y="2156"/>
              <a:ext cx="1247" cy="289"/>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Performancemanagement</a:t>
              </a:r>
            </a:p>
          </p:txBody>
        </p:sp>
        <p:sp>
          <p:nvSpPr>
            <p:cNvPr id="14" name="Rectangle 44"/>
            <p:cNvSpPr>
              <a:spLocks noChangeArrowheads="1"/>
            </p:cNvSpPr>
            <p:nvPr/>
          </p:nvSpPr>
          <p:spPr bwMode="auto">
            <a:xfrm rot="-2794526">
              <a:off x="1682" y="2082"/>
              <a:ext cx="1087" cy="32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Personalentwicklung</a:t>
              </a:r>
            </a:p>
          </p:txBody>
        </p:sp>
        <p:sp>
          <p:nvSpPr>
            <p:cNvPr id="15" name="Rectangle 44"/>
            <p:cNvSpPr>
              <a:spLocks noChangeArrowheads="1"/>
            </p:cNvSpPr>
            <p:nvPr/>
          </p:nvSpPr>
          <p:spPr bwMode="auto">
            <a:xfrm rot="-2941912">
              <a:off x="4002" y="2029"/>
              <a:ext cx="970" cy="32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Personalabrechnung</a:t>
              </a:r>
            </a:p>
          </p:txBody>
        </p:sp>
        <p:sp>
          <p:nvSpPr>
            <p:cNvPr id="16" name="Rectangle 44"/>
            <p:cNvSpPr>
              <a:spLocks noChangeArrowheads="1"/>
            </p:cNvSpPr>
            <p:nvPr/>
          </p:nvSpPr>
          <p:spPr bwMode="auto">
            <a:xfrm rot="-3014373">
              <a:off x="4547" y="2047"/>
              <a:ext cx="968" cy="32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Personalcontrolling</a:t>
              </a:r>
            </a:p>
          </p:txBody>
        </p:sp>
        <p:sp>
          <p:nvSpPr>
            <p:cNvPr id="17" name="Rectangle 44"/>
            <p:cNvSpPr>
              <a:spLocks noChangeArrowheads="1"/>
            </p:cNvSpPr>
            <p:nvPr/>
          </p:nvSpPr>
          <p:spPr bwMode="auto">
            <a:xfrm rot="-2908997">
              <a:off x="3510" y="2009"/>
              <a:ext cx="866" cy="324"/>
            </a:xfrm>
            <a:prstGeom prst="rect">
              <a:avLst/>
            </a:prstGeom>
            <a:solidFill>
              <a:srgbClr val="FFFFE1"/>
            </a:solidFill>
            <a:ln w="12700">
              <a:solidFill>
                <a:srgbClr val="808080"/>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Reisemanagement</a:t>
              </a:r>
            </a:p>
          </p:txBody>
        </p:sp>
        <p:sp>
          <p:nvSpPr>
            <p:cNvPr id="18" name="Line 202"/>
            <p:cNvSpPr>
              <a:spLocks noChangeShapeType="1"/>
            </p:cNvSpPr>
            <p:nvPr/>
          </p:nvSpPr>
          <p:spPr bwMode="auto">
            <a:xfrm flipV="1">
              <a:off x="1474" y="2886"/>
              <a:ext cx="0"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9" name="Line 203"/>
            <p:cNvSpPr>
              <a:spLocks noChangeShapeType="1"/>
            </p:cNvSpPr>
            <p:nvPr/>
          </p:nvSpPr>
          <p:spPr bwMode="auto">
            <a:xfrm flipH="1">
              <a:off x="2654" y="1344"/>
              <a:ext cx="181"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0" name="Line 204"/>
            <p:cNvSpPr>
              <a:spLocks noChangeShapeType="1"/>
            </p:cNvSpPr>
            <p:nvPr/>
          </p:nvSpPr>
          <p:spPr bwMode="auto">
            <a:xfrm>
              <a:off x="2880" y="1344"/>
              <a:ext cx="227"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1" name="Line 206"/>
            <p:cNvSpPr>
              <a:spLocks noChangeShapeType="1"/>
            </p:cNvSpPr>
            <p:nvPr/>
          </p:nvSpPr>
          <p:spPr bwMode="auto">
            <a:xfrm flipH="1">
              <a:off x="3787" y="1344"/>
              <a:ext cx="499" cy="362"/>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nvGrpSpPr>
            <p:cNvPr id="22" name="Group 207"/>
            <p:cNvGrpSpPr>
              <a:grpSpLocks/>
            </p:cNvGrpSpPr>
            <p:nvPr/>
          </p:nvGrpSpPr>
          <p:grpSpPr bwMode="auto">
            <a:xfrm>
              <a:off x="3797" y="3273"/>
              <a:ext cx="993" cy="385"/>
              <a:chOff x="445" y="521"/>
              <a:chExt cx="993" cy="385"/>
            </a:xfrm>
          </p:grpSpPr>
          <p:sp>
            <p:nvSpPr>
              <p:cNvPr id="37" name="Textfeld 37"/>
              <p:cNvSpPr txBox="1">
                <a:spLocks noChangeArrowheads="1"/>
              </p:cNvSpPr>
              <p:nvPr/>
            </p:nvSpPr>
            <p:spPr bwMode="auto">
              <a:xfrm>
                <a:off x="445" y="732"/>
                <a:ext cx="9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Personalabrechner</a:t>
                </a:r>
              </a:p>
            </p:txBody>
          </p:sp>
          <p:grpSp>
            <p:nvGrpSpPr>
              <p:cNvPr id="38" name="Group 209"/>
              <p:cNvGrpSpPr>
                <a:grpSpLocks/>
              </p:cNvGrpSpPr>
              <p:nvPr/>
            </p:nvGrpSpPr>
            <p:grpSpPr bwMode="auto">
              <a:xfrm>
                <a:off x="889" y="521"/>
                <a:ext cx="84" cy="225"/>
                <a:chOff x="1002" y="1101"/>
                <a:chExt cx="84" cy="225"/>
              </a:xfrm>
            </p:grpSpPr>
            <p:sp>
              <p:nvSpPr>
                <p:cNvPr id="39" name="Oval 210"/>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40" name="Line 211"/>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1" name="Line 212"/>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2" name="Line 213"/>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214"/>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215"/>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sp>
          <p:nvSpPr>
            <p:cNvPr id="23" name="Line 216"/>
            <p:cNvSpPr>
              <a:spLocks noChangeShapeType="1"/>
            </p:cNvSpPr>
            <p:nvPr/>
          </p:nvSpPr>
          <p:spPr bwMode="auto">
            <a:xfrm flipV="1">
              <a:off x="4286" y="2840"/>
              <a:ext cx="0"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4" name="Line 229"/>
            <p:cNvSpPr>
              <a:spLocks noChangeShapeType="1"/>
            </p:cNvSpPr>
            <p:nvPr/>
          </p:nvSpPr>
          <p:spPr bwMode="auto">
            <a:xfrm>
              <a:off x="4468" y="1344"/>
              <a:ext cx="453"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5" name="Line 230"/>
            <p:cNvSpPr>
              <a:spLocks noChangeShapeType="1"/>
            </p:cNvSpPr>
            <p:nvPr/>
          </p:nvSpPr>
          <p:spPr bwMode="auto">
            <a:xfrm flipV="1">
              <a:off x="3696" y="2614"/>
              <a:ext cx="0"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6" name="Line 201"/>
            <p:cNvSpPr>
              <a:spLocks noChangeShapeType="1"/>
            </p:cNvSpPr>
            <p:nvPr/>
          </p:nvSpPr>
          <p:spPr bwMode="auto">
            <a:xfrm flipH="1">
              <a:off x="1429" y="1298"/>
              <a:ext cx="317" cy="408"/>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nvGrpSpPr>
            <p:cNvPr id="27" name="Group 86"/>
            <p:cNvGrpSpPr>
              <a:grpSpLocks/>
            </p:cNvGrpSpPr>
            <p:nvPr/>
          </p:nvGrpSpPr>
          <p:grpSpPr bwMode="auto">
            <a:xfrm>
              <a:off x="290" y="960"/>
              <a:ext cx="1027" cy="385"/>
              <a:chOff x="335" y="823"/>
              <a:chExt cx="1027" cy="385"/>
            </a:xfrm>
          </p:grpSpPr>
          <p:sp>
            <p:nvSpPr>
              <p:cNvPr id="29" name="Textfeld 37"/>
              <p:cNvSpPr txBox="1">
                <a:spLocks noChangeArrowheads="1"/>
              </p:cNvSpPr>
              <p:nvPr/>
            </p:nvSpPr>
            <p:spPr bwMode="auto">
              <a:xfrm>
                <a:off x="335" y="1034"/>
                <a:ext cx="10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Leiter HR-Abteilung</a:t>
                </a:r>
              </a:p>
            </p:txBody>
          </p:sp>
          <p:grpSp>
            <p:nvGrpSpPr>
              <p:cNvPr id="30" name="Group 122"/>
              <p:cNvGrpSpPr>
                <a:grpSpLocks/>
              </p:cNvGrpSpPr>
              <p:nvPr/>
            </p:nvGrpSpPr>
            <p:grpSpPr bwMode="auto">
              <a:xfrm>
                <a:off x="795" y="823"/>
                <a:ext cx="84" cy="225"/>
                <a:chOff x="1002" y="1101"/>
                <a:chExt cx="84" cy="225"/>
              </a:xfrm>
            </p:grpSpPr>
            <p:sp>
              <p:nvSpPr>
                <p:cNvPr id="31" name="Oval 123"/>
                <p:cNvSpPr>
                  <a:spLocks noChangeArrowheads="1"/>
                </p:cNvSpPr>
                <p:nvPr/>
              </p:nvSpPr>
              <p:spPr bwMode="auto">
                <a:xfrm>
                  <a:off x="1007" y="1101"/>
                  <a:ext cx="79" cy="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sz="1200"/>
                </a:p>
              </p:txBody>
            </p:sp>
            <p:sp>
              <p:nvSpPr>
                <p:cNvPr id="32" name="Line 124"/>
                <p:cNvSpPr>
                  <a:spLocks noChangeShapeType="1"/>
                </p:cNvSpPr>
                <p:nvPr/>
              </p:nvSpPr>
              <p:spPr bwMode="auto">
                <a:xfrm>
                  <a:off x="1044" y="1180"/>
                  <a:ext cx="0" cy="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125"/>
                <p:cNvSpPr>
                  <a:spLocks noChangeShapeType="1"/>
                </p:cNvSpPr>
                <p:nvPr/>
              </p:nvSpPr>
              <p:spPr bwMode="auto">
                <a:xfrm flipV="1">
                  <a:off x="1044"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 name="Line 126"/>
                <p:cNvSpPr>
                  <a:spLocks noChangeShapeType="1"/>
                </p:cNvSpPr>
                <p:nvPr/>
              </p:nvSpPr>
              <p:spPr bwMode="auto">
                <a:xfrm>
                  <a:off x="1002" y="118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5" name="Line 127"/>
                <p:cNvSpPr>
                  <a:spLocks noChangeShapeType="1"/>
                </p:cNvSpPr>
                <p:nvPr/>
              </p:nvSpPr>
              <p:spPr bwMode="auto">
                <a:xfrm>
                  <a:off x="1044"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128"/>
                <p:cNvSpPr>
                  <a:spLocks noChangeShapeType="1"/>
                </p:cNvSpPr>
                <p:nvPr/>
              </p:nvSpPr>
              <p:spPr bwMode="auto">
                <a:xfrm flipV="1">
                  <a:off x="1002" y="1275"/>
                  <a:ext cx="4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sp>
          <p:nvSpPr>
            <p:cNvPr id="28" name="Line 201"/>
            <p:cNvSpPr>
              <a:spLocks noChangeShapeType="1"/>
            </p:cNvSpPr>
            <p:nvPr/>
          </p:nvSpPr>
          <p:spPr bwMode="auto">
            <a:xfrm>
              <a:off x="1020" y="1389"/>
              <a:ext cx="182" cy="317"/>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spTree>
    <p:extLst>
      <p:ext uri="{BB962C8B-B14F-4D97-AF65-F5344CB8AC3E}">
        <p14:creationId xmlns:p14="http://schemas.microsoft.com/office/powerpoint/2010/main" val="577860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a:t>
            </a:r>
            <a:r>
              <a:rPr lang="de-DE" altLang="de-DE" dirty="0" smtClean="0"/>
              <a:t>Prozesse – Organisationsmanagement</a:t>
            </a:r>
            <a:endParaRPr lang="de-DE" dirty="0"/>
          </a:p>
        </p:txBody>
      </p:sp>
      <p:sp>
        <p:nvSpPr>
          <p:cNvPr id="3" name="Inhaltsplatzhalter 2"/>
          <p:cNvSpPr>
            <a:spLocks noGrp="1"/>
          </p:cNvSpPr>
          <p:nvPr>
            <p:ph idx="1"/>
          </p:nvPr>
        </p:nvSpPr>
        <p:spPr/>
        <p:txBody>
          <a:bodyPr/>
          <a:lstStyle/>
          <a:p>
            <a:pPr lvl="1">
              <a:lnSpc>
                <a:spcPct val="150000"/>
              </a:lnSpc>
            </a:pPr>
            <a:r>
              <a:rPr lang="de-DE" altLang="de-DE" sz="1800" dirty="0"/>
              <a:t>Abbildung der Organisationsstruktur des Unternehmens </a:t>
            </a:r>
          </a:p>
          <a:p>
            <a:pPr lvl="1">
              <a:lnSpc>
                <a:spcPct val="150000"/>
              </a:lnSpc>
            </a:pPr>
            <a:r>
              <a:rPr lang="de-DE" altLang="de-DE" sz="1800" dirty="0"/>
              <a:t>Anlegen, ändern und anzeigen von Organisationseinheiten</a:t>
            </a:r>
          </a:p>
          <a:p>
            <a:pPr lvl="1">
              <a:lnSpc>
                <a:spcPct val="150000"/>
              </a:lnSpc>
            </a:pPr>
            <a:r>
              <a:rPr lang="de-DE" altLang="de-DE" sz="1800" dirty="0"/>
              <a:t>Anlegen, ändern und abgrenzen von Stellen und Planstellen</a:t>
            </a:r>
          </a:p>
          <a:p>
            <a:pPr lvl="1">
              <a:lnSpc>
                <a:spcPct val="150000"/>
              </a:lnSpc>
            </a:pPr>
            <a:r>
              <a:rPr lang="de-DE" altLang="de-DE" sz="1800" dirty="0"/>
              <a:t>Analyse einer Organisationseinheit, um Anforderungen an Arbeitskräfte und Personalkostenplanung zu stellen</a:t>
            </a:r>
          </a:p>
          <a:p>
            <a:pPr lvl="1">
              <a:lnSpc>
                <a:spcPct val="150000"/>
              </a:lnSpc>
            </a:pPr>
            <a:r>
              <a:rPr lang="de-DE" altLang="de-DE" sz="1800" dirty="0"/>
              <a:t>Abbildung weiterer Aufbauorganisationen, um Planungsszenarien oder Simulationen zu entwickeln</a:t>
            </a:r>
          </a:p>
        </p:txBody>
      </p:sp>
      <p:grpSp>
        <p:nvGrpSpPr>
          <p:cNvPr id="4" name="Group 82"/>
          <p:cNvGrpSpPr>
            <a:grpSpLocks/>
          </p:cNvGrpSpPr>
          <p:nvPr/>
        </p:nvGrpSpPr>
        <p:grpSpPr bwMode="auto">
          <a:xfrm>
            <a:off x="8721809" y="3887100"/>
            <a:ext cx="1871662" cy="2520950"/>
            <a:chOff x="3703" y="1078"/>
            <a:chExt cx="1626" cy="1944"/>
          </a:xfrm>
        </p:grpSpPr>
        <p:pic>
          <p:nvPicPr>
            <p:cNvPr id="5" name="Picture 21" descr="j04348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1078"/>
              <a:ext cx="3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3"/>
            <p:cNvSpPr>
              <a:spLocks noChangeShapeType="1"/>
            </p:cNvSpPr>
            <p:nvPr/>
          </p:nvSpPr>
          <p:spPr bwMode="auto">
            <a:xfrm>
              <a:off x="4468" y="1395"/>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7" name="Line 24"/>
            <p:cNvSpPr>
              <a:spLocks noChangeShapeType="1"/>
            </p:cNvSpPr>
            <p:nvPr/>
          </p:nvSpPr>
          <p:spPr bwMode="auto">
            <a:xfrm>
              <a:off x="4150" y="1486"/>
              <a:ext cx="6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8" name="Picture 25" descr="j04348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1577"/>
              <a:ext cx="31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j04348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3" y="2212"/>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7"/>
            <p:cNvSpPr>
              <a:spLocks noChangeShapeType="1"/>
            </p:cNvSpPr>
            <p:nvPr/>
          </p:nvSpPr>
          <p:spPr bwMode="auto">
            <a:xfrm>
              <a:off x="4150" y="148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1" name="Line 28"/>
            <p:cNvSpPr>
              <a:spLocks noChangeShapeType="1"/>
            </p:cNvSpPr>
            <p:nvPr/>
          </p:nvSpPr>
          <p:spPr bwMode="auto">
            <a:xfrm>
              <a:off x="4785" y="148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2" name="Line 29"/>
            <p:cNvSpPr>
              <a:spLocks noChangeShapeType="1"/>
            </p:cNvSpPr>
            <p:nvPr/>
          </p:nvSpPr>
          <p:spPr bwMode="auto">
            <a:xfrm>
              <a:off x="4105"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13" name="Picture 31" descr="j04348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0" y="1577"/>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32"/>
            <p:cNvSpPr>
              <a:spLocks noChangeShapeType="1"/>
            </p:cNvSpPr>
            <p:nvPr/>
          </p:nvSpPr>
          <p:spPr bwMode="auto">
            <a:xfrm>
              <a:off x="3833" y="2076"/>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5" name="Line 34"/>
            <p:cNvSpPr>
              <a:spLocks noChangeShapeType="1"/>
            </p:cNvSpPr>
            <p:nvPr/>
          </p:nvSpPr>
          <p:spPr bwMode="auto">
            <a:xfrm>
              <a:off x="4377"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6" name="Line 35"/>
            <p:cNvSpPr>
              <a:spLocks noChangeShapeType="1"/>
            </p:cNvSpPr>
            <p:nvPr/>
          </p:nvSpPr>
          <p:spPr bwMode="auto">
            <a:xfrm>
              <a:off x="3833"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17" name="Picture 37" descr="j04348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 y="2212"/>
              <a:ext cx="2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38"/>
            <p:cNvSpPr>
              <a:spLocks noChangeShapeType="1"/>
            </p:cNvSpPr>
            <p:nvPr/>
          </p:nvSpPr>
          <p:spPr bwMode="auto">
            <a:xfrm>
              <a:off x="4105" y="1940"/>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9" name="Line 39"/>
            <p:cNvSpPr>
              <a:spLocks noChangeShapeType="1"/>
            </p:cNvSpPr>
            <p:nvPr/>
          </p:nvSpPr>
          <p:spPr bwMode="auto">
            <a:xfrm>
              <a:off x="4831" y="1940"/>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0" name="Line 40"/>
            <p:cNvSpPr>
              <a:spLocks noChangeShapeType="1"/>
            </p:cNvSpPr>
            <p:nvPr/>
          </p:nvSpPr>
          <p:spPr bwMode="auto">
            <a:xfrm>
              <a:off x="4650" y="2077"/>
              <a:ext cx="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1" name="Line 41"/>
            <p:cNvSpPr>
              <a:spLocks noChangeShapeType="1"/>
            </p:cNvSpPr>
            <p:nvPr/>
          </p:nvSpPr>
          <p:spPr bwMode="auto">
            <a:xfrm>
              <a:off x="5012" y="2077"/>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22" name="Picture 42" descr="j04348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 y="2213"/>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44"/>
            <p:cNvSpPr>
              <a:spLocks noChangeShapeType="1"/>
            </p:cNvSpPr>
            <p:nvPr/>
          </p:nvSpPr>
          <p:spPr bwMode="auto">
            <a:xfrm>
              <a:off x="4649" y="2077"/>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24" name="Picture 45" descr="j04326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 y="2212"/>
              <a:ext cx="2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6" descr="j04348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 y="2213"/>
              <a:ext cx="2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70"/>
            <p:cNvSpPr>
              <a:spLocks noChangeShapeType="1"/>
            </p:cNvSpPr>
            <p:nvPr/>
          </p:nvSpPr>
          <p:spPr bwMode="auto">
            <a:xfrm>
              <a:off x="5057" y="2484"/>
              <a:ext cx="1"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7" name="Line 71"/>
            <p:cNvSpPr>
              <a:spLocks noChangeShapeType="1"/>
            </p:cNvSpPr>
            <p:nvPr/>
          </p:nvSpPr>
          <p:spPr bwMode="auto">
            <a:xfrm>
              <a:off x="4877" y="2620"/>
              <a:ext cx="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8" name="Line 72"/>
            <p:cNvSpPr>
              <a:spLocks noChangeShapeType="1"/>
            </p:cNvSpPr>
            <p:nvPr/>
          </p:nvSpPr>
          <p:spPr bwMode="auto">
            <a:xfrm>
              <a:off x="5239" y="2620"/>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9" name="Line 73"/>
            <p:cNvSpPr>
              <a:spLocks noChangeShapeType="1"/>
            </p:cNvSpPr>
            <p:nvPr/>
          </p:nvSpPr>
          <p:spPr bwMode="auto">
            <a:xfrm>
              <a:off x="4876" y="2620"/>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30" name="Picture 75" descr="j04348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 y="2756"/>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7" descr="j04326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7" y="2756"/>
              <a:ext cx="2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8993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a:t>
            </a:r>
            <a:r>
              <a:rPr lang="de-DE" altLang="de-DE" dirty="0" smtClean="0"/>
              <a:t>Prozesse – Personaladministration</a:t>
            </a:r>
            <a:endParaRPr lang="de-DE" dirty="0"/>
          </a:p>
        </p:txBody>
      </p:sp>
      <p:sp>
        <p:nvSpPr>
          <p:cNvPr id="3" name="Inhaltsplatzhalter 2"/>
          <p:cNvSpPr>
            <a:spLocks noGrp="1"/>
          </p:cNvSpPr>
          <p:nvPr>
            <p:ph idx="1"/>
          </p:nvPr>
        </p:nvSpPr>
        <p:spPr/>
        <p:txBody>
          <a:bodyPr/>
          <a:lstStyle/>
          <a:p>
            <a:pPr marL="342900" lvl="1" indent="-342900">
              <a:lnSpc>
                <a:spcPct val="150000"/>
              </a:lnSpc>
              <a:spcBef>
                <a:spcPct val="50000"/>
              </a:spcBef>
              <a:buFont typeface="Wingdings" pitchFamily="2" charset="2"/>
              <a:buChar char="§"/>
              <a:defRPr/>
            </a:pPr>
            <a:r>
              <a:rPr lang="de-DE" sz="1800" dirty="0"/>
              <a:t>Anlegen und verwalten von Personalstammdaten</a:t>
            </a:r>
          </a:p>
          <a:p>
            <a:pPr marL="342900" lvl="1" indent="-342900">
              <a:lnSpc>
                <a:spcPct val="150000"/>
              </a:lnSpc>
              <a:spcBef>
                <a:spcPct val="50000"/>
              </a:spcBef>
              <a:buFont typeface="Wingdings" pitchFamily="2" charset="2"/>
              <a:buChar char="§"/>
              <a:defRPr/>
            </a:pPr>
            <a:r>
              <a:rPr lang="de-DE" sz="1800" dirty="0"/>
              <a:t>Plausibilitätsprüfungen</a:t>
            </a:r>
          </a:p>
          <a:p>
            <a:pPr marL="742950" lvl="2" indent="-342900">
              <a:lnSpc>
                <a:spcPct val="150000"/>
              </a:lnSpc>
              <a:spcBef>
                <a:spcPct val="50000"/>
              </a:spcBef>
              <a:buFont typeface="Wingdings" pitchFamily="2" charset="2"/>
              <a:buChar char="§"/>
              <a:defRPr/>
            </a:pPr>
            <a:r>
              <a:rPr lang="de-DE" dirty="0"/>
              <a:t>Rechtzeitige Fehlererkennung</a:t>
            </a:r>
          </a:p>
          <a:p>
            <a:pPr marL="742950" lvl="2" indent="-342900">
              <a:lnSpc>
                <a:spcPct val="150000"/>
              </a:lnSpc>
              <a:spcBef>
                <a:spcPct val="50000"/>
              </a:spcBef>
              <a:buFont typeface="Wingdings" pitchFamily="2" charset="2"/>
              <a:buChar char="§"/>
              <a:defRPr/>
            </a:pPr>
            <a:r>
              <a:rPr lang="de-DE" dirty="0"/>
              <a:t>Übertragung von falschen Daten verhindern</a:t>
            </a:r>
          </a:p>
          <a:p>
            <a:pPr marL="342900" lvl="1" indent="-342900">
              <a:lnSpc>
                <a:spcPct val="150000"/>
              </a:lnSpc>
              <a:spcBef>
                <a:spcPct val="50000"/>
              </a:spcBef>
              <a:buFont typeface="Wingdings" pitchFamily="2" charset="2"/>
              <a:buChar char="§"/>
              <a:defRPr/>
            </a:pPr>
            <a:r>
              <a:rPr lang="de-DE" sz="1800" dirty="0"/>
              <a:t>Automatische Historie</a:t>
            </a:r>
          </a:p>
          <a:p>
            <a:pPr marL="742950" lvl="2" indent="-342900">
              <a:lnSpc>
                <a:spcPct val="150000"/>
              </a:lnSpc>
              <a:spcBef>
                <a:spcPct val="50000"/>
              </a:spcBef>
              <a:buFont typeface="Wingdings" pitchFamily="2" charset="2"/>
              <a:buChar char="§"/>
              <a:defRPr/>
            </a:pPr>
            <a:r>
              <a:rPr lang="de-DE" dirty="0"/>
              <a:t>Wird angelegt wenn Stammdaten verändert werden</a:t>
            </a:r>
          </a:p>
          <a:p>
            <a:pPr marL="742950" lvl="2" indent="-342900">
              <a:lnSpc>
                <a:spcPct val="150000"/>
              </a:lnSpc>
              <a:spcBef>
                <a:spcPct val="50000"/>
              </a:spcBef>
              <a:buFont typeface="Wingdings" pitchFamily="2" charset="2"/>
              <a:buChar char="§"/>
              <a:defRPr/>
            </a:pPr>
            <a:r>
              <a:rPr lang="de-DE" dirty="0"/>
              <a:t>Kann für Berichte und die Überprüfung von Daten verwendet werden</a:t>
            </a:r>
          </a:p>
          <a:p>
            <a:pPr marL="342900" lvl="1" indent="-342900">
              <a:lnSpc>
                <a:spcPct val="150000"/>
              </a:lnSpc>
              <a:spcBef>
                <a:spcPct val="50000"/>
              </a:spcBef>
              <a:buFont typeface="Wingdings" pitchFamily="2" charset="2"/>
              <a:buChar char="§"/>
              <a:defRPr/>
            </a:pPr>
            <a:r>
              <a:rPr lang="de-DE" sz="1800" dirty="0"/>
              <a:t>Personaladministration setzt die Basis für Folgeprozesse im Personalwesen und Berichtswesen</a:t>
            </a:r>
            <a:endParaRPr lang="de-DE" sz="1800" b="1" dirty="0"/>
          </a:p>
        </p:txBody>
      </p:sp>
      <p:pic>
        <p:nvPicPr>
          <p:cNvPr id="4" name="Picture 4" descr="j04326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162" y="2301124"/>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79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Prozesse </a:t>
            </a:r>
            <a:r>
              <a:rPr lang="de-DE" altLang="de-DE" dirty="0" smtClean="0"/>
              <a:t>– Personalbeschaffung</a:t>
            </a:r>
            <a:endParaRPr lang="de-DE" dirty="0"/>
          </a:p>
        </p:txBody>
      </p:sp>
      <p:sp>
        <p:nvSpPr>
          <p:cNvPr id="3" name="Inhaltsplatzhalter 2"/>
          <p:cNvSpPr>
            <a:spLocks noGrp="1"/>
          </p:cNvSpPr>
          <p:nvPr>
            <p:ph idx="1"/>
          </p:nvPr>
        </p:nvSpPr>
        <p:spPr/>
        <p:txBody>
          <a:bodyPr/>
          <a:lstStyle/>
          <a:p>
            <a:pPr>
              <a:lnSpc>
                <a:spcPct val="150000"/>
              </a:lnSpc>
            </a:pPr>
            <a:r>
              <a:rPr lang="de-DE" altLang="de-DE" dirty="0"/>
              <a:t>Rekrutierung, Auswahl und Einstellung von Bewerbern</a:t>
            </a:r>
          </a:p>
          <a:p>
            <a:pPr>
              <a:lnSpc>
                <a:spcPct val="150000"/>
              </a:lnSpc>
            </a:pPr>
            <a:r>
              <a:rPr lang="de-DE" altLang="de-DE" dirty="0"/>
              <a:t>Außerbetriebliche Personalbeschaffung</a:t>
            </a:r>
          </a:p>
          <a:p>
            <a:pPr>
              <a:lnSpc>
                <a:spcPct val="150000"/>
              </a:lnSpc>
            </a:pPr>
            <a:r>
              <a:rPr lang="de-DE" altLang="de-DE" dirty="0"/>
              <a:t>Innerbetriebliche Personalbeschaffung</a:t>
            </a:r>
          </a:p>
          <a:p>
            <a:pPr>
              <a:lnSpc>
                <a:spcPct val="150000"/>
              </a:lnSpc>
            </a:pPr>
            <a:r>
              <a:rPr lang="de-DE" altLang="de-DE" dirty="0"/>
              <a:t>Aufbau einer Bewerberdatenbank</a:t>
            </a:r>
          </a:p>
          <a:p>
            <a:pPr>
              <a:lnSpc>
                <a:spcPct val="150000"/>
              </a:lnSpc>
            </a:pPr>
            <a:r>
              <a:rPr lang="de-DE" altLang="de-DE" dirty="0"/>
              <a:t>Verwaltung von freien Stellen</a:t>
            </a:r>
          </a:p>
          <a:p>
            <a:pPr>
              <a:lnSpc>
                <a:spcPct val="150000"/>
              </a:lnSpc>
            </a:pPr>
            <a:endParaRPr lang="de-DE" altLang="de-DE" dirty="0"/>
          </a:p>
          <a:p>
            <a:endParaRPr lang="de-DE" dirty="0"/>
          </a:p>
        </p:txBody>
      </p:sp>
      <p:pic>
        <p:nvPicPr>
          <p:cNvPr id="4" name="Picture 4" descr="j043315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241090" y="3418806"/>
            <a:ext cx="29845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276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Personalbeschaffung </a:t>
            </a:r>
            <a:r>
              <a:rPr lang="de-DE" altLang="de-DE" dirty="0" smtClean="0"/>
              <a:t>– Organisatorische </a:t>
            </a:r>
            <a:r>
              <a:rPr lang="de-DE" altLang="de-DE" dirty="0"/>
              <a:t>Zuordnung</a:t>
            </a:r>
            <a:endParaRPr lang="de-DE" dirty="0"/>
          </a:p>
        </p:txBody>
      </p:sp>
      <p:grpSp>
        <p:nvGrpSpPr>
          <p:cNvPr id="19" name="Gruppieren 18"/>
          <p:cNvGrpSpPr/>
          <p:nvPr/>
        </p:nvGrpSpPr>
        <p:grpSpPr>
          <a:xfrm>
            <a:off x="1907198" y="1684421"/>
            <a:ext cx="8378803" cy="4543234"/>
            <a:chOff x="611188" y="1344613"/>
            <a:chExt cx="7273925" cy="3887787"/>
          </a:xfrm>
        </p:grpSpPr>
        <p:sp>
          <p:nvSpPr>
            <p:cNvPr id="4" name="Text Box 4"/>
            <p:cNvSpPr txBox="1">
              <a:spLocks noChangeArrowheads="1"/>
            </p:cNvSpPr>
            <p:nvPr/>
          </p:nvSpPr>
          <p:spPr bwMode="auto">
            <a:xfrm>
              <a:off x="971550" y="2492375"/>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600"/>
                <a:t>Bewerbergruppe</a:t>
              </a:r>
            </a:p>
          </p:txBody>
        </p:sp>
        <p:sp>
          <p:nvSpPr>
            <p:cNvPr id="5" name="Text Box 7"/>
            <p:cNvSpPr txBox="1">
              <a:spLocks noChangeArrowheads="1"/>
            </p:cNvSpPr>
            <p:nvPr/>
          </p:nvSpPr>
          <p:spPr bwMode="auto">
            <a:xfrm>
              <a:off x="971550" y="4392613"/>
              <a:ext cx="1800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600"/>
                <a:t>Bewerberkreis</a:t>
              </a:r>
            </a:p>
          </p:txBody>
        </p:sp>
        <p:pic>
          <p:nvPicPr>
            <p:cNvPr id="6" name="Picture 5" descr="j0431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221932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j0422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50" y="2219325"/>
              <a:ext cx="10795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6254750" y="3300413"/>
              <a:ext cx="163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a:t>Werkstudenten</a:t>
              </a:r>
            </a:p>
          </p:txBody>
        </p:sp>
        <p:sp>
          <p:nvSpPr>
            <p:cNvPr id="9" name="Text Box 11"/>
            <p:cNvSpPr txBox="1">
              <a:spLocks noChangeArrowheads="1"/>
            </p:cNvSpPr>
            <p:nvPr/>
          </p:nvSpPr>
          <p:spPr bwMode="auto">
            <a:xfrm>
              <a:off x="5030788" y="3300413"/>
              <a:ext cx="1150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a:t>Aktive</a:t>
              </a:r>
            </a:p>
          </p:txBody>
        </p:sp>
        <p:sp>
          <p:nvSpPr>
            <p:cNvPr id="10" name="Text Box 24"/>
            <p:cNvSpPr txBox="1">
              <a:spLocks noChangeArrowheads="1"/>
            </p:cNvSpPr>
            <p:nvPr/>
          </p:nvSpPr>
          <p:spPr bwMode="auto">
            <a:xfrm>
              <a:off x="3709988" y="4379913"/>
              <a:ext cx="1152525" cy="246062"/>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b="0"/>
                <a:t>Angestellte</a:t>
              </a:r>
            </a:p>
          </p:txBody>
        </p:sp>
        <p:sp>
          <p:nvSpPr>
            <p:cNvPr id="11" name="Text Box 25"/>
            <p:cNvSpPr txBox="1">
              <a:spLocks noChangeArrowheads="1"/>
            </p:cNvSpPr>
            <p:nvPr/>
          </p:nvSpPr>
          <p:spPr bwMode="auto">
            <a:xfrm>
              <a:off x="5030788" y="4379913"/>
              <a:ext cx="1223962" cy="508000"/>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b="0"/>
                <a:t>Leitende Angestellte</a:t>
              </a:r>
            </a:p>
          </p:txBody>
        </p:sp>
        <p:sp>
          <p:nvSpPr>
            <p:cNvPr id="12" name="Text Box 26"/>
            <p:cNvSpPr txBox="1">
              <a:spLocks noChangeArrowheads="1"/>
            </p:cNvSpPr>
            <p:nvPr/>
          </p:nvSpPr>
          <p:spPr bwMode="auto">
            <a:xfrm>
              <a:off x="6399213" y="4379913"/>
              <a:ext cx="1368425" cy="246062"/>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b="0"/>
                <a:t>Fachkraft</a:t>
              </a:r>
            </a:p>
          </p:txBody>
        </p:sp>
        <p:sp>
          <p:nvSpPr>
            <p:cNvPr id="13" name="Line 27"/>
            <p:cNvSpPr>
              <a:spLocks noChangeShapeType="1"/>
            </p:cNvSpPr>
            <p:nvPr/>
          </p:nvSpPr>
          <p:spPr bwMode="auto">
            <a:xfrm>
              <a:off x="5894388" y="3716338"/>
              <a:ext cx="57785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4" name="Line 28"/>
            <p:cNvSpPr>
              <a:spLocks noChangeShapeType="1"/>
            </p:cNvSpPr>
            <p:nvPr/>
          </p:nvSpPr>
          <p:spPr bwMode="auto">
            <a:xfrm>
              <a:off x="5607050" y="3716338"/>
              <a:ext cx="0" cy="5746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5" name="Line 29"/>
            <p:cNvSpPr>
              <a:spLocks noChangeShapeType="1"/>
            </p:cNvSpPr>
            <p:nvPr/>
          </p:nvSpPr>
          <p:spPr bwMode="auto">
            <a:xfrm flipH="1">
              <a:off x="4741863" y="3716338"/>
              <a:ext cx="574675"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6" name="Text Box 16"/>
            <p:cNvSpPr txBox="1">
              <a:spLocks noChangeArrowheads="1"/>
            </p:cNvSpPr>
            <p:nvPr/>
          </p:nvSpPr>
          <p:spPr bwMode="auto">
            <a:xfrm>
              <a:off x="611188" y="1344613"/>
              <a:ext cx="6985000" cy="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600" b="0" dirty="0"/>
                <a:t>Bewerber werden den </a:t>
              </a:r>
              <a:r>
                <a:rPr lang="de-DE" altLang="de-DE" sz="1800" b="0" dirty="0"/>
                <a:t>Elementen</a:t>
              </a:r>
              <a:r>
                <a:rPr lang="de-DE" altLang="de-DE" sz="1600" b="0" dirty="0"/>
                <a:t> der Bewerberstruktur zugeordnet:</a:t>
              </a:r>
            </a:p>
          </p:txBody>
        </p:sp>
        <p:sp>
          <p:nvSpPr>
            <p:cNvPr id="17" name="Rectangle 17"/>
            <p:cNvSpPr>
              <a:spLocks noChangeArrowheads="1"/>
            </p:cNvSpPr>
            <p:nvPr/>
          </p:nvSpPr>
          <p:spPr bwMode="auto">
            <a:xfrm>
              <a:off x="971550" y="2779713"/>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r>
                <a:rPr lang="de-DE" altLang="de-DE" sz="1400" b="0" dirty="0"/>
                <a:t>Strukturiert die Bewerber nach der Art des Beschäftigungsverhältnisses </a:t>
              </a:r>
            </a:p>
          </p:txBody>
        </p:sp>
        <p:sp>
          <p:nvSpPr>
            <p:cNvPr id="18" name="Rectangle 18"/>
            <p:cNvSpPr>
              <a:spLocks noChangeArrowheads="1"/>
            </p:cNvSpPr>
            <p:nvPr/>
          </p:nvSpPr>
          <p:spPr bwMode="auto">
            <a:xfrm>
              <a:off x="971550" y="4678363"/>
              <a:ext cx="2735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r>
                <a:rPr lang="de-DE" altLang="de-DE" sz="1400" b="0" dirty="0"/>
                <a:t>Klassifizierung der Bewerber nach hierarchischen oder funktionalen Kriterien</a:t>
              </a:r>
            </a:p>
          </p:txBody>
        </p:sp>
      </p:grpSp>
    </p:spTree>
    <p:extLst>
      <p:ext uri="{BB962C8B-B14F-4D97-AF65-F5344CB8AC3E}">
        <p14:creationId xmlns:p14="http://schemas.microsoft.com/office/powerpoint/2010/main" val="2004569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Personalbeschaffung </a:t>
            </a:r>
            <a:r>
              <a:rPr lang="de-DE" altLang="de-DE" dirty="0" smtClean="0"/>
              <a:t>– Bewerberdaten</a:t>
            </a:r>
            <a:endParaRPr lang="de-DE" dirty="0"/>
          </a:p>
        </p:txBody>
      </p:sp>
      <p:sp>
        <p:nvSpPr>
          <p:cNvPr id="3" name="Inhaltsplatzhalter 2"/>
          <p:cNvSpPr>
            <a:spLocks noGrp="1"/>
          </p:cNvSpPr>
          <p:nvPr>
            <p:ph idx="1"/>
          </p:nvPr>
        </p:nvSpPr>
        <p:spPr/>
        <p:txBody>
          <a:bodyPr/>
          <a:lstStyle/>
          <a:p>
            <a:r>
              <a:rPr lang="de-DE" altLang="de-DE" dirty="0"/>
              <a:t>Die Pflege von Bewerberdaten erfolgt in Infotypen mithilfe der Einzelpflege oder Bewerbermaßnahmen</a:t>
            </a:r>
          </a:p>
          <a:p>
            <a:endParaRPr lang="de-DE" dirty="0"/>
          </a:p>
        </p:txBody>
      </p:sp>
      <p:grpSp>
        <p:nvGrpSpPr>
          <p:cNvPr id="12" name="Gruppieren 11"/>
          <p:cNvGrpSpPr/>
          <p:nvPr/>
        </p:nvGrpSpPr>
        <p:grpSpPr>
          <a:xfrm>
            <a:off x="4583712" y="2304871"/>
            <a:ext cx="3025775" cy="1370013"/>
            <a:chOff x="1258888" y="2098675"/>
            <a:chExt cx="3025775" cy="1370013"/>
          </a:xfrm>
        </p:grpSpPr>
        <p:sp>
          <p:nvSpPr>
            <p:cNvPr id="6" name="Text Box 13"/>
            <p:cNvSpPr txBox="1">
              <a:spLocks noChangeArrowheads="1"/>
            </p:cNvSpPr>
            <p:nvPr/>
          </p:nvSpPr>
          <p:spPr bwMode="auto">
            <a:xfrm>
              <a:off x="1908175" y="2125664"/>
              <a:ext cx="237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400"/>
                <a:t>Einzel-Infotyppflege</a:t>
              </a:r>
            </a:p>
          </p:txBody>
        </p:sp>
        <p:sp>
          <p:nvSpPr>
            <p:cNvPr id="9" name="Text Box 14"/>
            <p:cNvSpPr txBox="1">
              <a:spLocks noChangeArrowheads="1"/>
            </p:cNvSpPr>
            <p:nvPr/>
          </p:nvSpPr>
          <p:spPr bwMode="auto">
            <a:xfrm>
              <a:off x="1908175" y="3252789"/>
              <a:ext cx="237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400"/>
                <a:t>Bewerbermaßnahme</a:t>
              </a:r>
            </a:p>
          </p:txBody>
        </p:sp>
        <p:sp>
          <p:nvSpPr>
            <p:cNvPr id="10" name="AutoShape 14"/>
            <p:cNvSpPr>
              <a:spLocks noChangeArrowheads="1"/>
            </p:cNvSpPr>
            <p:nvPr/>
          </p:nvSpPr>
          <p:spPr bwMode="auto">
            <a:xfrm>
              <a:off x="1258888" y="2098675"/>
              <a:ext cx="433387" cy="288925"/>
            </a:xfrm>
            <a:prstGeom prst="rightArrow">
              <a:avLst>
                <a:gd name="adj1" fmla="val 50000"/>
                <a:gd name="adj2" fmla="val 3750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sp>
          <p:nvSpPr>
            <p:cNvPr id="11" name="AutoShape 16"/>
            <p:cNvSpPr>
              <a:spLocks noChangeArrowheads="1"/>
            </p:cNvSpPr>
            <p:nvPr/>
          </p:nvSpPr>
          <p:spPr bwMode="auto">
            <a:xfrm>
              <a:off x="1258888" y="3179763"/>
              <a:ext cx="433387" cy="288925"/>
            </a:xfrm>
            <a:prstGeom prst="rightArrow">
              <a:avLst>
                <a:gd name="adj1" fmla="val 50000"/>
                <a:gd name="adj2" fmla="val 3750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grpSp>
      <p:pic>
        <p:nvPicPr>
          <p:cNvPr id="13" name="Grafik 12"/>
          <p:cNvPicPr>
            <a:picLocks noChangeAspect="1"/>
          </p:cNvPicPr>
          <p:nvPr/>
        </p:nvPicPr>
        <p:blipFill>
          <a:blip r:embed="rId3"/>
          <a:stretch>
            <a:fillRect/>
          </a:stretch>
        </p:blipFill>
        <p:spPr>
          <a:xfrm>
            <a:off x="5017099" y="2825765"/>
            <a:ext cx="2563540" cy="214908"/>
          </a:xfrm>
          <a:prstGeom prst="rect">
            <a:avLst/>
          </a:prstGeom>
        </p:spPr>
      </p:pic>
      <p:pic>
        <p:nvPicPr>
          <p:cNvPr id="14" name="Grafik 13"/>
          <p:cNvPicPr>
            <a:picLocks noChangeAspect="1"/>
          </p:cNvPicPr>
          <p:nvPr/>
        </p:nvPicPr>
        <p:blipFill>
          <a:blip r:embed="rId4"/>
          <a:stretch>
            <a:fillRect/>
          </a:stretch>
        </p:blipFill>
        <p:spPr>
          <a:xfrm>
            <a:off x="5017099" y="2668408"/>
            <a:ext cx="2578341" cy="150861"/>
          </a:xfrm>
          <a:prstGeom prst="rect">
            <a:avLst/>
          </a:prstGeom>
        </p:spPr>
      </p:pic>
      <p:pic>
        <p:nvPicPr>
          <p:cNvPr id="15" name="Grafik 14"/>
          <p:cNvPicPr>
            <a:picLocks noChangeAspect="1"/>
          </p:cNvPicPr>
          <p:nvPr/>
        </p:nvPicPr>
        <p:blipFill>
          <a:blip r:embed="rId5"/>
          <a:stretch>
            <a:fillRect/>
          </a:stretch>
        </p:blipFill>
        <p:spPr>
          <a:xfrm>
            <a:off x="5124216" y="3938003"/>
            <a:ext cx="2306716" cy="1953435"/>
          </a:xfrm>
          <a:prstGeom prst="rect">
            <a:avLst/>
          </a:prstGeom>
        </p:spPr>
      </p:pic>
    </p:spTree>
    <p:extLst>
      <p:ext uri="{BB962C8B-B14F-4D97-AF65-F5344CB8AC3E}">
        <p14:creationId xmlns:p14="http://schemas.microsoft.com/office/powerpoint/2010/main" val="1740752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Personalbeschaffung </a:t>
            </a:r>
            <a:r>
              <a:rPr lang="de-DE" altLang="de-DE" dirty="0" smtClean="0"/>
              <a:t>– Prozess</a:t>
            </a:r>
            <a:endParaRPr lang="de-DE" dirty="0"/>
          </a:p>
        </p:txBody>
      </p:sp>
      <p:graphicFrame>
        <p:nvGraphicFramePr>
          <p:cNvPr id="3" name="Diagramm 2"/>
          <p:cNvGraphicFramePr/>
          <p:nvPr>
            <p:extLst>
              <p:ext uri="{D42A27DB-BD31-4B8C-83A1-F6EECF244321}">
                <p14:modId xmlns:p14="http://schemas.microsoft.com/office/powerpoint/2010/main" val="4145517817"/>
              </p:ext>
            </p:extLst>
          </p:nvPr>
        </p:nvGraphicFramePr>
        <p:xfrm>
          <a:off x="2512783" y="1485899"/>
          <a:ext cx="7169609" cy="479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02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Personalbeschaffung </a:t>
            </a:r>
            <a:r>
              <a:rPr lang="de-DE" altLang="de-DE" dirty="0" smtClean="0"/>
              <a:t>– Auswahlprozesse</a:t>
            </a:r>
            <a:endParaRPr lang="de-DE" dirty="0"/>
          </a:p>
        </p:txBody>
      </p:sp>
      <p:sp>
        <p:nvSpPr>
          <p:cNvPr id="3" name="Inhaltsplatzhalter 2"/>
          <p:cNvSpPr>
            <a:spLocks noGrp="1"/>
          </p:cNvSpPr>
          <p:nvPr>
            <p:ph idx="1"/>
          </p:nvPr>
        </p:nvSpPr>
        <p:spPr/>
        <p:txBody>
          <a:bodyPr/>
          <a:lstStyle/>
          <a:p>
            <a:r>
              <a:rPr lang="de-DE" altLang="de-DE" dirty="0"/>
              <a:t>Im SAP HCM werden grundsätzlich zwei Arten von Auswahlprozessen unterschieden:</a:t>
            </a:r>
          </a:p>
          <a:p>
            <a:endParaRPr lang="de-DE" dirty="0"/>
          </a:p>
        </p:txBody>
      </p:sp>
      <p:grpSp>
        <p:nvGrpSpPr>
          <p:cNvPr id="21" name="Gruppieren 20"/>
          <p:cNvGrpSpPr/>
          <p:nvPr/>
        </p:nvGrpSpPr>
        <p:grpSpPr>
          <a:xfrm>
            <a:off x="2739831" y="2140702"/>
            <a:ext cx="6921500" cy="4321175"/>
            <a:chOff x="1179513" y="1916113"/>
            <a:chExt cx="6921500" cy="4321175"/>
          </a:xfrm>
        </p:grpSpPr>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724400"/>
              <a:ext cx="2752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6" name="Oval 18"/>
            <p:cNvSpPr>
              <a:spLocks noChangeArrowheads="1"/>
            </p:cNvSpPr>
            <p:nvPr/>
          </p:nvSpPr>
          <p:spPr bwMode="auto">
            <a:xfrm>
              <a:off x="4787900" y="5672138"/>
              <a:ext cx="2592388" cy="27781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7" name="Text Box 4"/>
            <p:cNvSpPr txBox="1">
              <a:spLocks noChangeArrowheads="1"/>
            </p:cNvSpPr>
            <p:nvPr/>
          </p:nvSpPr>
          <p:spPr bwMode="auto">
            <a:xfrm>
              <a:off x="1476375" y="2608263"/>
              <a:ext cx="2089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tabLst>
                  <a:tab pos="1884363" algn="l"/>
                </a:tabLst>
                <a:defRPr sz="2800" b="1">
                  <a:solidFill>
                    <a:schemeClr val="tx1"/>
                  </a:solidFill>
                  <a:latin typeface="Arial" panose="020B0604020202020204" pitchFamily="34" charset="0"/>
                </a:defRPr>
              </a:lvl1pPr>
              <a:lvl2pPr marL="742950" indent="-285750" eaLnBrk="0" hangingPunct="0">
                <a:tabLst>
                  <a:tab pos="1884363" algn="l"/>
                </a:tabLst>
                <a:defRPr sz="2800" b="1">
                  <a:solidFill>
                    <a:schemeClr val="tx1"/>
                  </a:solidFill>
                  <a:latin typeface="Arial" panose="020B0604020202020204" pitchFamily="34" charset="0"/>
                </a:defRPr>
              </a:lvl2pPr>
              <a:lvl3pPr marL="1143000" indent="-228600" eaLnBrk="0" hangingPunct="0">
                <a:tabLst>
                  <a:tab pos="1884363" algn="l"/>
                </a:tabLst>
                <a:defRPr sz="2800" b="1">
                  <a:solidFill>
                    <a:schemeClr val="tx1"/>
                  </a:solidFill>
                  <a:latin typeface="Arial" panose="020B0604020202020204" pitchFamily="34" charset="0"/>
                </a:defRPr>
              </a:lvl3pPr>
              <a:lvl4pPr marL="1600200" indent="-228600" eaLnBrk="0" hangingPunct="0">
                <a:tabLst>
                  <a:tab pos="1884363" algn="l"/>
                </a:tabLst>
                <a:defRPr sz="2800" b="1">
                  <a:solidFill>
                    <a:schemeClr val="tx1"/>
                  </a:solidFill>
                  <a:latin typeface="Arial" panose="020B0604020202020204" pitchFamily="34" charset="0"/>
                </a:defRPr>
              </a:lvl4pPr>
              <a:lvl5pPr marL="2057400" indent="-228600" eaLnBrk="0" hangingPunct="0">
                <a:tabLst>
                  <a:tab pos="1884363" algn="l"/>
                </a:tabLst>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tabLst>
                  <a:tab pos="1884363" algn="l"/>
                </a:tabLst>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tabLst>
                  <a:tab pos="1884363" algn="l"/>
                </a:tabLst>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tabLst>
                  <a:tab pos="1884363" algn="l"/>
                </a:tabLst>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tabLst>
                  <a:tab pos="1884363" algn="l"/>
                </a:tabLst>
                <a:defRPr sz="2800" b="1">
                  <a:solidFill>
                    <a:schemeClr val="tx1"/>
                  </a:solidFill>
                  <a:latin typeface="Arial" panose="020B0604020202020204" pitchFamily="34" charset="0"/>
                </a:defRPr>
              </a:lvl9pPr>
            </a:lstStyle>
            <a:p>
              <a:pPr algn="ctr" eaLnBrk="1" hangingPunct="1"/>
              <a:r>
                <a:rPr lang="de-DE" altLang="de-DE" sz="1400" b="0"/>
                <a:t>Bewerbermaßnahme</a:t>
              </a:r>
            </a:p>
          </p:txBody>
        </p:sp>
        <p:sp>
          <p:nvSpPr>
            <p:cNvPr id="8" name="Text Box 5"/>
            <p:cNvSpPr txBox="1">
              <a:spLocks noChangeArrowheads="1"/>
            </p:cNvSpPr>
            <p:nvPr/>
          </p:nvSpPr>
          <p:spPr bwMode="auto">
            <a:xfrm>
              <a:off x="1836738" y="4110038"/>
              <a:ext cx="144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b="0"/>
                <a:t>Gesamtstatus</a:t>
              </a:r>
            </a:p>
          </p:txBody>
        </p:sp>
        <p:pic>
          <p:nvPicPr>
            <p:cNvPr id="9" name="Picture 7" descr="j04326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32845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0"/>
            <p:cNvSpPr>
              <a:spLocks noChangeShapeType="1"/>
            </p:cNvSpPr>
            <p:nvPr/>
          </p:nvSpPr>
          <p:spPr bwMode="auto">
            <a:xfrm>
              <a:off x="2555875" y="2924175"/>
              <a:ext cx="0" cy="28733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1" name="Text Box 6"/>
            <p:cNvSpPr txBox="1">
              <a:spLocks noChangeArrowheads="1"/>
            </p:cNvSpPr>
            <p:nvPr/>
          </p:nvSpPr>
          <p:spPr bwMode="auto">
            <a:xfrm>
              <a:off x="5795963" y="2525713"/>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b="0"/>
                <a:t>Vakanz</a:t>
              </a:r>
            </a:p>
          </p:txBody>
        </p:sp>
        <p:sp>
          <p:nvSpPr>
            <p:cNvPr id="12" name="Text Box 8"/>
            <p:cNvSpPr txBox="1">
              <a:spLocks noChangeArrowheads="1"/>
            </p:cNvSpPr>
            <p:nvPr/>
          </p:nvSpPr>
          <p:spPr bwMode="auto">
            <a:xfrm>
              <a:off x="4787900" y="4110038"/>
              <a:ext cx="2952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b="0"/>
                <a:t>Status der Vakanzzuordnung</a:t>
              </a:r>
            </a:p>
          </p:txBody>
        </p:sp>
        <p:sp>
          <p:nvSpPr>
            <p:cNvPr id="13" name="Line 21"/>
            <p:cNvSpPr>
              <a:spLocks noChangeShapeType="1"/>
            </p:cNvSpPr>
            <p:nvPr/>
          </p:nvSpPr>
          <p:spPr bwMode="auto">
            <a:xfrm>
              <a:off x="6227763" y="2854325"/>
              <a:ext cx="0" cy="28733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14" name="Picture 22" descr="j04326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838" y="32845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29"/>
            <p:cNvSpPr>
              <a:spLocks noChangeShapeType="1"/>
            </p:cNvSpPr>
            <p:nvPr/>
          </p:nvSpPr>
          <p:spPr bwMode="auto">
            <a:xfrm>
              <a:off x="2555875" y="4437063"/>
              <a:ext cx="0"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7" name="Line 30"/>
            <p:cNvSpPr>
              <a:spLocks noChangeShapeType="1"/>
            </p:cNvSpPr>
            <p:nvPr/>
          </p:nvSpPr>
          <p:spPr bwMode="auto">
            <a:xfrm>
              <a:off x="6300788" y="4437063"/>
              <a:ext cx="0" cy="2873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8" name="Line 22"/>
            <p:cNvSpPr>
              <a:spLocks noChangeShapeType="1"/>
            </p:cNvSpPr>
            <p:nvPr/>
          </p:nvSpPr>
          <p:spPr bwMode="auto">
            <a:xfrm>
              <a:off x="4356100" y="1916113"/>
              <a:ext cx="0" cy="43211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9" name="Rectangle 24"/>
            <p:cNvSpPr>
              <a:spLocks noChangeArrowheads="1"/>
            </p:cNvSpPr>
            <p:nvPr/>
          </p:nvSpPr>
          <p:spPr bwMode="auto">
            <a:xfrm>
              <a:off x="1179513" y="1987550"/>
              <a:ext cx="279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800" dirty="0"/>
                <a:t>Globaler Auswahlprozess</a:t>
              </a:r>
            </a:p>
          </p:txBody>
        </p:sp>
        <p:sp>
          <p:nvSpPr>
            <p:cNvPr id="20" name="Rectangle 25"/>
            <p:cNvSpPr>
              <a:spLocks noChangeArrowheads="1"/>
            </p:cNvSpPr>
            <p:nvPr/>
          </p:nvSpPr>
          <p:spPr bwMode="auto">
            <a:xfrm>
              <a:off x="4557713" y="1989138"/>
              <a:ext cx="3543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800"/>
                <a:t>Auswahlprozess für jede Vakanz</a:t>
              </a:r>
            </a:p>
          </p:txBody>
        </p:sp>
      </p:grpSp>
      <p:pic>
        <p:nvPicPr>
          <p:cNvPr id="22" name="Grafik 21"/>
          <p:cNvPicPr>
            <a:picLocks noChangeAspect="1"/>
          </p:cNvPicPr>
          <p:nvPr/>
        </p:nvPicPr>
        <p:blipFill>
          <a:blip r:embed="rId5"/>
          <a:stretch>
            <a:fillRect/>
          </a:stretch>
        </p:blipFill>
        <p:spPr>
          <a:xfrm>
            <a:off x="2453630" y="5267215"/>
            <a:ext cx="3366401" cy="768418"/>
          </a:xfrm>
          <a:prstGeom prst="rect">
            <a:avLst/>
          </a:prstGeom>
        </p:spPr>
      </p:pic>
      <p:sp>
        <p:nvSpPr>
          <p:cNvPr id="23" name="Oval 24"/>
          <p:cNvSpPr>
            <a:spLocks noChangeArrowheads="1"/>
          </p:cNvSpPr>
          <p:nvPr/>
        </p:nvSpPr>
        <p:spPr bwMode="auto">
          <a:xfrm>
            <a:off x="2604099" y="5604621"/>
            <a:ext cx="2592388" cy="27781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Tree>
    <p:extLst>
      <p:ext uri="{BB962C8B-B14F-4D97-AF65-F5344CB8AC3E}">
        <p14:creationId xmlns:p14="http://schemas.microsoft.com/office/powerpoint/2010/main" val="351243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a:t>Claudia </a:t>
            </a:r>
            <a:r>
              <a:rPr lang="de-DE" dirty="0" err="1"/>
              <a:t>Kroliczek</a:t>
            </a:r>
            <a:endParaRPr lang="de-DE" dirty="0"/>
          </a:p>
          <a:p>
            <a:r>
              <a:rPr lang="de-DE" dirty="0" smtClean="0"/>
              <a:t>Mark </a:t>
            </a:r>
            <a:r>
              <a:rPr lang="de-DE" dirty="0"/>
              <a:t>Lehmann</a:t>
            </a:r>
          </a:p>
          <a:p>
            <a:r>
              <a:rPr lang="de-DE" dirty="0" smtClean="0"/>
              <a:t>Chris </a:t>
            </a:r>
            <a:r>
              <a:rPr lang="de-DE" dirty="0"/>
              <a:t>Bernhardt</a:t>
            </a:r>
          </a:p>
          <a:p>
            <a:r>
              <a:rPr lang="de-DE" dirty="0" smtClean="0"/>
              <a:t>Stefan Weidner</a:t>
            </a:r>
          </a:p>
          <a:p>
            <a:r>
              <a:rPr lang="de-DE" dirty="0" smtClean="0"/>
              <a:t>Babett Ruß</a:t>
            </a:r>
            <a:endParaRPr lang="de-DE" dirty="0"/>
          </a:p>
          <a:p>
            <a:endParaRPr lang="de-DE" dirty="0"/>
          </a:p>
        </p:txBody>
      </p:sp>
      <p:sp>
        <p:nvSpPr>
          <p:cNvPr id="3" name="Textplatzhalter 2"/>
          <p:cNvSpPr>
            <a:spLocks noGrp="1"/>
          </p:cNvSpPr>
          <p:nvPr>
            <p:ph type="body" sz="quarter" idx="16"/>
          </p:nvPr>
        </p:nvSpPr>
        <p:spPr/>
        <p:txBody>
          <a:bodyPr/>
          <a:lstStyle/>
          <a:p>
            <a:r>
              <a:rPr lang="de-DE" dirty="0" smtClean="0"/>
              <a:t>Anfänger</a:t>
            </a:r>
            <a:endParaRPr lang="de-DE" dirty="0"/>
          </a:p>
        </p:txBody>
      </p:sp>
    </p:spTree>
    <p:extLst>
      <p:ext uri="{BB962C8B-B14F-4D97-AF65-F5344CB8AC3E}">
        <p14:creationId xmlns:p14="http://schemas.microsoft.com/office/powerpoint/2010/main" val="354892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Prozesse </a:t>
            </a:r>
            <a:r>
              <a:rPr lang="de-DE" altLang="de-DE" dirty="0" smtClean="0"/>
              <a:t>– Personalentwicklung</a:t>
            </a:r>
            <a:endParaRPr lang="de-DE" dirty="0"/>
          </a:p>
        </p:txBody>
      </p:sp>
      <p:sp>
        <p:nvSpPr>
          <p:cNvPr id="3" name="Inhaltsplatzhalter 2"/>
          <p:cNvSpPr>
            <a:spLocks noGrp="1"/>
          </p:cNvSpPr>
          <p:nvPr>
            <p:ph idx="1"/>
          </p:nvPr>
        </p:nvSpPr>
        <p:spPr/>
        <p:txBody>
          <a:bodyPr/>
          <a:lstStyle/>
          <a:p>
            <a:r>
              <a:rPr lang="de-DE" dirty="0"/>
              <a:t>Qualifikationen der Mitarbeiter weiter </a:t>
            </a:r>
            <a:r>
              <a:rPr lang="de-DE" dirty="0" smtClean="0"/>
              <a:t>entwickeln</a:t>
            </a:r>
          </a:p>
          <a:p>
            <a:endParaRPr lang="de-DE" dirty="0"/>
          </a:p>
          <a:p>
            <a:r>
              <a:rPr lang="de-DE" dirty="0"/>
              <a:t>Vergleich Anforderungen von Planstellen mit Qualifikationen der Mitarbeiter </a:t>
            </a:r>
            <a:r>
              <a:rPr lang="de-DE" dirty="0" smtClean="0"/>
              <a:t>-&gt; Profilvergleich</a:t>
            </a:r>
          </a:p>
          <a:p>
            <a:endParaRPr lang="de-DE" dirty="0"/>
          </a:p>
          <a:p>
            <a:pPr marL="0" indent="0">
              <a:buNone/>
            </a:pPr>
            <a:r>
              <a:rPr lang="de-DE" dirty="0" smtClean="0"/>
              <a:t>		-&gt; Weiterbildungsbedarf ermitteln</a:t>
            </a:r>
          </a:p>
          <a:p>
            <a:endParaRPr lang="de-DE" dirty="0"/>
          </a:p>
          <a:p>
            <a:r>
              <a:rPr lang="de-DE" dirty="0"/>
              <a:t>Entwicklungsmaßnahmen einleiten </a:t>
            </a:r>
            <a:r>
              <a:rPr lang="de-DE" dirty="0" smtClean="0"/>
              <a:t>-&gt; Talentmanagement</a:t>
            </a:r>
          </a:p>
          <a:p>
            <a:endParaRPr lang="de-DE" dirty="0"/>
          </a:p>
          <a:p>
            <a:r>
              <a:rPr lang="de-DE" dirty="0"/>
              <a:t>Schulungen buchen </a:t>
            </a:r>
            <a:r>
              <a:rPr lang="de-DE" dirty="0" smtClean="0"/>
              <a:t>-&gt; Veranstaltungsmanagement</a:t>
            </a:r>
          </a:p>
          <a:p>
            <a:endParaRPr lang="de-DE" dirty="0"/>
          </a:p>
          <a:p>
            <a:r>
              <a:rPr lang="de-DE" dirty="0"/>
              <a:t>Beurteilungen durchführen </a:t>
            </a:r>
            <a:r>
              <a:rPr lang="de-DE" dirty="0" smtClean="0"/>
              <a:t>-&gt; </a:t>
            </a:r>
            <a:r>
              <a:rPr lang="de-DE" dirty="0"/>
              <a:t>Performancemanagement</a:t>
            </a:r>
          </a:p>
          <a:p>
            <a:endParaRPr lang="de-DE" dirty="0"/>
          </a:p>
        </p:txBody>
      </p:sp>
    </p:spTree>
    <p:extLst>
      <p:ext uri="{BB962C8B-B14F-4D97-AF65-F5344CB8AC3E}">
        <p14:creationId xmlns:p14="http://schemas.microsoft.com/office/powerpoint/2010/main" val="165889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Personalentwicklung </a:t>
            </a:r>
            <a:r>
              <a:rPr lang="de-DE" altLang="de-DE" dirty="0" smtClean="0"/>
              <a:t>– Qualifikationen</a:t>
            </a:r>
            <a:endParaRPr lang="de-DE" dirty="0"/>
          </a:p>
        </p:txBody>
      </p:sp>
      <p:sp>
        <p:nvSpPr>
          <p:cNvPr id="3" name="Inhaltsplatzhalter 2"/>
          <p:cNvSpPr>
            <a:spLocks noGrp="1"/>
          </p:cNvSpPr>
          <p:nvPr>
            <p:ph idx="1"/>
          </p:nvPr>
        </p:nvSpPr>
        <p:spPr/>
        <p:txBody>
          <a:bodyPr/>
          <a:lstStyle/>
          <a:p>
            <a:r>
              <a:rPr lang="de-DE" dirty="0"/>
              <a:t>können mit Personen verknüpft werden</a:t>
            </a:r>
          </a:p>
          <a:p>
            <a:r>
              <a:rPr lang="de-DE" dirty="0" smtClean="0"/>
              <a:t>müssen </a:t>
            </a:r>
            <a:r>
              <a:rPr lang="de-DE" dirty="0"/>
              <a:t>mit Ausprägungen versehen werden</a:t>
            </a:r>
          </a:p>
          <a:p>
            <a:r>
              <a:rPr lang="de-DE" dirty="0" smtClean="0"/>
              <a:t>können </a:t>
            </a:r>
            <a:r>
              <a:rPr lang="de-DE" dirty="0"/>
              <a:t>eine Halbwertzeit oder Gültigkeitszeitraum haben</a:t>
            </a:r>
          </a:p>
        </p:txBody>
      </p:sp>
      <p:pic>
        <p:nvPicPr>
          <p:cNvPr id="10" name="Grafik 9"/>
          <p:cNvPicPr>
            <a:picLocks noChangeAspect="1"/>
          </p:cNvPicPr>
          <p:nvPr/>
        </p:nvPicPr>
        <p:blipFill>
          <a:blip r:embed="rId3"/>
          <a:stretch>
            <a:fillRect/>
          </a:stretch>
        </p:blipFill>
        <p:spPr>
          <a:xfrm>
            <a:off x="1055327" y="3288883"/>
            <a:ext cx="6079120" cy="1730459"/>
          </a:xfrm>
          <a:prstGeom prst="rect">
            <a:avLst/>
          </a:prstGeom>
        </p:spPr>
      </p:pic>
      <p:pic>
        <p:nvPicPr>
          <p:cNvPr id="11" name="Grafik 10"/>
          <p:cNvPicPr>
            <a:picLocks noChangeAspect="1"/>
          </p:cNvPicPr>
          <p:nvPr/>
        </p:nvPicPr>
        <p:blipFill>
          <a:blip r:embed="rId4"/>
          <a:stretch>
            <a:fillRect/>
          </a:stretch>
        </p:blipFill>
        <p:spPr>
          <a:xfrm>
            <a:off x="8330809" y="2030929"/>
            <a:ext cx="2794327" cy="3363940"/>
          </a:xfrm>
          <a:prstGeom prst="rect">
            <a:avLst/>
          </a:prstGeom>
        </p:spPr>
      </p:pic>
    </p:spTree>
    <p:extLst>
      <p:ext uri="{BB962C8B-B14F-4D97-AF65-F5344CB8AC3E}">
        <p14:creationId xmlns:p14="http://schemas.microsoft.com/office/powerpoint/2010/main" val="3322763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Personalentwicklung </a:t>
            </a:r>
            <a:r>
              <a:rPr lang="de-DE" altLang="de-DE" dirty="0" smtClean="0"/>
              <a:t>– Qualifikationskatalog</a:t>
            </a:r>
            <a:endParaRPr lang="de-DE" dirty="0"/>
          </a:p>
        </p:txBody>
      </p:sp>
      <p:sp>
        <p:nvSpPr>
          <p:cNvPr id="3" name="Inhaltsplatzhalter 2"/>
          <p:cNvSpPr>
            <a:spLocks noGrp="1"/>
          </p:cNvSpPr>
          <p:nvPr>
            <p:ph idx="1"/>
          </p:nvPr>
        </p:nvSpPr>
        <p:spPr/>
        <p:txBody>
          <a:bodyPr/>
          <a:lstStyle/>
          <a:p>
            <a:r>
              <a:rPr lang="de-DE" dirty="0"/>
              <a:t> Qualifikationen werden in SAP im Qualifikationskatalog definiert</a:t>
            </a:r>
          </a:p>
          <a:p>
            <a:r>
              <a:rPr lang="de-DE" dirty="0"/>
              <a:t> Der Qualifikationskatalog kann im Customizing der Personalentwicklung bearbeitet werden</a:t>
            </a:r>
          </a:p>
          <a:p>
            <a:r>
              <a:rPr lang="de-DE" dirty="0"/>
              <a:t> Zur Strukturierung des Qualifikationskatalogs können Qualifikationsgruppen verwendet werden,   in denen gleichartige Qualifikationen gruppiert werden</a:t>
            </a:r>
          </a:p>
          <a:p>
            <a:endParaRPr lang="de-DE" dirty="0"/>
          </a:p>
        </p:txBody>
      </p:sp>
      <p:grpSp>
        <p:nvGrpSpPr>
          <p:cNvPr id="48" name="Gruppieren 47"/>
          <p:cNvGrpSpPr/>
          <p:nvPr/>
        </p:nvGrpSpPr>
        <p:grpSpPr>
          <a:xfrm>
            <a:off x="3079166" y="2661570"/>
            <a:ext cx="7048500" cy="3751262"/>
            <a:chOff x="1763713" y="2420938"/>
            <a:chExt cx="7048500" cy="3751262"/>
          </a:xfrm>
        </p:grpSpPr>
        <p:sp>
          <p:nvSpPr>
            <p:cNvPr id="4" name="Text Box 53"/>
            <p:cNvSpPr txBox="1">
              <a:spLocks noChangeArrowheads="1"/>
            </p:cNvSpPr>
            <p:nvPr/>
          </p:nvSpPr>
          <p:spPr bwMode="auto">
            <a:xfrm>
              <a:off x="7004050" y="5632450"/>
              <a:ext cx="1808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b="0"/>
                <a:t>Qualifikationsgruppe</a:t>
              </a:r>
            </a:p>
          </p:txBody>
        </p:sp>
        <p:sp>
          <p:nvSpPr>
            <p:cNvPr id="5" name="Line 28"/>
            <p:cNvSpPr>
              <a:spLocks noChangeShapeType="1"/>
            </p:cNvSpPr>
            <p:nvPr/>
          </p:nvSpPr>
          <p:spPr bwMode="auto">
            <a:xfrm>
              <a:off x="4403725" y="3636963"/>
              <a:ext cx="0" cy="5683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6" name="Line 28"/>
            <p:cNvSpPr>
              <a:spLocks noChangeShapeType="1"/>
            </p:cNvSpPr>
            <p:nvPr/>
          </p:nvSpPr>
          <p:spPr bwMode="auto">
            <a:xfrm>
              <a:off x="3014663" y="4700588"/>
              <a:ext cx="0" cy="5683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7" name="Line 28"/>
            <p:cNvSpPr>
              <a:spLocks noChangeShapeType="1"/>
            </p:cNvSpPr>
            <p:nvPr/>
          </p:nvSpPr>
          <p:spPr bwMode="auto">
            <a:xfrm flipH="1">
              <a:off x="5967413" y="2519363"/>
              <a:ext cx="3175" cy="4111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8" name="Line 28"/>
            <p:cNvSpPr>
              <a:spLocks noChangeShapeType="1"/>
            </p:cNvSpPr>
            <p:nvPr/>
          </p:nvSpPr>
          <p:spPr bwMode="auto">
            <a:xfrm>
              <a:off x="7527925" y="3425825"/>
              <a:ext cx="0" cy="5667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9" name="Rectangle 6"/>
            <p:cNvSpPr>
              <a:spLocks noChangeArrowheads="1"/>
            </p:cNvSpPr>
            <p:nvPr/>
          </p:nvSpPr>
          <p:spPr bwMode="auto">
            <a:xfrm>
              <a:off x="3640138" y="3213100"/>
              <a:ext cx="1593850" cy="496888"/>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dirty="0">
                  <a:solidFill>
                    <a:srgbClr val="000000"/>
                  </a:solidFill>
                </a:rPr>
                <a:t>IT-Kenntnisse</a:t>
              </a:r>
            </a:p>
          </p:txBody>
        </p:sp>
        <p:sp>
          <p:nvSpPr>
            <p:cNvPr id="10" name="Rectangle 7"/>
            <p:cNvSpPr>
              <a:spLocks noChangeArrowheads="1"/>
            </p:cNvSpPr>
            <p:nvPr/>
          </p:nvSpPr>
          <p:spPr bwMode="auto">
            <a:xfrm>
              <a:off x="2220913" y="4276725"/>
              <a:ext cx="1419225" cy="550863"/>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Betriebssysteme</a:t>
              </a:r>
            </a:p>
          </p:txBody>
        </p:sp>
        <p:sp>
          <p:nvSpPr>
            <p:cNvPr id="11" name="Line 25"/>
            <p:cNvSpPr>
              <a:spLocks noChangeShapeType="1"/>
            </p:cNvSpPr>
            <p:nvPr/>
          </p:nvSpPr>
          <p:spPr bwMode="auto">
            <a:xfrm>
              <a:off x="3014663" y="3992563"/>
              <a:ext cx="263842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2" name="Line 26"/>
            <p:cNvSpPr>
              <a:spLocks noChangeShapeType="1"/>
            </p:cNvSpPr>
            <p:nvPr/>
          </p:nvSpPr>
          <p:spPr bwMode="auto">
            <a:xfrm>
              <a:off x="3014663" y="3992563"/>
              <a:ext cx="0" cy="214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3" name="Line 27"/>
            <p:cNvSpPr>
              <a:spLocks noChangeShapeType="1"/>
            </p:cNvSpPr>
            <p:nvPr/>
          </p:nvSpPr>
          <p:spPr bwMode="auto">
            <a:xfrm>
              <a:off x="6913563" y="3992563"/>
              <a:ext cx="0" cy="214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14" name="Text Box 17"/>
            <p:cNvSpPr txBox="1">
              <a:spLocks noChangeArrowheads="1"/>
            </p:cNvSpPr>
            <p:nvPr/>
          </p:nvSpPr>
          <p:spPr bwMode="auto">
            <a:xfrm>
              <a:off x="5375275" y="2420938"/>
              <a:ext cx="1112838" cy="225425"/>
            </a:xfrm>
            <a:prstGeom prst="rect">
              <a:avLst/>
            </a:prstGeom>
            <a:solidFill>
              <a:srgbClr val="DDDDDD"/>
            </a:solidFill>
            <a:ln w="15875" algn="ctr">
              <a:solidFill>
                <a:srgbClr val="808080"/>
              </a:solidFill>
              <a:miter lim="800000"/>
              <a:headEnd/>
              <a:tailEnd/>
            </a:ln>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a:t>Katalog</a:t>
              </a:r>
            </a:p>
          </p:txBody>
        </p:sp>
        <p:sp>
          <p:nvSpPr>
            <p:cNvPr id="15" name="Rectangle 6"/>
            <p:cNvSpPr>
              <a:spLocks noChangeArrowheads="1"/>
            </p:cNvSpPr>
            <p:nvPr/>
          </p:nvSpPr>
          <p:spPr bwMode="auto">
            <a:xfrm>
              <a:off x="6767513" y="3213100"/>
              <a:ext cx="1593850" cy="638175"/>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Gesundheit und </a:t>
              </a:r>
            </a:p>
            <a:p>
              <a:pPr algn="ctr" eaLnBrk="1" hangingPunct="1">
                <a:spcBef>
                  <a:spcPct val="0"/>
                </a:spcBef>
                <a:buClrTx/>
                <a:buFontTx/>
                <a:buNone/>
              </a:pPr>
              <a:r>
                <a:rPr lang="de-DE" altLang="de-DE" sz="1400" b="0">
                  <a:solidFill>
                    <a:srgbClr val="000000"/>
                  </a:solidFill>
                </a:rPr>
                <a:t>Sicherheit</a:t>
              </a:r>
            </a:p>
          </p:txBody>
        </p:sp>
        <p:grpSp>
          <p:nvGrpSpPr>
            <p:cNvPr id="16" name="Group 24"/>
            <p:cNvGrpSpPr>
              <a:grpSpLocks/>
            </p:cNvGrpSpPr>
            <p:nvPr/>
          </p:nvGrpSpPr>
          <p:grpSpPr bwMode="auto">
            <a:xfrm>
              <a:off x="4403725" y="2930525"/>
              <a:ext cx="3124200" cy="212725"/>
              <a:chOff x="2381" y="1344"/>
              <a:chExt cx="1500" cy="220"/>
            </a:xfrm>
          </p:grpSpPr>
          <p:cxnSp>
            <p:nvCxnSpPr>
              <p:cNvPr id="17" name="AutoShape 9"/>
              <p:cNvCxnSpPr>
                <a:cxnSpLocks noChangeShapeType="1"/>
              </p:cNvCxnSpPr>
              <p:nvPr/>
            </p:nvCxnSpPr>
            <p:spPr bwMode="auto">
              <a:xfrm>
                <a:off x="2381" y="1344"/>
                <a:ext cx="3" cy="2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Line 25"/>
              <p:cNvSpPr>
                <a:spLocks noChangeShapeType="1"/>
              </p:cNvSpPr>
              <p:nvPr/>
            </p:nvSpPr>
            <p:spPr bwMode="auto">
              <a:xfrm>
                <a:off x="2381" y="1344"/>
                <a:ext cx="149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cxnSp>
            <p:nvCxnSpPr>
              <p:cNvPr id="19" name="AutoShape 9"/>
              <p:cNvCxnSpPr>
                <a:cxnSpLocks noChangeShapeType="1"/>
              </p:cNvCxnSpPr>
              <p:nvPr/>
            </p:nvCxnSpPr>
            <p:spPr bwMode="auto">
              <a:xfrm>
                <a:off x="3878" y="1344"/>
                <a:ext cx="3" cy="2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0" name="Rectangle 7"/>
            <p:cNvSpPr>
              <a:spLocks noChangeArrowheads="1"/>
            </p:cNvSpPr>
            <p:nvPr/>
          </p:nvSpPr>
          <p:spPr bwMode="auto">
            <a:xfrm>
              <a:off x="3848100" y="4276725"/>
              <a:ext cx="1111250" cy="550863"/>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Datenbanken</a:t>
              </a:r>
            </a:p>
          </p:txBody>
        </p:sp>
        <p:grpSp>
          <p:nvGrpSpPr>
            <p:cNvPr id="21" name="Group 28"/>
            <p:cNvGrpSpPr>
              <a:grpSpLocks/>
            </p:cNvGrpSpPr>
            <p:nvPr/>
          </p:nvGrpSpPr>
          <p:grpSpPr bwMode="auto">
            <a:xfrm>
              <a:off x="5167313" y="4276725"/>
              <a:ext cx="1041400" cy="620713"/>
              <a:chOff x="2835" y="2432"/>
              <a:chExt cx="680" cy="398"/>
            </a:xfrm>
          </p:grpSpPr>
          <p:sp>
            <p:nvSpPr>
              <p:cNvPr id="22" name="Oval 27"/>
              <p:cNvSpPr>
                <a:spLocks noChangeArrowheads="1"/>
              </p:cNvSpPr>
              <p:nvPr/>
            </p:nvSpPr>
            <p:spPr bwMode="auto">
              <a:xfrm>
                <a:off x="2835" y="2442"/>
                <a:ext cx="680" cy="388"/>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23" name="Rectangle 7"/>
              <p:cNvSpPr>
                <a:spLocks noChangeArrowheads="1"/>
              </p:cNvSpPr>
              <p:nvPr/>
            </p:nvSpPr>
            <p:spPr bwMode="auto">
              <a:xfrm>
                <a:off x="2880" y="2432"/>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System</a:t>
                </a:r>
              </a:p>
              <a:p>
                <a:pPr algn="ctr" eaLnBrk="1" hangingPunct="1">
                  <a:spcBef>
                    <a:spcPct val="0"/>
                  </a:spcBef>
                  <a:buClrTx/>
                  <a:buFontTx/>
                  <a:buNone/>
                </a:pPr>
                <a:r>
                  <a:rPr lang="en-US" altLang="de-DE" sz="1400" b="0">
                    <a:solidFill>
                      <a:srgbClr val="000000"/>
                    </a:solidFill>
                  </a:rPr>
                  <a:t>Modelling</a:t>
                </a:r>
              </a:p>
            </p:txBody>
          </p:sp>
        </p:grpSp>
        <p:sp>
          <p:nvSpPr>
            <p:cNvPr id="24" name="Line 26"/>
            <p:cNvSpPr>
              <a:spLocks noChangeShapeType="1"/>
            </p:cNvSpPr>
            <p:nvPr/>
          </p:nvSpPr>
          <p:spPr bwMode="auto">
            <a:xfrm>
              <a:off x="4403725" y="3992563"/>
              <a:ext cx="0" cy="214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5" name="Line 26"/>
            <p:cNvSpPr>
              <a:spLocks noChangeShapeType="1"/>
            </p:cNvSpPr>
            <p:nvPr/>
          </p:nvSpPr>
          <p:spPr bwMode="auto">
            <a:xfrm>
              <a:off x="5653088" y="3992563"/>
              <a:ext cx="0" cy="214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nvGrpSpPr>
            <p:cNvPr id="26" name="Group 35"/>
            <p:cNvGrpSpPr>
              <a:grpSpLocks/>
            </p:cNvGrpSpPr>
            <p:nvPr/>
          </p:nvGrpSpPr>
          <p:grpSpPr bwMode="auto">
            <a:xfrm>
              <a:off x="6348413" y="4276725"/>
              <a:ext cx="1111250" cy="620713"/>
              <a:chOff x="3742" y="2341"/>
              <a:chExt cx="726" cy="398"/>
            </a:xfrm>
          </p:grpSpPr>
          <p:sp>
            <p:nvSpPr>
              <p:cNvPr id="27" name="Oval 30"/>
              <p:cNvSpPr>
                <a:spLocks noChangeArrowheads="1"/>
              </p:cNvSpPr>
              <p:nvPr/>
            </p:nvSpPr>
            <p:spPr bwMode="auto">
              <a:xfrm>
                <a:off x="3742" y="2351"/>
                <a:ext cx="726" cy="388"/>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28" name="Rectangle 7"/>
              <p:cNvSpPr>
                <a:spLocks noChangeArrowheads="1"/>
              </p:cNvSpPr>
              <p:nvPr/>
            </p:nvSpPr>
            <p:spPr bwMode="auto">
              <a:xfrm>
                <a:off x="3832" y="2341"/>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dirty="0">
                    <a:solidFill>
                      <a:srgbClr val="000000"/>
                    </a:solidFill>
                  </a:rPr>
                  <a:t>Erste-Hilfe </a:t>
                </a:r>
              </a:p>
              <a:p>
                <a:pPr algn="ctr" eaLnBrk="1" hangingPunct="1">
                  <a:spcBef>
                    <a:spcPct val="0"/>
                  </a:spcBef>
                  <a:buClrTx/>
                  <a:buFontTx/>
                  <a:buNone/>
                </a:pPr>
                <a:r>
                  <a:rPr lang="de-DE" altLang="de-DE" sz="1400" b="0" dirty="0">
                    <a:solidFill>
                      <a:srgbClr val="000000"/>
                    </a:solidFill>
                  </a:rPr>
                  <a:t>Kenntnisse</a:t>
                </a:r>
                <a:endParaRPr lang="en-US" altLang="de-DE" sz="1400" b="0" dirty="0">
                  <a:solidFill>
                    <a:srgbClr val="000000"/>
                  </a:solidFill>
                </a:endParaRPr>
              </a:p>
            </p:txBody>
          </p:sp>
        </p:grpSp>
        <p:grpSp>
          <p:nvGrpSpPr>
            <p:cNvPr id="29" name="Group 32"/>
            <p:cNvGrpSpPr>
              <a:grpSpLocks/>
            </p:cNvGrpSpPr>
            <p:nvPr/>
          </p:nvGrpSpPr>
          <p:grpSpPr bwMode="auto">
            <a:xfrm>
              <a:off x="7599363" y="4276725"/>
              <a:ext cx="1041400" cy="620713"/>
              <a:chOff x="2835" y="2432"/>
              <a:chExt cx="680" cy="398"/>
            </a:xfrm>
          </p:grpSpPr>
          <p:sp>
            <p:nvSpPr>
              <p:cNvPr id="30" name="Oval 33"/>
              <p:cNvSpPr>
                <a:spLocks noChangeArrowheads="1"/>
              </p:cNvSpPr>
              <p:nvPr/>
            </p:nvSpPr>
            <p:spPr bwMode="auto">
              <a:xfrm>
                <a:off x="2835" y="2442"/>
                <a:ext cx="680" cy="388"/>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31" name="Rectangle 7"/>
              <p:cNvSpPr>
                <a:spLocks noChangeArrowheads="1"/>
              </p:cNvSpPr>
              <p:nvPr/>
            </p:nvSpPr>
            <p:spPr bwMode="auto">
              <a:xfrm>
                <a:off x="2880" y="2432"/>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Arbeits-</a:t>
                </a:r>
              </a:p>
              <a:p>
                <a:pPr algn="ctr" eaLnBrk="1" hangingPunct="1">
                  <a:spcBef>
                    <a:spcPct val="0"/>
                  </a:spcBef>
                  <a:buClrTx/>
                  <a:buFontTx/>
                  <a:buNone/>
                </a:pPr>
                <a:r>
                  <a:rPr lang="de-DE" altLang="de-DE" sz="1400" b="0">
                    <a:solidFill>
                      <a:srgbClr val="000000"/>
                    </a:solidFill>
                  </a:rPr>
                  <a:t>sicherheit</a:t>
                </a:r>
                <a:endParaRPr lang="en-US" altLang="de-DE" sz="1400" b="0">
                  <a:solidFill>
                    <a:srgbClr val="000000"/>
                  </a:solidFill>
                </a:endParaRPr>
              </a:p>
            </p:txBody>
          </p:sp>
        </p:grpSp>
        <p:sp>
          <p:nvSpPr>
            <p:cNvPr id="32" name="Line 25"/>
            <p:cNvSpPr>
              <a:spLocks noChangeShapeType="1"/>
            </p:cNvSpPr>
            <p:nvPr/>
          </p:nvSpPr>
          <p:spPr bwMode="auto">
            <a:xfrm>
              <a:off x="6921500" y="3992563"/>
              <a:ext cx="11811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3" name="Line 27"/>
            <p:cNvSpPr>
              <a:spLocks noChangeShapeType="1"/>
            </p:cNvSpPr>
            <p:nvPr/>
          </p:nvSpPr>
          <p:spPr bwMode="auto">
            <a:xfrm>
              <a:off x="8102600" y="3992563"/>
              <a:ext cx="0" cy="214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34" name="Line 22"/>
            <p:cNvSpPr>
              <a:spLocks noChangeShapeType="1"/>
            </p:cNvSpPr>
            <p:nvPr/>
          </p:nvSpPr>
          <p:spPr bwMode="auto">
            <a:xfrm>
              <a:off x="2319338" y="5267325"/>
              <a:ext cx="0" cy="2111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nvGrpSpPr>
            <p:cNvPr id="35" name="Group 40"/>
            <p:cNvGrpSpPr>
              <a:grpSpLocks/>
            </p:cNvGrpSpPr>
            <p:nvPr/>
          </p:nvGrpSpPr>
          <p:grpSpPr bwMode="auto">
            <a:xfrm>
              <a:off x="1763713" y="5551488"/>
              <a:ext cx="1041400" cy="620712"/>
              <a:chOff x="2835" y="2432"/>
              <a:chExt cx="680" cy="398"/>
            </a:xfrm>
          </p:grpSpPr>
          <p:sp>
            <p:nvSpPr>
              <p:cNvPr id="36" name="Oval 41"/>
              <p:cNvSpPr>
                <a:spLocks noChangeArrowheads="1"/>
              </p:cNvSpPr>
              <p:nvPr/>
            </p:nvSpPr>
            <p:spPr bwMode="auto">
              <a:xfrm>
                <a:off x="2835" y="2442"/>
                <a:ext cx="680" cy="388"/>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37" name="Rectangle 7"/>
              <p:cNvSpPr>
                <a:spLocks noChangeArrowheads="1"/>
              </p:cNvSpPr>
              <p:nvPr/>
            </p:nvSpPr>
            <p:spPr bwMode="auto">
              <a:xfrm>
                <a:off x="2880" y="2432"/>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Windows</a:t>
                </a:r>
                <a:endParaRPr lang="en-US" altLang="de-DE" sz="1400" b="0">
                  <a:solidFill>
                    <a:srgbClr val="000000"/>
                  </a:solidFill>
                </a:endParaRPr>
              </a:p>
            </p:txBody>
          </p:sp>
        </p:grpSp>
        <p:grpSp>
          <p:nvGrpSpPr>
            <p:cNvPr id="38" name="Group 43"/>
            <p:cNvGrpSpPr>
              <a:grpSpLocks/>
            </p:cNvGrpSpPr>
            <p:nvPr/>
          </p:nvGrpSpPr>
          <p:grpSpPr bwMode="auto">
            <a:xfrm>
              <a:off x="3082925" y="5551488"/>
              <a:ext cx="1041400" cy="620712"/>
              <a:chOff x="2835" y="2432"/>
              <a:chExt cx="680" cy="398"/>
            </a:xfrm>
          </p:grpSpPr>
          <p:sp>
            <p:nvSpPr>
              <p:cNvPr id="39" name="Oval 44"/>
              <p:cNvSpPr>
                <a:spLocks noChangeArrowheads="1"/>
              </p:cNvSpPr>
              <p:nvPr/>
            </p:nvSpPr>
            <p:spPr bwMode="auto">
              <a:xfrm>
                <a:off x="2835" y="2442"/>
                <a:ext cx="680" cy="388"/>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40" name="Rectangle 7"/>
              <p:cNvSpPr>
                <a:spLocks noChangeArrowheads="1"/>
              </p:cNvSpPr>
              <p:nvPr/>
            </p:nvSpPr>
            <p:spPr bwMode="auto">
              <a:xfrm>
                <a:off x="2880" y="2432"/>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solidFill>
                      <a:srgbClr val="000000"/>
                    </a:solidFill>
                  </a:rPr>
                  <a:t>Linux</a:t>
                </a:r>
                <a:endParaRPr lang="en-US" altLang="de-DE" sz="1400" b="0">
                  <a:solidFill>
                    <a:srgbClr val="000000"/>
                  </a:solidFill>
                </a:endParaRPr>
              </a:p>
            </p:txBody>
          </p:sp>
        </p:grpSp>
        <p:sp>
          <p:nvSpPr>
            <p:cNvPr id="41" name="Line 22"/>
            <p:cNvSpPr>
              <a:spLocks noChangeShapeType="1"/>
            </p:cNvSpPr>
            <p:nvPr/>
          </p:nvSpPr>
          <p:spPr bwMode="auto">
            <a:xfrm>
              <a:off x="3640138" y="5267325"/>
              <a:ext cx="0" cy="2111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42" name="Line 25"/>
            <p:cNvSpPr>
              <a:spLocks noChangeShapeType="1"/>
            </p:cNvSpPr>
            <p:nvPr/>
          </p:nvSpPr>
          <p:spPr bwMode="auto">
            <a:xfrm>
              <a:off x="2319338" y="5267325"/>
              <a:ext cx="1320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43" name="Rectangle 6"/>
            <p:cNvSpPr>
              <a:spLocks noChangeArrowheads="1"/>
            </p:cNvSpPr>
            <p:nvPr/>
          </p:nvSpPr>
          <p:spPr bwMode="auto">
            <a:xfrm>
              <a:off x="6588125" y="5600700"/>
              <a:ext cx="487363" cy="211138"/>
            </a:xfrm>
            <a:prstGeom prst="rect">
              <a:avLst/>
            </a:prstGeom>
            <a:solidFill>
              <a:srgbClr val="DDDDDD"/>
            </a:solidFill>
            <a:ln w="19050">
              <a:solidFill>
                <a:srgbClr val="969696"/>
              </a:solidFill>
              <a:miter lim="800000"/>
              <a:headEnd/>
              <a:tailEnd/>
            </a:ln>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b="0">
                <a:solidFill>
                  <a:srgbClr val="000000"/>
                </a:solidFill>
              </a:endParaRPr>
            </a:p>
          </p:txBody>
        </p:sp>
        <p:sp>
          <p:nvSpPr>
            <p:cNvPr id="44" name="Text Box 54"/>
            <p:cNvSpPr txBox="1">
              <a:spLocks noChangeArrowheads="1"/>
            </p:cNvSpPr>
            <p:nvPr/>
          </p:nvSpPr>
          <p:spPr bwMode="auto">
            <a:xfrm>
              <a:off x="7281863" y="5988050"/>
              <a:ext cx="1111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b="0"/>
                <a:t>Qualifikation</a:t>
              </a:r>
            </a:p>
          </p:txBody>
        </p:sp>
        <p:grpSp>
          <p:nvGrpSpPr>
            <p:cNvPr id="45" name="Group 55"/>
            <p:cNvGrpSpPr>
              <a:grpSpLocks/>
            </p:cNvGrpSpPr>
            <p:nvPr/>
          </p:nvGrpSpPr>
          <p:grpSpPr bwMode="auto">
            <a:xfrm>
              <a:off x="6588125" y="5876925"/>
              <a:ext cx="417513" cy="288925"/>
              <a:chOff x="2835" y="2199"/>
              <a:chExt cx="680" cy="875"/>
            </a:xfrm>
          </p:grpSpPr>
          <p:sp>
            <p:nvSpPr>
              <p:cNvPr id="46" name="Oval 56"/>
              <p:cNvSpPr>
                <a:spLocks noChangeArrowheads="1"/>
              </p:cNvSpPr>
              <p:nvPr/>
            </p:nvSpPr>
            <p:spPr bwMode="auto">
              <a:xfrm>
                <a:off x="2835" y="2199"/>
                <a:ext cx="680" cy="875"/>
              </a:xfrm>
              <a:prstGeom prst="ellipse">
                <a:avLst/>
              </a:prstGeom>
              <a:solidFill>
                <a:schemeClr val="bg1"/>
              </a:solidFill>
              <a:ln w="15875" algn="ctr">
                <a:solidFill>
                  <a:srgbClr val="969696"/>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b="0"/>
              </a:p>
            </p:txBody>
          </p:sp>
          <p:sp>
            <p:nvSpPr>
              <p:cNvPr id="47" name="Rectangle 7"/>
              <p:cNvSpPr>
                <a:spLocks noChangeArrowheads="1"/>
              </p:cNvSpPr>
              <p:nvPr/>
            </p:nvSpPr>
            <p:spPr bwMode="auto">
              <a:xfrm>
                <a:off x="2880" y="2432"/>
                <a:ext cx="590" cy="353"/>
              </a:xfrm>
              <a:prstGeom prst="rect">
                <a:avLst/>
              </a:prstGeom>
              <a:solidFill>
                <a:srgbClr val="B2B2B2">
                  <a:alpha val="0"/>
                </a:srgb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b="0">
                  <a:solidFill>
                    <a:srgbClr val="000000"/>
                  </a:solidFill>
                </a:endParaRPr>
              </a:p>
            </p:txBody>
          </p:sp>
        </p:grpSp>
      </p:grpSp>
    </p:spTree>
    <p:extLst>
      <p:ext uri="{BB962C8B-B14F-4D97-AF65-F5344CB8AC3E}">
        <p14:creationId xmlns:p14="http://schemas.microsoft.com/office/powerpoint/2010/main" val="2261380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Personalentwicklung </a:t>
            </a:r>
            <a:r>
              <a:rPr lang="de-DE" altLang="de-DE" dirty="0" smtClean="0"/>
              <a:t>– Anforderungen </a:t>
            </a:r>
            <a:endParaRPr lang="de-DE" dirty="0"/>
          </a:p>
        </p:txBody>
      </p:sp>
      <p:sp>
        <p:nvSpPr>
          <p:cNvPr id="3" name="Inhaltsplatzhalter 2"/>
          <p:cNvSpPr>
            <a:spLocks noGrp="1"/>
          </p:cNvSpPr>
          <p:nvPr>
            <p:ph idx="1"/>
          </p:nvPr>
        </p:nvSpPr>
        <p:spPr/>
        <p:txBody>
          <a:bodyPr/>
          <a:lstStyle/>
          <a:p>
            <a:r>
              <a:rPr lang="de-DE" dirty="0"/>
              <a:t>Anforderungen können an Planstellen geknüpft werden</a:t>
            </a:r>
          </a:p>
          <a:p>
            <a:r>
              <a:rPr lang="de-DE" dirty="0" smtClean="0"/>
              <a:t>Anforderungen </a:t>
            </a:r>
            <a:r>
              <a:rPr lang="de-DE" dirty="0"/>
              <a:t>sind Qualifikationen, Fähigkeiten und Erfahrungen</a:t>
            </a:r>
          </a:p>
          <a:p>
            <a:r>
              <a:rPr lang="de-DE" dirty="0" smtClean="0"/>
              <a:t>Anforderungen </a:t>
            </a:r>
            <a:r>
              <a:rPr lang="de-DE" dirty="0"/>
              <a:t>können mit einer Ausprägung angelegt werden</a:t>
            </a:r>
          </a:p>
          <a:p>
            <a:endParaRPr lang="de-DE" dirty="0"/>
          </a:p>
        </p:txBody>
      </p:sp>
      <p:sp>
        <p:nvSpPr>
          <p:cNvPr id="4" name="AutoShape 7"/>
          <p:cNvSpPr>
            <a:spLocks noChangeArrowheads="1"/>
          </p:cNvSpPr>
          <p:nvPr/>
        </p:nvSpPr>
        <p:spPr bwMode="auto">
          <a:xfrm>
            <a:off x="6312500" y="4714696"/>
            <a:ext cx="647700" cy="431800"/>
          </a:xfrm>
          <a:prstGeom prst="curvedRightArrow">
            <a:avLst>
              <a:gd name="adj1" fmla="val 20000"/>
              <a:gd name="adj2" fmla="val 40000"/>
              <a:gd name="adj3" fmla="val 50000"/>
            </a:avLst>
          </a:prstGeom>
          <a:solidFill>
            <a:srgbClr val="EAEAEA"/>
          </a:solidFill>
          <a:ln w="19050">
            <a:solidFill>
              <a:srgbClr val="808080"/>
            </a:solidFill>
            <a:miter lim="800000"/>
            <a:headEnd/>
            <a:tailEnd/>
          </a:ln>
        </p:spPr>
        <p:txBody>
          <a:bodyPr wrap="non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pic>
        <p:nvPicPr>
          <p:cNvPr id="10" name="Grafik 9"/>
          <p:cNvPicPr>
            <a:picLocks noChangeAspect="1"/>
          </p:cNvPicPr>
          <p:nvPr/>
        </p:nvPicPr>
        <p:blipFill>
          <a:blip r:embed="rId3"/>
          <a:stretch>
            <a:fillRect/>
          </a:stretch>
        </p:blipFill>
        <p:spPr>
          <a:xfrm>
            <a:off x="1993683" y="2747193"/>
            <a:ext cx="6199234" cy="1245779"/>
          </a:xfrm>
          <a:prstGeom prst="rect">
            <a:avLst/>
          </a:prstGeom>
        </p:spPr>
      </p:pic>
      <p:sp>
        <p:nvSpPr>
          <p:cNvPr id="11" name="Oval 8"/>
          <p:cNvSpPr>
            <a:spLocks noChangeArrowheads="1"/>
          </p:cNvSpPr>
          <p:nvPr/>
        </p:nvSpPr>
        <p:spPr bwMode="auto">
          <a:xfrm>
            <a:off x="6645129" y="2910682"/>
            <a:ext cx="1079500" cy="122396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pic>
        <p:nvPicPr>
          <p:cNvPr id="12" name="Grafik 11"/>
          <p:cNvPicPr>
            <a:picLocks noChangeAspect="1"/>
          </p:cNvPicPr>
          <p:nvPr/>
        </p:nvPicPr>
        <p:blipFill>
          <a:blip r:embed="rId4"/>
          <a:stretch>
            <a:fillRect/>
          </a:stretch>
        </p:blipFill>
        <p:spPr>
          <a:xfrm>
            <a:off x="7724629" y="3659375"/>
            <a:ext cx="2754312" cy="2542442"/>
          </a:xfrm>
          <a:prstGeom prst="rect">
            <a:avLst/>
          </a:prstGeom>
        </p:spPr>
      </p:pic>
      <p:sp>
        <p:nvSpPr>
          <p:cNvPr id="13" name="Oval 9"/>
          <p:cNvSpPr>
            <a:spLocks noChangeArrowheads="1"/>
          </p:cNvSpPr>
          <p:nvPr/>
        </p:nvSpPr>
        <p:spPr bwMode="auto">
          <a:xfrm>
            <a:off x="7822290" y="4603801"/>
            <a:ext cx="2952750" cy="2603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spTree>
    <p:extLst>
      <p:ext uri="{BB962C8B-B14F-4D97-AF65-F5344CB8AC3E}">
        <p14:creationId xmlns:p14="http://schemas.microsoft.com/office/powerpoint/2010/main" val="155146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Personalentwicklung </a:t>
            </a:r>
            <a:r>
              <a:rPr lang="de-DE" altLang="de-DE" dirty="0" smtClean="0"/>
              <a:t>– Profilvergleich </a:t>
            </a:r>
            <a:endParaRPr lang="de-DE" dirty="0"/>
          </a:p>
        </p:txBody>
      </p:sp>
      <p:sp>
        <p:nvSpPr>
          <p:cNvPr id="3" name="Inhaltsplatzhalter 2"/>
          <p:cNvSpPr>
            <a:spLocks noGrp="1"/>
          </p:cNvSpPr>
          <p:nvPr>
            <p:ph idx="1"/>
          </p:nvPr>
        </p:nvSpPr>
        <p:spPr/>
        <p:txBody>
          <a:bodyPr/>
          <a:lstStyle/>
          <a:p>
            <a:r>
              <a:rPr lang="de-DE" dirty="0"/>
              <a:t>Über den Profilvergleich können Personen, Stellen </a:t>
            </a:r>
            <a:r>
              <a:rPr lang="de-DE" dirty="0" smtClean="0"/>
              <a:t>und</a:t>
            </a:r>
            <a:br>
              <a:rPr lang="de-DE" dirty="0" smtClean="0"/>
            </a:br>
            <a:r>
              <a:rPr lang="de-DE" dirty="0" smtClean="0"/>
              <a:t>Planstellen </a:t>
            </a:r>
            <a:r>
              <a:rPr lang="de-DE" dirty="0"/>
              <a:t>miteinander verglichen werden</a:t>
            </a:r>
            <a:r>
              <a:rPr lang="de-DE" dirty="0" smtClean="0"/>
              <a:t>.</a:t>
            </a:r>
          </a:p>
          <a:p>
            <a:endParaRPr lang="de-DE" dirty="0"/>
          </a:p>
          <a:p>
            <a:r>
              <a:rPr lang="de-DE" dirty="0"/>
              <a:t>Beim Profilvergleich wird jeweils die Differenz </a:t>
            </a:r>
            <a:r>
              <a:rPr lang="de-DE" dirty="0" smtClean="0"/>
              <a:t>zwischen der </a:t>
            </a:r>
            <a:r>
              <a:rPr lang="de-DE" dirty="0"/>
              <a:t>Ausprägung </a:t>
            </a:r>
            <a:r>
              <a:rPr lang="de-DE" dirty="0" smtClean="0"/>
              <a:t/>
            </a:r>
            <a:br>
              <a:rPr lang="de-DE" dirty="0" smtClean="0"/>
            </a:br>
            <a:r>
              <a:rPr lang="de-DE" dirty="0" smtClean="0"/>
              <a:t>der </a:t>
            </a:r>
            <a:r>
              <a:rPr lang="de-DE" dirty="0"/>
              <a:t>Anforderung und der Ausprägung der Qualifikation ermittelt. </a:t>
            </a:r>
            <a:endParaRPr lang="de-DE" dirty="0" smtClean="0"/>
          </a:p>
          <a:p>
            <a:endParaRPr lang="de-DE" dirty="0"/>
          </a:p>
          <a:p>
            <a:r>
              <a:rPr lang="de-DE" dirty="0"/>
              <a:t> Dabei sind drei Ergebnisse möglich. </a:t>
            </a:r>
          </a:p>
          <a:p>
            <a:pPr lvl="1"/>
            <a:r>
              <a:rPr lang="de-DE" dirty="0"/>
              <a:t> Beide Ausprägungen sind identisch</a:t>
            </a:r>
          </a:p>
          <a:p>
            <a:pPr lvl="1"/>
            <a:r>
              <a:rPr lang="de-DE" dirty="0"/>
              <a:t>Die Anforderung ist höher als die Qualifikation (= Unterqualifikation)</a:t>
            </a:r>
          </a:p>
          <a:p>
            <a:pPr lvl="1"/>
            <a:r>
              <a:rPr lang="de-DE" dirty="0"/>
              <a:t>Die Anforderung ist geringer als die Qualifikation (= Überqualifikation)</a:t>
            </a:r>
          </a:p>
          <a:p>
            <a:endParaRPr lang="de-DE" dirty="0"/>
          </a:p>
        </p:txBody>
      </p:sp>
      <p:grpSp>
        <p:nvGrpSpPr>
          <p:cNvPr id="16" name="Gruppieren 15"/>
          <p:cNvGrpSpPr/>
          <p:nvPr/>
        </p:nvGrpSpPr>
        <p:grpSpPr>
          <a:xfrm>
            <a:off x="8098589" y="1691079"/>
            <a:ext cx="2952750" cy="3951288"/>
            <a:chOff x="5435600" y="2098675"/>
            <a:chExt cx="2952750" cy="3951288"/>
          </a:xfrm>
        </p:grpSpPr>
        <p:sp>
          <p:nvSpPr>
            <p:cNvPr id="4" name="Rectangle 5"/>
            <p:cNvSpPr>
              <a:spLocks noChangeArrowheads="1"/>
            </p:cNvSpPr>
            <p:nvPr/>
          </p:nvSpPr>
          <p:spPr bwMode="auto">
            <a:xfrm>
              <a:off x="6083300" y="2763838"/>
              <a:ext cx="1052513" cy="201612"/>
            </a:xfrm>
            <a:prstGeom prst="rect">
              <a:avLst/>
            </a:prstGeom>
            <a:solidFill>
              <a:srgbClr val="008000"/>
            </a:solidFill>
            <a:ln w="19050" algn="ctr">
              <a:solidFill>
                <a:srgbClr val="00660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5" name="Rectangle 6"/>
            <p:cNvSpPr>
              <a:spLocks noChangeArrowheads="1"/>
            </p:cNvSpPr>
            <p:nvPr/>
          </p:nvSpPr>
          <p:spPr bwMode="auto">
            <a:xfrm>
              <a:off x="6083300" y="3019425"/>
              <a:ext cx="1296988" cy="201613"/>
            </a:xfrm>
            <a:prstGeom prst="rect">
              <a:avLst/>
            </a:prstGeom>
            <a:solidFill>
              <a:srgbClr val="FFBDBD"/>
            </a:solidFill>
            <a:ln w="19050" algn="ctr">
              <a:solidFill>
                <a:schemeClr val="accent2"/>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6" name="Rectangle 7"/>
            <p:cNvSpPr>
              <a:spLocks noChangeArrowheads="1"/>
            </p:cNvSpPr>
            <p:nvPr/>
          </p:nvSpPr>
          <p:spPr bwMode="auto">
            <a:xfrm>
              <a:off x="6083300" y="3444875"/>
              <a:ext cx="1216025" cy="201613"/>
            </a:xfrm>
            <a:prstGeom prst="rect">
              <a:avLst/>
            </a:prstGeom>
            <a:solidFill>
              <a:srgbClr val="008000"/>
            </a:solidFill>
            <a:ln w="19050" algn="ctr">
              <a:solidFill>
                <a:srgbClr val="00660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7" name="Rectangle 8"/>
            <p:cNvSpPr>
              <a:spLocks noChangeArrowheads="1"/>
            </p:cNvSpPr>
            <p:nvPr/>
          </p:nvSpPr>
          <p:spPr bwMode="auto">
            <a:xfrm>
              <a:off x="6083300" y="3698875"/>
              <a:ext cx="811213" cy="201613"/>
            </a:xfrm>
            <a:prstGeom prst="rect">
              <a:avLst/>
            </a:prstGeom>
            <a:solidFill>
              <a:srgbClr val="FFBDBD"/>
            </a:solidFill>
            <a:ln w="19050" algn="ctr">
              <a:solidFill>
                <a:schemeClr val="accent2"/>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8" name="Rectangle 9"/>
            <p:cNvSpPr>
              <a:spLocks noChangeArrowheads="1"/>
            </p:cNvSpPr>
            <p:nvPr/>
          </p:nvSpPr>
          <p:spPr bwMode="auto">
            <a:xfrm>
              <a:off x="6083300" y="4124325"/>
              <a:ext cx="728663" cy="201613"/>
            </a:xfrm>
            <a:prstGeom prst="rect">
              <a:avLst/>
            </a:prstGeom>
            <a:solidFill>
              <a:srgbClr val="008000"/>
            </a:solidFill>
            <a:ln w="19050" algn="ctr">
              <a:solidFill>
                <a:srgbClr val="00660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9" name="Rectangle 10"/>
            <p:cNvSpPr>
              <a:spLocks noChangeArrowheads="1"/>
            </p:cNvSpPr>
            <p:nvPr/>
          </p:nvSpPr>
          <p:spPr bwMode="auto">
            <a:xfrm>
              <a:off x="6083300" y="4379913"/>
              <a:ext cx="728663" cy="201612"/>
            </a:xfrm>
            <a:prstGeom prst="rect">
              <a:avLst/>
            </a:prstGeom>
            <a:solidFill>
              <a:srgbClr val="FFBDBD"/>
            </a:solidFill>
            <a:ln w="19050" algn="ctr">
              <a:solidFill>
                <a:schemeClr val="accent2"/>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0" name="Text Box 11"/>
            <p:cNvSpPr txBox="1">
              <a:spLocks noChangeArrowheads="1"/>
            </p:cNvSpPr>
            <p:nvPr/>
          </p:nvSpPr>
          <p:spPr bwMode="auto">
            <a:xfrm>
              <a:off x="5435600" y="2098675"/>
              <a:ext cx="1296988" cy="261938"/>
            </a:xfrm>
            <a:prstGeom prst="rect">
              <a:avLst/>
            </a:prstGeom>
            <a:solidFill>
              <a:srgbClr val="008000"/>
            </a:solidFill>
            <a:ln w="19050" algn="ctr">
              <a:solidFill>
                <a:srgbClr val="006600"/>
              </a:solidFill>
              <a:miter lim="800000"/>
              <a:headEnd/>
              <a:tailEnd/>
            </a:ln>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a:solidFill>
                    <a:schemeClr val="bg1"/>
                  </a:solidFill>
                </a:rPr>
                <a:t>Planstelle</a:t>
              </a:r>
            </a:p>
          </p:txBody>
        </p:sp>
        <p:sp>
          <p:nvSpPr>
            <p:cNvPr id="11" name="Text Box 12"/>
            <p:cNvSpPr txBox="1">
              <a:spLocks noChangeArrowheads="1"/>
            </p:cNvSpPr>
            <p:nvPr/>
          </p:nvSpPr>
          <p:spPr bwMode="auto">
            <a:xfrm>
              <a:off x="6734175" y="2098675"/>
              <a:ext cx="1293813" cy="261938"/>
            </a:xfrm>
            <a:prstGeom prst="rect">
              <a:avLst/>
            </a:prstGeom>
            <a:solidFill>
              <a:srgbClr val="FFBDBD"/>
            </a:solidFill>
            <a:ln w="19050" algn="ctr">
              <a:solidFill>
                <a:schemeClr val="accent2"/>
              </a:solidFill>
              <a:miter lim="800000"/>
              <a:headEnd/>
              <a:tailEnd/>
            </a:ln>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a:t>Person</a:t>
              </a:r>
            </a:p>
          </p:txBody>
        </p:sp>
        <p:sp>
          <p:nvSpPr>
            <p:cNvPr id="12" name="Rectangle 18"/>
            <p:cNvSpPr>
              <a:spLocks noChangeArrowheads="1"/>
            </p:cNvSpPr>
            <p:nvPr/>
          </p:nvSpPr>
          <p:spPr bwMode="auto">
            <a:xfrm>
              <a:off x="6443663" y="5500688"/>
              <a:ext cx="549275" cy="201612"/>
            </a:xfrm>
            <a:prstGeom prst="rect">
              <a:avLst/>
            </a:prstGeom>
            <a:solidFill>
              <a:srgbClr val="008000"/>
            </a:solidFill>
            <a:ln w="19050" algn="ctr">
              <a:solidFill>
                <a:srgbClr val="00660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3" name="Text Box 19"/>
            <p:cNvSpPr txBox="1">
              <a:spLocks noChangeArrowheads="1"/>
            </p:cNvSpPr>
            <p:nvPr/>
          </p:nvSpPr>
          <p:spPr bwMode="auto">
            <a:xfrm>
              <a:off x="7164388" y="5445125"/>
              <a:ext cx="1223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b="0"/>
                <a:t>Anforderungen</a:t>
              </a:r>
            </a:p>
          </p:txBody>
        </p:sp>
        <p:sp>
          <p:nvSpPr>
            <p:cNvPr id="14" name="Rectangle 20"/>
            <p:cNvSpPr>
              <a:spLocks noChangeArrowheads="1"/>
            </p:cNvSpPr>
            <p:nvPr/>
          </p:nvSpPr>
          <p:spPr bwMode="auto">
            <a:xfrm>
              <a:off x="6443663" y="5848350"/>
              <a:ext cx="576262" cy="201613"/>
            </a:xfrm>
            <a:prstGeom prst="rect">
              <a:avLst/>
            </a:prstGeom>
            <a:solidFill>
              <a:srgbClr val="FFBDBD"/>
            </a:solidFill>
            <a:ln w="19050" algn="ctr">
              <a:solidFill>
                <a:schemeClr val="accent2"/>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5" name="Text Box 21"/>
            <p:cNvSpPr txBox="1">
              <a:spLocks noChangeArrowheads="1"/>
            </p:cNvSpPr>
            <p:nvPr/>
          </p:nvSpPr>
          <p:spPr bwMode="auto">
            <a:xfrm>
              <a:off x="7164388" y="5808663"/>
              <a:ext cx="1223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200" b="0"/>
                <a:t>Qualifikationen</a:t>
              </a:r>
            </a:p>
          </p:txBody>
        </p:sp>
      </p:grpSp>
    </p:spTree>
    <p:extLst>
      <p:ext uri="{BB962C8B-B14F-4D97-AF65-F5344CB8AC3E}">
        <p14:creationId xmlns:p14="http://schemas.microsoft.com/office/powerpoint/2010/main" val="3508351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Prozesse </a:t>
            </a:r>
            <a:r>
              <a:rPr lang="de-DE" altLang="de-DE" dirty="0" smtClean="0"/>
              <a:t>– Talentmanagement </a:t>
            </a:r>
            <a:endParaRPr lang="de-DE" dirty="0"/>
          </a:p>
        </p:txBody>
      </p:sp>
      <p:sp>
        <p:nvSpPr>
          <p:cNvPr id="3" name="Inhaltsplatzhalter 2"/>
          <p:cNvSpPr>
            <a:spLocks noGrp="1"/>
          </p:cNvSpPr>
          <p:nvPr>
            <p:ph idx="1"/>
          </p:nvPr>
        </p:nvSpPr>
        <p:spPr/>
        <p:txBody>
          <a:bodyPr/>
          <a:lstStyle/>
          <a:p>
            <a:pPr>
              <a:lnSpc>
                <a:spcPct val="150000"/>
              </a:lnSpc>
            </a:pPr>
            <a:r>
              <a:rPr lang="de-DE" altLang="de-DE" dirty="0"/>
              <a:t>Laufbahnplanung durchführen</a:t>
            </a:r>
          </a:p>
          <a:p>
            <a:pPr>
              <a:lnSpc>
                <a:spcPct val="150000"/>
              </a:lnSpc>
            </a:pPr>
            <a:r>
              <a:rPr lang="de-DE" altLang="de-DE" dirty="0"/>
              <a:t>Nachfolgeplanung durchführen</a:t>
            </a:r>
          </a:p>
          <a:p>
            <a:pPr>
              <a:lnSpc>
                <a:spcPct val="150000"/>
              </a:lnSpc>
            </a:pPr>
            <a:r>
              <a:rPr lang="de-DE" altLang="de-DE" dirty="0"/>
              <a:t>Allgemeine Entwicklungspläne generieren</a:t>
            </a:r>
          </a:p>
          <a:p>
            <a:pPr>
              <a:lnSpc>
                <a:spcPct val="150000"/>
              </a:lnSpc>
            </a:pPr>
            <a:r>
              <a:rPr lang="de-DE" altLang="de-DE" dirty="0"/>
              <a:t>Individuelle Entwicklungspläne generieren</a:t>
            </a:r>
          </a:p>
          <a:p>
            <a:endParaRPr lang="de-DE" dirty="0"/>
          </a:p>
        </p:txBody>
      </p:sp>
      <p:pic>
        <p:nvPicPr>
          <p:cNvPr id="4" name="Picture 7" descr="j0438566"/>
          <p:cNvPicPr>
            <a:picLocks noChangeAspect="1" noChangeArrowheads="1"/>
          </p:cNvPicPr>
          <p:nvPr/>
        </p:nvPicPr>
        <p:blipFill>
          <a:blip r:embed="rId3">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8461208" y="2590906"/>
            <a:ext cx="17573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227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Talentmanagement </a:t>
            </a:r>
            <a:r>
              <a:rPr lang="de-DE" altLang="de-DE" dirty="0" smtClean="0"/>
              <a:t>– Laufbahnplanung </a:t>
            </a:r>
            <a:endParaRPr lang="de-DE" dirty="0"/>
          </a:p>
        </p:txBody>
      </p:sp>
      <p:sp>
        <p:nvSpPr>
          <p:cNvPr id="3" name="Inhaltsplatzhalter 2"/>
          <p:cNvSpPr>
            <a:spLocks noGrp="1"/>
          </p:cNvSpPr>
          <p:nvPr>
            <p:ph idx="1"/>
          </p:nvPr>
        </p:nvSpPr>
        <p:spPr/>
        <p:txBody>
          <a:bodyPr/>
          <a:lstStyle/>
          <a:p>
            <a:pPr>
              <a:lnSpc>
                <a:spcPct val="150000"/>
              </a:lnSpc>
            </a:pPr>
            <a:r>
              <a:rPr lang="de-DE" altLang="de-DE" dirty="0"/>
              <a:t>Karriereziele identifizieren</a:t>
            </a:r>
          </a:p>
          <a:p>
            <a:pPr>
              <a:lnSpc>
                <a:spcPct val="150000"/>
              </a:lnSpc>
            </a:pPr>
            <a:r>
              <a:rPr lang="de-DE" altLang="de-DE" dirty="0"/>
              <a:t>Berufliche Laufbahn planen</a:t>
            </a:r>
          </a:p>
          <a:p>
            <a:pPr>
              <a:lnSpc>
                <a:spcPct val="150000"/>
              </a:lnSpc>
            </a:pPr>
            <a:r>
              <a:rPr lang="de-DE" altLang="de-DE" dirty="0"/>
              <a:t>Einzelne Stationen einer Laufbahn anlegen und definieren</a:t>
            </a:r>
          </a:p>
          <a:p>
            <a:pPr lvl="1">
              <a:lnSpc>
                <a:spcPct val="150000"/>
              </a:lnSpc>
            </a:pPr>
            <a:r>
              <a:rPr lang="de-DE" altLang="de-DE" dirty="0"/>
              <a:t>Stelle</a:t>
            </a:r>
          </a:p>
          <a:p>
            <a:pPr lvl="1">
              <a:lnSpc>
                <a:spcPct val="150000"/>
              </a:lnSpc>
            </a:pPr>
            <a:r>
              <a:rPr lang="de-DE" altLang="de-DE" dirty="0"/>
              <a:t>Planstelle</a:t>
            </a:r>
          </a:p>
          <a:p>
            <a:pPr lvl="1">
              <a:lnSpc>
                <a:spcPct val="150000"/>
              </a:lnSpc>
            </a:pPr>
            <a:r>
              <a:rPr lang="de-DE" altLang="de-DE" dirty="0"/>
              <a:t>Schulung</a:t>
            </a:r>
          </a:p>
          <a:p>
            <a:pPr>
              <a:lnSpc>
                <a:spcPct val="150000"/>
              </a:lnSpc>
            </a:pPr>
            <a:r>
              <a:rPr lang="de-DE" altLang="de-DE" dirty="0"/>
              <a:t>Laufbahnplanung: Abgleich der Qualifikationen mit Anforderungen einer Station der Laufbahn, z.B. Stelle, Planstelle </a:t>
            </a:r>
            <a:r>
              <a:rPr lang="de-DE" altLang="de-DE" dirty="0">
                <a:sym typeface="Wingdings" panose="05000000000000000000" pitchFamily="2" charset="2"/>
              </a:rPr>
              <a:t> Personalentscheidungen, Schulungen, etc.</a:t>
            </a:r>
          </a:p>
          <a:p>
            <a:pPr>
              <a:lnSpc>
                <a:spcPct val="150000"/>
              </a:lnSpc>
            </a:pPr>
            <a:r>
              <a:rPr lang="de-DE" altLang="de-DE" dirty="0">
                <a:sym typeface="Wingdings" panose="05000000000000000000" pitchFamily="2" charset="2"/>
              </a:rPr>
              <a:t>Individuelle Entwicklungspläne ableiten</a:t>
            </a:r>
            <a:endParaRPr lang="de-DE" altLang="de-DE" dirty="0"/>
          </a:p>
          <a:p>
            <a:endParaRPr lang="de-DE" dirty="0"/>
          </a:p>
        </p:txBody>
      </p:sp>
    </p:spTree>
    <p:extLst>
      <p:ext uri="{BB962C8B-B14F-4D97-AF65-F5344CB8AC3E}">
        <p14:creationId xmlns:p14="http://schemas.microsoft.com/office/powerpoint/2010/main" val="2627537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Talentmanagement </a:t>
            </a:r>
            <a:r>
              <a:rPr lang="de-DE" altLang="de-DE" dirty="0" smtClean="0"/>
              <a:t>– Laufbahnplanung </a:t>
            </a:r>
            <a:r>
              <a:rPr lang="de-DE" altLang="de-DE" dirty="0"/>
              <a:t>(Forts.)</a:t>
            </a:r>
            <a:endParaRPr lang="de-DE" dirty="0"/>
          </a:p>
        </p:txBody>
      </p:sp>
      <p:sp>
        <p:nvSpPr>
          <p:cNvPr id="3" name="Inhaltsplatzhalter 2"/>
          <p:cNvSpPr>
            <a:spLocks noGrp="1"/>
          </p:cNvSpPr>
          <p:nvPr>
            <p:ph idx="1"/>
          </p:nvPr>
        </p:nvSpPr>
        <p:spPr/>
        <p:txBody>
          <a:bodyPr/>
          <a:lstStyle/>
          <a:p>
            <a:r>
              <a:rPr lang="de-DE" altLang="de-DE" dirty="0"/>
              <a:t>Beispiel für eine Laufbahnplanung:</a:t>
            </a:r>
          </a:p>
        </p:txBody>
      </p:sp>
      <p:sp>
        <p:nvSpPr>
          <p:cNvPr id="7" name="Oval 9"/>
          <p:cNvSpPr>
            <a:spLocks noChangeArrowheads="1"/>
          </p:cNvSpPr>
          <p:nvPr/>
        </p:nvSpPr>
        <p:spPr bwMode="auto">
          <a:xfrm>
            <a:off x="5117141" y="4882463"/>
            <a:ext cx="1655763" cy="277813"/>
          </a:xfrm>
          <a:prstGeom prst="ellipse">
            <a:avLst/>
          </a:prstGeom>
          <a:solidFill>
            <a:schemeClr val="accent1">
              <a:alpha val="0"/>
            </a:schemeClr>
          </a:solidFill>
          <a:ln w="19050" algn="ctr">
            <a:solidFill>
              <a:srgbClr val="FF0000"/>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pic>
        <p:nvPicPr>
          <p:cNvPr id="15" name="Grafik 14"/>
          <p:cNvPicPr/>
          <p:nvPr/>
        </p:nvPicPr>
        <p:blipFill>
          <a:blip r:embed="rId2"/>
          <a:stretch>
            <a:fillRect/>
          </a:stretch>
        </p:blipFill>
        <p:spPr>
          <a:xfrm>
            <a:off x="4737450" y="2072216"/>
            <a:ext cx="5668180" cy="3669580"/>
          </a:xfrm>
          <a:prstGeom prst="rect">
            <a:avLst/>
          </a:prstGeom>
        </p:spPr>
      </p:pic>
      <p:sp>
        <p:nvSpPr>
          <p:cNvPr id="16" name="Oval 9"/>
          <p:cNvSpPr>
            <a:spLocks noChangeArrowheads="1"/>
          </p:cNvSpPr>
          <p:nvPr/>
        </p:nvSpPr>
        <p:spPr bwMode="auto">
          <a:xfrm>
            <a:off x="4935313" y="4489138"/>
            <a:ext cx="1655763" cy="277813"/>
          </a:xfrm>
          <a:prstGeom prst="ellipse">
            <a:avLst/>
          </a:prstGeom>
          <a:solidFill>
            <a:schemeClr val="accent1">
              <a:alpha val="0"/>
            </a:schemeClr>
          </a:solidFill>
          <a:ln w="19050" algn="ctr">
            <a:solidFill>
              <a:srgbClr val="FF0000"/>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7" name="Oval 8"/>
          <p:cNvSpPr>
            <a:spLocks noChangeArrowheads="1"/>
          </p:cNvSpPr>
          <p:nvPr/>
        </p:nvSpPr>
        <p:spPr bwMode="auto">
          <a:xfrm>
            <a:off x="8007655" y="5228006"/>
            <a:ext cx="2919997" cy="523400"/>
          </a:xfrm>
          <a:prstGeom prst="ellipse">
            <a:avLst/>
          </a:prstGeom>
          <a:solidFill>
            <a:schemeClr val="accent1">
              <a:alpha val="0"/>
            </a:schemeClr>
          </a:solidFill>
          <a:ln w="19050" algn="ctr">
            <a:solidFill>
              <a:srgbClr val="FF0000"/>
            </a:solidFill>
            <a:round/>
            <a:headEnd/>
            <a:tailEnd/>
          </a:ln>
        </p:spPr>
        <p:txBody>
          <a:bodyPr wrap="squar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8" name="Oval 8"/>
          <p:cNvSpPr>
            <a:spLocks noChangeArrowheads="1"/>
          </p:cNvSpPr>
          <p:nvPr/>
        </p:nvSpPr>
        <p:spPr bwMode="auto">
          <a:xfrm>
            <a:off x="5117142" y="3862361"/>
            <a:ext cx="1655762" cy="277812"/>
          </a:xfrm>
          <a:prstGeom prst="ellipse">
            <a:avLst/>
          </a:prstGeom>
          <a:solidFill>
            <a:schemeClr val="accent1">
              <a:alpha val="0"/>
            </a:schemeClr>
          </a:solidFill>
          <a:ln w="19050" algn="ctr">
            <a:solidFill>
              <a:srgbClr val="FF0000"/>
            </a:solidFill>
            <a:round/>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Tree>
    <p:extLst>
      <p:ext uri="{BB962C8B-B14F-4D97-AF65-F5344CB8AC3E}">
        <p14:creationId xmlns:p14="http://schemas.microsoft.com/office/powerpoint/2010/main" val="2112531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Talentmanagement </a:t>
            </a:r>
            <a:r>
              <a:rPr lang="de-DE" altLang="de-DE" dirty="0" smtClean="0"/>
              <a:t>– Nachfolgeplanung </a:t>
            </a:r>
            <a:endParaRPr lang="de-DE" dirty="0"/>
          </a:p>
        </p:txBody>
      </p:sp>
      <p:sp>
        <p:nvSpPr>
          <p:cNvPr id="3" name="Inhaltsplatzhalter 2"/>
          <p:cNvSpPr>
            <a:spLocks noGrp="1"/>
          </p:cNvSpPr>
          <p:nvPr>
            <p:ph idx="1"/>
          </p:nvPr>
        </p:nvSpPr>
        <p:spPr/>
        <p:txBody>
          <a:bodyPr/>
          <a:lstStyle/>
          <a:p>
            <a:pPr>
              <a:lnSpc>
                <a:spcPct val="150000"/>
              </a:lnSpc>
            </a:pPr>
            <a:r>
              <a:rPr lang="de-DE" altLang="de-DE" dirty="0"/>
              <a:t>Kontinuität der Personalbereitstellung für Schlüsselplanstellen gewährleisten</a:t>
            </a:r>
          </a:p>
          <a:p>
            <a:pPr>
              <a:lnSpc>
                <a:spcPct val="150000"/>
              </a:lnSpc>
            </a:pPr>
            <a:r>
              <a:rPr lang="de-DE" altLang="de-DE" dirty="0"/>
              <a:t>Pro-aktive Suche nach geeigneten Kandidaten zur Wiederbesetzung von Schlüsselplanstellen</a:t>
            </a:r>
          </a:p>
          <a:p>
            <a:pPr>
              <a:lnSpc>
                <a:spcPct val="150000"/>
              </a:lnSpc>
            </a:pPr>
            <a:r>
              <a:rPr lang="de-DE" altLang="de-DE" dirty="0"/>
              <a:t>Gezielte Vorbereitung auf die Übernahme der Nachfolgerstelle</a:t>
            </a:r>
          </a:p>
          <a:p>
            <a:endParaRPr lang="de-DE" dirty="0"/>
          </a:p>
        </p:txBody>
      </p:sp>
      <p:pic>
        <p:nvPicPr>
          <p:cNvPr id="4" name="Picture 6" descr="j043056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016306" y="4060825"/>
            <a:ext cx="216058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411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Talentmanagement </a:t>
            </a:r>
            <a:r>
              <a:rPr lang="de-DE" altLang="de-DE" dirty="0" smtClean="0"/>
              <a:t>– Entwicklungspläne </a:t>
            </a:r>
            <a:endParaRPr lang="de-DE" dirty="0"/>
          </a:p>
        </p:txBody>
      </p:sp>
      <p:sp>
        <p:nvSpPr>
          <p:cNvPr id="3" name="Inhaltsplatzhalter 2"/>
          <p:cNvSpPr>
            <a:spLocks noGrp="1"/>
          </p:cNvSpPr>
          <p:nvPr>
            <p:ph idx="1"/>
          </p:nvPr>
        </p:nvSpPr>
        <p:spPr/>
        <p:txBody>
          <a:bodyPr/>
          <a:lstStyle/>
          <a:p>
            <a:pPr>
              <a:lnSpc>
                <a:spcPct val="150000"/>
              </a:lnSpc>
            </a:pPr>
            <a:r>
              <a:rPr lang="de-DE" altLang="de-DE" dirty="0"/>
              <a:t>Zusammenfassung von Aus- und Weiterbildungsmaßnahmen mit dem Ziel bestimmte Qualifikationen zu vermitteln</a:t>
            </a:r>
          </a:p>
          <a:p>
            <a:pPr>
              <a:lnSpc>
                <a:spcPct val="150000"/>
              </a:lnSpc>
            </a:pPr>
            <a:r>
              <a:rPr lang="de-DE" altLang="de-DE" dirty="0"/>
              <a:t>Teilnahme an Schulungen</a:t>
            </a:r>
          </a:p>
          <a:p>
            <a:pPr>
              <a:lnSpc>
                <a:spcPct val="150000"/>
              </a:lnSpc>
            </a:pPr>
            <a:r>
              <a:rPr lang="de-DE" altLang="de-DE" dirty="0"/>
              <a:t>Besetzung von Planstellen</a:t>
            </a:r>
          </a:p>
          <a:p>
            <a:pPr>
              <a:lnSpc>
                <a:spcPct val="150000"/>
              </a:lnSpc>
            </a:pPr>
            <a:r>
              <a:rPr lang="de-DE" altLang="de-DE" dirty="0"/>
              <a:t>Einsatz in einer Organisationseinheit</a:t>
            </a:r>
          </a:p>
          <a:p>
            <a:pPr>
              <a:lnSpc>
                <a:spcPct val="150000"/>
              </a:lnSpc>
            </a:pPr>
            <a:r>
              <a:rPr lang="de-DE" altLang="de-DE" dirty="0"/>
              <a:t>Aufenthalt an einem Ort</a:t>
            </a:r>
          </a:p>
          <a:p>
            <a:endParaRPr lang="de-DE" dirty="0"/>
          </a:p>
        </p:txBody>
      </p:sp>
      <p:pic>
        <p:nvPicPr>
          <p:cNvPr id="4" name="Picture 7" descr="j04398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500438"/>
            <a:ext cx="1757362"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92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xfrm>
            <a:off x="2038856" y="2624438"/>
            <a:ext cx="9830344" cy="1924701"/>
          </a:xfrm>
        </p:spPr>
        <p:txBody>
          <a:bodyPr/>
          <a:lstStyle/>
          <a:p>
            <a:pPr marL="72000" indent="0">
              <a:buNone/>
            </a:pPr>
            <a:r>
              <a:rPr lang="de-DE" dirty="0"/>
              <a:t>Sie sind in der Lage,</a:t>
            </a:r>
          </a:p>
          <a:p>
            <a:r>
              <a:rPr lang="de-DE" dirty="0" smtClean="0"/>
              <a:t>die </a:t>
            </a:r>
            <a:r>
              <a:rPr lang="de-DE" dirty="0"/>
              <a:t>zentralen Organisationseinheiten des </a:t>
            </a:r>
            <a:r>
              <a:rPr lang="de-DE" dirty="0" smtClean="0"/>
              <a:t>HCM-Moduls </a:t>
            </a:r>
            <a:r>
              <a:rPr lang="de-DE" dirty="0"/>
              <a:t>zu definieren.</a:t>
            </a:r>
          </a:p>
          <a:p>
            <a:r>
              <a:rPr lang="de-DE" dirty="0"/>
              <a:t>Stammdaten mit besonderer Bedeutung für das </a:t>
            </a:r>
            <a:r>
              <a:rPr lang="de-DE" dirty="0" smtClean="0"/>
              <a:t>HCM-Modul </a:t>
            </a:r>
            <a:r>
              <a:rPr lang="de-DE" dirty="0"/>
              <a:t>zusammenzufassen.</a:t>
            </a:r>
          </a:p>
          <a:p>
            <a:r>
              <a:rPr lang="de-DE" dirty="0" smtClean="0"/>
              <a:t>Standardprozesse des HCM </a:t>
            </a:r>
            <a:r>
              <a:rPr lang="de-DE" dirty="0"/>
              <a:t>zu erläutern.</a:t>
            </a:r>
          </a:p>
          <a:p>
            <a:endParaRPr lang="de-DE" dirty="0"/>
          </a:p>
        </p:txBody>
      </p:sp>
    </p:spTree>
    <p:extLst>
      <p:ext uri="{BB962C8B-B14F-4D97-AF65-F5344CB8AC3E}">
        <p14:creationId xmlns:p14="http://schemas.microsoft.com/office/powerpoint/2010/main" val="35669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Prozesse </a:t>
            </a:r>
            <a:r>
              <a:rPr lang="de-DE" altLang="de-DE" dirty="0" smtClean="0"/>
              <a:t>– Performancemanagement  </a:t>
            </a:r>
            <a:r>
              <a:rPr lang="de-DE" altLang="de-DE" dirty="0"/>
              <a:t>	</a:t>
            </a:r>
            <a:endParaRPr lang="de-DE" dirty="0"/>
          </a:p>
        </p:txBody>
      </p:sp>
      <p:sp>
        <p:nvSpPr>
          <p:cNvPr id="3" name="Inhaltsplatzhalter 2"/>
          <p:cNvSpPr>
            <a:spLocks noGrp="1"/>
          </p:cNvSpPr>
          <p:nvPr>
            <p:ph idx="1"/>
          </p:nvPr>
        </p:nvSpPr>
        <p:spPr/>
        <p:txBody>
          <a:bodyPr/>
          <a:lstStyle/>
          <a:p>
            <a:pPr>
              <a:lnSpc>
                <a:spcPct val="150000"/>
              </a:lnSpc>
            </a:pPr>
            <a:r>
              <a:rPr lang="de-DE" altLang="de-DE" dirty="0"/>
              <a:t>Zielvereinbarungen zw. dem Unternehmen und den Mitarbeitern definieren</a:t>
            </a:r>
          </a:p>
          <a:p>
            <a:pPr>
              <a:lnSpc>
                <a:spcPct val="150000"/>
              </a:lnSpc>
            </a:pPr>
            <a:r>
              <a:rPr lang="de-DE" altLang="de-DE" dirty="0"/>
              <a:t>Mitarbeiterleistung bewerten </a:t>
            </a:r>
            <a:r>
              <a:rPr lang="de-DE" altLang="de-DE" dirty="0">
                <a:sym typeface="Wingdings" panose="05000000000000000000" pitchFamily="2" charset="2"/>
              </a:rPr>
              <a:t> Feedback </a:t>
            </a:r>
          </a:p>
          <a:p>
            <a:pPr>
              <a:lnSpc>
                <a:spcPct val="150000"/>
              </a:lnSpc>
              <a:buNone/>
            </a:pPr>
            <a:r>
              <a:rPr lang="de-DE" altLang="de-DE" dirty="0">
                <a:sym typeface="Wingdings" panose="05000000000000000000" pitchFamily="2" charset="2"/>
              </a:rPr>
              <a:t>      Wurden die Ziele erreicht?</a:t>
            </a:r>
            <a:endParaRPr lang="de-DE" altLang="de-DE" dirty="0"/>
          </a:p>
          <a:p>
            <a:pPr>
              <a:lnSpc>
                <a:spcPct val="150000"/>
              </a:lnSpc>
            </a:pPr>
            <a:r>
              <a:rPr lang="de-DE" altLang="de-DE" dirty="0">
                <a:sym typeface="Wingdings" panose="05000000000000000000" pitchFamily="2" charset="2"/>
              </a:rPr>
              <a:t>Operative Ziele der Mitarbeiter überwachen</a:t>
            </a:r>
          </a:p>
          <a:p>
            <a:pPr>
              <a:lnSpc>
                <a:spcPct val="150000"/>
              </a:lnSpc>
            </a:pPr>
            <a:r>
              <a:rPr lang="de-DE" altLang="de-DE" dirty="0">
                <a:sym typeface="Wingdings" panose="05000000000000000000" pitchFamily="2" charset="2"/>
              </a:rPr>
              <a:t>Vergütungen anpassen</a:t>
            </a:r>
          </a:p>
          <a:p>
            <a:pPr>
              <a:lnSpc>
                <a:spcPct val="150000"/>
              </a:lnSpc>
            </a:pPr>
            <a:r>
              <a:rPr lang="de-DE" altLang="de-DE" dirty="0">
                <a:sym typeface="Wingdings" panose="05000000000000000000" pitchFamily="2" charset="2"/>
              </a:rPr>
              <a:t>Ziel: höhere Motivation und bessere Leistung</a:t>
            </a:r>
          </a:p>
          <a:p>
            <a:endParaRPr lang="de-DE" altLang="de-DE" dirty="0">
              <a:sym typeface="Wingdings" panose="05000000000000000000" pitchFamily="2" charset="2"/>
            </a:endParaRPr>
          </a:p>
        </p:txBody>
      </p:sp>
    </p:spTree>
    <p:extLst>
      <p:ext uri="{BB962C8B-B14F-4D97-AF65-F5344CB8AC3E}">
        <p14:creationId xmlns:p14="http://schemas.microsoft.com/office/powerpoint/2010/main" val="2023219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Performancemanagement </a:t>
            </a:r>
            <a:r>
              <a:rPr lang="de-DE" altLang="de-DE" dirty="0" smtClean="0"/>
              <a:t>– Beurteilungsprozess </a:t>
            </a:r>
            <a:endParaRPr lang="de-DE" dirty="0"/>
          </a:p>
        </p:txBody>
      </p:sp>
      <p:graphicFrame>
        <p:nvGraphicFramePr>
          <p:cNvPr id="4" name="Diagramm 3"/>
          <p:cNvGraphicFramePr/>
          <p:nvPr>
            <p:extLst>
              <p:ext uri="{D42A27DB-BD31-4B8C-83A1-F6EECF244321}">
                <p14:modId xmlns:p14="http://schemas.microsoft.com/office/powerpoint/2010/main" val="388129768"/>
              </p:ext>
            </p:extLst>
          </p:nvPr>
        </p:nvGraphicFramePr>
        <p:xfrm>
          <a:off x="3612162" y="1931711"/>
          <a:ext cx="4968875" cy="431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801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Performancemanagement </a:t>
            </a:r>
            <a:r>
              <a:rPr lang="de-DE" altLang="de-DE" dirty="0" smtClean="0"/>
              <a:t>– Status </a:t>
            </a:r>
            <a:endParaRPr lang="de-DE" dirty="0"/>
          </a:p>
        </p:txBody>
      </p:sp>
      <p:sp>
        <p:nvSpPr>
          <p:cNvPr id="3" name="Inhaltsplatzhalter 2"/>
          <p:cNvSpPr>
            <a:spLocks noGrp="1"/>
          </p:cNvSpPr>
          <p:nvPr>
            <p:ph idx="1"/>
          </p:nvPr>
        </p:nvSpPr>
        <p:spPr/>
        <p:txBody>
          <a:bodyPr/>
          <a:lstStyle/>
          <a:p>
            <a:r>
              <a:rPr lang="de-DE" altLang="de-DE" dirty="0"/>
              <a:t>Zur Abbildung eines Performance-Feedback-Prozesses können Beurteilungen und Zielvereinbarungen verschiedenen Status einnehmen</a:t>
            </a:r>
          </a:p>
          <a:p>
            <a:endParaRPr lang="de-DE" dirty="0"/>
          </a:p>
        </p:txBody>
      </p:sp>
      <p:grpSp>
        <p:nvGrpSpPr>
          <p:cNvPr id="10" name="Gruppieren 9"/>
          <p:cNvGrpSpPr/>
          <p:nvPr/>
        </p:nvGrpSpPr>
        <p:grpSpPr>
          <a:xfrm>
            <a:off x="2877150" y="2654049"/>
            <a:ext cx="6438900" cy="3224212"/>
            <a:chOff x="1619250" y="2220913"/>
            <a:chExt cx="6438900" cy="3224212"/>
          </a:xfrm>
        </p:grpSpPr>
        <p:sp>
          <p:nvSpPr>
            <p:cNvPr id="4" name="Rectangle 3"/>
            <p:cNvSpPr txBox="1">
              <a:spLocks noChangeArrowheads="1"/>
            </p:cNvSpPr>
            <p:nvPr/>
          </p:nvSpPr>
          <p:spPr bwMode="gray">
            <a:xfrm>
              <a:off x="1619250" y="2220913"/>
              <a:ext cx="2017713" cy="431800"/>
            </a:xfrm>
            <a:prstGeom prst="rect">
              <a:avLst/>
            </a:prstGeom>
          </p:spPr>
          <p:txBody>
            <a:bodyPr vert="horz" lIns="0" tIns="0" rIns="0" bIns="0" rtlCol="0">
              <a:noAutofit/>
            </a:bodyPr>
            <a:lstStyle>
              <a:lvl1pPr marL="201600" indent="-2160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5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spcBef>
                  <a:spcPct val="0"/>
                </a:spcBef>
                <a:buFont typeface="Wingdings" panose="05000000000000000000" pitchFamily="2" charset="2"/>
                <a:buNone/>
              </a:pPr>
              <a:r>
                <a:rPr lang="de-DE" altLang="de-DE" smtClean="0"/>
                <a:t>Beurteilungen/</a:t>
              </a:r>
            </a:p>
            <a:p>
              <a:pPr>
                <a:spcBef>
                  <a:spcPct val="0"/>
                </a:spcBef>
                <a:buFont typeface="Wingdings" panose="05000000000000000000" pitchFamily="2" charset="2"/>
                <a:buNone/>
              </a:pPr>
              <a:r>
                <a:rPr lang="de-DE" altLang="de-DE" smtClean="0"/>
                <a:t>Zielvereinbarung</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13200"/>
              <a:ext cx="57594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a:off x="2627313" y="2868613"/>
              <a:ext cx="0" cy="1071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7" name="Rectangle 9"/>
            <p:cNvSpPr>
              <a:spLocks noChangeArrowheads="1"/>
            </p:cNvSpPr>
            <p:nvPr/>
          </p:nvSpPr>
          <p:spPr bwMode="auto">
            <a:xfrm>
              <a:off x="4572000" y="3005138"/>
              <a:ext cx="2159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buClrTx/>
              </a:pPr>
              <a:r>
                <a:rPr lang="de-DE" altLang="de-DE" sz="1800"/>
                <a:t>Folgeprozesse</a:t>
              </a:r>
            </a:p>
          </p:txBody>
        </p:sp>
        <p:sp>
          <p:nvSpPr>
            <p:cNvPr id="8" name="Line 10"/>
            <p:cNvSpPr>
              <a:spLocks noChangeShapeType="1"/>
            </p:cNvSpPr>
            <p:nvPr/>
          </p:nvSpPr>
          <p:spPr bwMode="auto">
            <a:xfrm>
              <a:off x="5364163" y="3363913"/>
              <a:ext cx="0"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9" name="Picture 11" descr="j0433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500313"/>
              <a:ext cx="1109662"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937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Performancemanagement </a:t>
            </a:r>
            <a:r>
              <a:rPr lang="de-DE" altLang="de-DE" dirty="0" smtClean="0"/>
              <a:t>– Beurteilungsformular </a:t>
            </a:r>
            <a:endParaRPr lang="de-DE" dirty="0"/>
          </a:p>
        </p:txBody>
      </p:sp>
      <p:sp>
        <p:nvSpPr>
          <p:cNvPr id="3" name="Inhaltsplatzhalter 2"/>
          <p:cNvSpPr>
            <a:spLocks noGrp="1"/>
          </p:cNvSpPr>
          <p:nvPr>
            <p:ph idx="1"/>
          </p:nvPr>
        </p:nvSpPr>
        <p:spPr/>
        <p:txBody>
          <a:bodyPr/>
          <a:lstStyle/>
          <a:p>
            <a:r>
              <a:rPr lang="de-DE" dirty="0"/>
              <a:t>Das Beurteilungsformular besteht aus verschiedenen Elementen: </a:t>
            </a:r>
          </a:p>
          <a:p>
            <a:pPr lvl="1"/>
            <a:r>
              <a:rPr lang="de-DE" dirty="0"/>
              <a:t> Formulare</a:t>
            </a:r>
          </a:p>
          <a:p>
            <a:pPr lvl="1"/>
            <a:r>
              <a:rPr lang="de-DE" dirty="0"/>
              <a:t> </a:t>
            </a:r>
            <a:r>
              <a:rPr lang="de-DE" dirty="0" err="1"/>
              <a:t>Kriteriengruppen</a:t>
            </a:r>
            <a:endParaRPr lang="de-DE" dirty="0"/>
          </a:p>
          <a:p>
            <a:pPr lvl="1"/>
            <a:r>
              <a:rPr lang="de-DE" dirty="0"/>
              <a:t> Kriterien</a:t>
            </a:r>
          </a:p>
          <a:p>
            <a:pPr lvl="1"/>
            <a:r>
              <a:rPr lang="de-DE" dirty="0"/>
              <a:t> Qualifikationen</a:t>
            </a:r>
          </a:p>
          <a:p>
            <a:endParaRPr lang="de-DE" dirty="0"/>
          </a:p>
        </p:txBody>
      </p:sp>
      <p:pic>
        <p:nvPicPr>
          <p:cNvPr id="5" name="Grafik 4"/>
          <p:cNvPicPr>
            <a:picLocks noChangeAspect="1"/>
          </p:cNvPicPr>
          <p:nvPr/>
        </p:nvPicPr>
        <p:blipFill>
          <a:blip r:embed="rId3"/>
          <a:stretch>
            <a:fillRect/>
          </a:stretch>
        </p:blipFill>
        <p:spPr>
          <a:xfrm>
            <a:off x="5442316" y="2972773"/>
            <a:ext cx="4865121" cy="2406792"/>
          </a:xfrm>
          <a:prstGeom prst="rect">
            <a:avLst/>
          </a:prstGeom>
        </p:spPr>
      </p:pic>
    </p:spTree>
    <p:extLst>
      <p:ext uri="{BB962C8B-B14F-4D97-AF65-F5344CB8AC3E}">
        <p14:creationId xmlns:p14="http://schemas.microsoft.com/office/powerpoint/2010/main" val="2908816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Prozesse </a:t>
            </a:r>
            <a:r>
              <a:rPr lang="de-DE" altLang="de-DE" dirty="0" smtClean="0"/>
              <a:t>– Personalcontrolling </a:t>
            </a:r>
            <a:endParaRPr lang="de-DE" dirty="0"/>
          </a:p>
        </p:txBody>
      </p:sp>
      <p:sp>
        <p:nvSpPr>
          <p:cNvPr id="3" name="Inhaltsplatzhalter 2"/>
          <p:cNvSpPr>
            <a:spLocks noGrp="1"/>
          </p:cNvSpPr>
          <p:nvPr>
            <p:ph idx="1"/>
          </p:nvPr>
        </p:nvSpPr>
        <p:spPr/>
        <p:txBody>
          <a:bodyPr/>
          <a:lstStyle/>
          <a:p>
            <a:pPr>
              <a:lnSpc>
                <a:spcPct val="150000"/>
              </a:lnSpc>
            </a:pPr>
            <a:r>
              <a:rPr lang="de-DE" altLang="de-DE" dirty="0"/>
              <a:t>Berichte und Analysen</a:t>
            </a:r>
          </a:p>
          <a:p>
            <a:pPr>
              <a:lnSpc>
                <a:spcPct val="150000"/>
              </a:lnSpc>
            </a:pPr>
            <a:r>
              <a:rPr lang="de-DE" altLang="de-DE" dirty="0"/>
              <a:t>Auswertung von personalwirtschaftlichen Daten</a:t>
            </a:r>
          </a:p>
          <a:p>
            <a:pPr>
              <a:lnSpc>
                <a:spcPct val="150000"/>
              </a:lnSpc>
            </a:pPr>
            <a:r>
              <a:rPr lang="de-DE" altLang="de-DE" dirty="0"/>
              <a:t>Standardberichte</a:t>
            </a:r>
          </a:p>
          <a:p>
            <a:pPr>
              <a:lnSpc>
                <a:spcPct val="150000"/>
              </a:lnSpc>
            </a:pPr>
            <a:r>
              <a:rPr lang="de-DE" altLang="de-DE" dirty="0"/>
              <a:t>Personalinformationssystem</a:t>
            </a:r>
          </a:p>
          <a:p>
            <a:pPr>
              <a:lnSpc>
                <a:spcPct val="150000"/>
              </a:lnSpc>
            </a:pPr>
            <a:r>
              <a:rPr lang="de-DE" altLang="de-DE" dirty="0" err="1"/>
              <a:t>Manager‘s</a:t>
            </a:r>
            <a:r>
              <a:rPr lang="de-DE" altLang="de-DE" dirty="0"/>
              <a:t> Desktop</a:t>
            </a:r>
          </a:p>
          <a:p>
            <a:pPr>
              <a:lnSpc>
                <a:spcPct val="150000"/>
              </a:lnSpc>
            </a:pPr>
            <a:r>
              <a:rPr lang="de-DE" altLang="de-DE" dirty="0"/>
              <a:t>Ad-hoc-Query</a:t>
            </a:r>
          </a:p>
          <a:p>
            <a:pPr>
              <a:lnSpc>
                <a:spcPct val="150000"/>
              </a:lnSpc>
            </a:pPr>
            <a:r>
              <a:rPr lang="de-DE" altLang="de-DE" dirty="0"/>
              <a:t>Business </a:t>
            </a:r>
            <a:r>
              <a:rPr lang="en-US" altLang="de-DE" dirty="0"/>
              <a:t>Intelligence</a:t>
            </a:r>
          </a:p>
          <a:p>
            <a:pPr>
              <a:lnSpc>
                <a:spcPct val="150000"/>
              </a:lnSpc>
            </a:pPr>
            <a:endParaRPr lang="de-DE" altLang="de-DE" dirty="0"/>
          </a:p>
          <a:p>
            <a:endParaRPr lang="de-DE" dirty="0"/>
          </a:p>
        </p:txBody>
      </p:sp>
      <p:pic>
        <p:nvPicPr>
          <p:cNvPr id="4" name="Picture 5" descr="j0422411"/>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8329278" y="2627418"/>
            <a:ext cx="16811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38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Personalcontrolling </a:t>
            </a:r>
            <a:r>
              <a:rPr lang="de-DE" altLang="de-DE" dirty="0" smtClean="0"/>
              <a:t>– Standardberichte </a:t>
            </a:r>
            <a:endParaRPr lang="de-DE" dirty="0"/>
          </a:p>
        </p:txBody>
      </p:sp>
      <p:sp>
        <p:nvSpPr>
          <p:cNvPr id="3" name="Inhaltsplatzhalter 2"/>
          <p:cNvSpPr>
            <a:spLocks noGrp="1"/>
          </p:cNvSpPr>
          <p:nvPr>
            <p:ph idx="1"/>
          </p:nvPr>
        </p:nvSpPr>
        <p:spPr/>
        <p:txBody>
          <a:bodyPr/>
          <a:lstStyle/>
          <a:p>
            <a:r>
              <a:rPr lang="de-DE" altLang="de-DE" dirty="0"/>
              <a:t>=  vordefinierte SAP-Abfragen mit   einheitlichem Aufbau</a:t>
            </a:r>
          </a:p>
          <a:p>
            <a:endParaRPr lang="de-DE" dirty="0"/>
          </a:p>
        </p:txBody>
      </p:sp>
      <p:sp>
        <p:nvSpPr>
          <p:cNvPr id="4" name="Text Box 10"/>
          <p:cNvSpPr txBox="1">
            <a:spLocks noChangeArrowheads="1"/>
          </p:cNvSpPr>
          <p:nvPr/>
        </p:nvSpPr>
        <p:spPr bwMode="auto">
          <a:xfrm>
            <a:off x="1476375" y="3284538"/>
            <a:ext cx="2303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r>
              <a:rPr lang="de-DE" altLang="de-DE" sz="1400" dirty="0"/>
              <a:t>Beispiel: Terminübersicht</a:t>
            </a:r>
          </a:p>
        </p:txBody>
      </p:sp>
      <p:pic>
        <p:nvPicPr>
          <p:cNvPr id="14" name="Grafik 13"/>
          <p:cNvPicPr>
            <a:picLocks noChangeAspect="1"/>
          </p:cNvPicPr>
          <p:nvPr/>
        </p:nvPicPr>
        <p:blipFill>
          <a:blip r:embed="rId3"/>
          <a:stretch>
            <a:fillRect/>
          </a:stretch>
        </p:blipFill>
        <p:spPr>
          <a:xfrm>
            <a:off x="7285579" y="5092147"/>
            <a:ext cx="4043608" cy="1298486"/>
          </a:xfrm>
          <a:prstGeom prst="rect">
            <a:avLst/>
          </a:prstGeom>
        </p:spPr>
      </p:pic>
      <p:pic>
        <p:nvPicPr>
          <p:cNvPr id="15" name="Grafik 14"/>
          <p:cNvPicPr>
            <a:picLocks noChangeAspect="1"/>
          </p:cNvPicPr>
          <p:nvPr/>
        </p:nvPicPr>
        <p:blipFill>
          <a:blip r:embed="rId4"/>
          <a:stretch>
            <a:fillRect/>
          </a:stretch>
        </p:blipFill>
        <p:spPr>
          <a:xfrm>
            <a:off x="7285579" y="1347847"/>
            <a:ext cx="4043608" cy="3739250"/>
          </a:xfrm>
          <a:prstGeom prst="rect">
            <a:avLst/>
          </a:prstGeom>
        </p:spPr>
      </p:pic>
      <p:sp>
        <p:nvSpPr>
          <p:cNvPr id="16" name="Oval 10"/>
          <p:cNvSpPr>
            <a:spLocks noChangeArrowheads="1"/>
          </p:cNvSpPr>
          <p:nvPr/>
        </p:nvSpPr>
        <p:spPr bwMode="auto">
          <a:xfrm>
            <a:off x="7081968" y="1934383"/>
            <a:ext cx="865188" cy="27781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7" name="Oval 10"/>
          <p:cNvSpPr>
            <a:spLocks noChangeArrowheads="1"/>
          </p:cNvSpPr>
          <p:nvPr/>
        </p:nvSpPr>
        <p:spPr bwMode="auto">
          <a:xfrm>
            <a:off x="7081968" y="2876806"/>
            <a:ext cx="936625" cy="27781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8" name="Oval 10"/>
          <p:cNvSpPr>
            <a:spLocks noChangeArrowheads="1"/>
          </p:cNvSpPr>
          <p:nvPr/>
        </p:nvSpPr>
        <p:spPr bwMode="auto">
          <a:xfrm>
            <a:off x="7081968" y="4133676"/>
            <a:ext cx="1214438" cy="27781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9" name="Oval 10"/>
          <p:cNvSpPr>
            <a:spLocks noChangeArrowheads="1"/>
          </p:cNvSpPr>
          <p:nvPr/>
        </p:nvSpPr>
        <p:spPr bwMode="auto">
          <a:xfrm>
            <a:off x="7081968" y="5022318"/>
            <a:ext cx="1079500" cy="27781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Tree>
    <p:extLst>
      <p:ext uri="{BB962C8B-B14F-4D97-AF65-F5344CB8AC3E}">
        <p14:creationId xmlns:p14="http://schemas.microsoft.com/office/powerpoint/2010/main" val="4109816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Personalcontrolling </a:t>
            </a:r>
            <a:r>
              <a:rPr lang="de-DE" altLang="de-DE" dirty="0" smtClean="0"/>
              <a:t>– Personalinformationssystem </a:t>
            </a:r>
            <a:endParaRPr lang="de-DE" dirty="0"/>
          </a:p>
        </p:txBody>
      </p:sp>
      <p:sp>
        <p:nvSpPr>
          <p:cNvPr id="3" name="Inhaltsplatzhalter 2"/>
          <p:cNvSpPr>
            <a:spLocks noGrp="1"/>
          </p:cNvSpPr>
          <p:nvPr>
            <p:ph idx="1"/>
          </p:nvPr>
        </p:nvSpPr>
        <p:spPr/>
        <p:txBody>
          <a:bodyPr/>
          <a:lstStyle/>
          <a:p>
            <a:r>
              <a:rPr lang="de-DE" altLang="de-DE" dirty="0"/>
              <a:t>Das Personalinformationssystem (HIS) ermöglicht Auswertungen auf Basis der Organisationsstruktur.</a:t>
            </a:r>
          </a:p>
          <a:p>
            <a:endParaRPr lang="de-DE" dirty="0"/>
          </a:p>
        </p:txBody>
      </p:sp>
      <p:grpSp>
        <p:nvGrpSpPr>
          <p:cNvPr id="4" name="Group 13"/>
          <p:cNvGrpSpPr>
            <a:grpSpLocks/>
          </p:cNvGrpSpPr>
          <p:nvPr/>
        </p:nvGrpSpPr>
        <p:grpSpPr bwMode="auto">
          <a:xfrm>
            <a:off x="2100862" y="2279756"/>
            <a:ext cx="7991475" cy="3214688"/>
            <a:chOff x="340" y="1207"/>
            <a:chExt cx="5034" cy="2025"/>
          </a:xfrm>
        </p:grpSpPr>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1207"/>
              <a:ext cx="5034"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p:cNvSpPr>
              <a:spLocks noChangeArrowheads="1"/>
            </p:cNvSpPr>
            <p:nvPr/>
          </p:nvSpPr>
          <p:spPr bwMode="auto">
            <a:xfrm>
              <a:off x="567" y="1252"/>
              <a:ext cx="907" cy="38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7" name="Oval 9"/>
            <p:cNvSpPr>
              <a:spLocks noChangeArrowheads="1"/>
            </p:cNvSpPr>
            <p:nvPr/>
          </p:nvSpPr>
          <p:spPr bwMode="auto">
            <a:xfrm>
              <a:off x="3334" y="1210"/>
              <a:ext cx="907" cy="17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8" name="Oval 10"/>
            <p:cNvSpPr>
              <a:spLocks noChangeArrowheads="1"/>
            </p:cNvSpPr>
            <p:nvPr/>
          </p:nvSpPr>
          <p:spPr bwMode="auto">
            <a:xfrm>
              <a:off x="3379" y="2209"/>
              <a:ext cx="907" cy="17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9" name="Text Box 7"/>
            <p:cNvSpPr txBox="1">
              <a:spLocks noChangeArrowheads="1"/>
            </p:cNvSpPr>
            <p:nvPr/>
          </p:nvSpPr>
          <p:spPr bwMode="auto">
            <a:xfrm>
              <a:off x="657" y="1344"/>
              <a:ext cx="7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600"/>
                <a:t>HIS:Einstieg</a:t>
              </a:r>
            </a:p>
          </p:txBody>
        </p:sp>
      </p:grpSp>
    </p:spTree>
    <p:extLst>
      <p:ext uri="{BB962C8B-B14F-4D97-AF65-F5344CB8AC3E}">
        <p14:creationId xmlns:p14="http://schemas.microsoft.com/office/powerpoint/2010/main" val="1672011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Personalcontrolling - </a:t>
            </a:r>
            <a:r>
              <a:rPr lang="de-DE" altLang="de-DE" dirty="0" err="1" smtClean="0"/>
              <a:t>Manager‘s</a:t>
            </a:r>
            <a:r>
              <a:rPr lang="de-DE" altLang="de-DE" dirty="0" smtClean="0"/>
              <a:t> Desktop</a:t>
            </a:r>
            <a:endParaRPr lang="de-DE" dirty="0"/>
          </a:p>
        </p:txBody>
      </p:sp>
      <p:grpSp>
        <p:nvGrpSpPr>
          <p:cNvPr id="8" name="Gruppieren 7"/>
          <p:cNvGrpSpPr/>
          <p:nvPr/>
        </p:nvGrpSpPr>
        <p:grpSpPr>
          <a:xfrm>
            <a:off x="2592987" y="1836050"/>
            <a:ext cx="7007225" cy="4102100"/>
            <a:chOff x="971550" y="1557338"/>
            <a:chExt cx="7007225" cy="410210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45307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636838"/>
              <a:ext cx="20383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rot="-862954">
              <a:off x="4283075" y="2995613"/>
              <a:ext cx="1582738" cy="288925"/>
            </a:xfrm>
            <a:prstGeom prst="rightArrow">
              <a:avLst>
                <a:gd name="adj1" fmla="val 50000"/>
                <a:gd name="adj2" fmla="val 136951"/>
              </a:avLst>
            </a:prstGeom>
            <a:solidFill>
              <a:srgbClr val="DDDDDD"/>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sp>
          <p:nvSpPr>
            <p:cNvPr id="7" name="Oval 10"/>
            <p:cNvSpPr>
              <a:spLocks noChangeArrowheads="1"/>
            </p:cNvSpPr>
            <p:nvPr/>
          </p:nvSpPr>
          <p:spPr bwMode="auto">
            <a:xfrm>
              <a:off x="5949950" y="2833688"/>
              <a:ext cx="1368425" cy="2159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eaLnBrk="1" hangingPunct="1"/>
              <a:endParaRPr lang="de-DE" altLang="de-DE"/>
            </a:p>
          </p:txBody>
        </p:sp>
      </p:grpSp>
    </p:spTree>
    <p:extLst>
      <p:ext uri="{BB962C8B-B14F-4D97-AF65-F5344CB8AC3E}">
        <p14:creationId xmlns:p14="http://schemas.microsoft.com/office/powerpoint/2010/main" val="3041692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Personalcontrolling </a:t>
            </a:r>
            <a:r>
              <a:rPr lang="de-DE" altLang="de-DE" dirty="0" smtClean="0"/>
              <a:t>– Ad-hoc-</a:t>
            </a:r>
            <a:r>
              <a:rPr lang="de-DE" altLang="de-DE" dirty="0" err="1" smtClean="0"/>
              <a:t>Querys</a:t>
            </a:r>
            <a:endParaRPr lang="de-DE" dirty="0"/>
          </a:p>
        </p:txBody>
      </p:sp>
      <p:sp>
        <p:nvSpPr>
          <p:cNvPr id="3" name="Inhaltsplatzhalter 2"/>
          <p:cNvSpPr>
            <a:spLocks noGrp="1"/>
          </p:cNvSpPr>
          <p:nvPr>
            <p:ph idx="1"/>
          </p:nvPr>
        </p:nvSpPr>
        <p:spPr/>
        <p:txBody>
          <a:bodyPr/>
          <a:lstStyle/>
          <a:p>
            <a:r>
              <a:rPr lang="de-DE" altLang="de-DE" dirty="0"/>
              <a:t>Ad-hoc-</a:t>
            </a:r>
            <a:r>
              <a:rPr lang="de-DE" altLang="de-DE" dirty="0" err="1"/>
              <a:t>Querys</a:t>
            </a:r>
            <a:r>
              <a:rPr lang="de-DE" altLang="de-DE" dirty="0"/>
              <a:t> sind ein Tool zur Auswertung von Daten aus dem Personalmanagement </a:t>
            </a:r>
          </a:p>
          <a:p>
            <a:endParaRPr lang="de-DE" dirty="0" smtClean="0"/>
          </a:p>
          <a:p>
            <a:endParaRPr lang="de-DE" dirty="0"/>
          </a:p>
        </p:txBody>
      </p:sp>
      <p:grpSp>
        <p:nvGrpSpPr>
          <p:cNvPr id="24" name="Gruppieren 23"/>
          <p:cNvGrpSpPr/>
          <p:nvPr/>
        </p:nvGrpSpPr>
        <p:grpSpPr>
          <a:xfrm>
            <a:off x="2567587" y="2338209"/>
            <a:ext cx="7058025" cy="3744912"/>
            <a:chOff x="1042988" y="1700213"/>
            <a:chExt cx="7058025" cy="3744912"/>
          </a:xfrm>
        </p:grpSpPr>
        <p:grpSp>
          <p:nvGrpSpPr>
            <p:cNvPr id="4" name="Group 14"/>
            <p:cNvGrpSpPr>
              <a:grpSpLocks/>
            </p:cNvGrpSpPr>
            <p:nvPr/>
          </p:nvGrpSpPr>
          <p:grpSpPr bwMode="auto">
            <a:xfrm>
              <a:off x="1042988" y="1700213"/>
              <a:ext cx="5256212" cy="2303462"/>
              <a:chOff x="1202" y="1253"/>
              <a:chExt cx="3311" cy="1451"/>
            </a:xfrm>
          </p:grpSpPr>
          <p:sp>
            <p:nvSpPr>
              <p:cNvPr id="5" name="Rectangle 11"/>
              <p:cNvSpPr>
                <a:spLocks noChangeArrowheads="1"/>
              </p:cNvSpPr>
              <p:nvPr/>
            </p:nvSpPr>
            <p:spPr bwMode="auto">
              <a:xfrm>
                <a:off x="1202" y="1253"/>
                <a:ext cx="3311" cy="1451"/>
              </a:xfrm>
              <a:prstGeom prst="rect">
                <a:avLst/>
              </a:prstGeom>
              <a:solidFill>
                <a:srgbClr val="C0C0C0"/>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6" name="Rectangle 10"/>
              <p:cNvSpPr>
                <a:spLocks noChangeArrowheads="1"/>
              </p:cNvSpPr>
              <p:nvPr/>
            </p:nvSpPr>
            <p:spPr bwMode="auto">
              <a:xfrm>
                <a:off x="1474" y="1525"/>
                <a:ext cx="1179" cy="998"/>
              </a:xfrm>
              <a:prstGeom prst="rect">
                <a:avLst/>
              </a:prstGeom>
              <a:solidFill>
                <a:srgbClr val="DDDDDD"/>
              </a:solidFill>
              <a:ln w="12700" algn="ctr">
                <a:solidFill>
                  <a:srgbClr val="808080"/>
                </a:solidFill>
                <a:miter lim="800000"/>
                <a:headEnd/>
                <a:tailEnd/>
              </a:ln>
            </p:spPr>
            <p:txBody>
              <a:bodyPr wrap="non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7" name="Text Box 5"/>
              <p:cNvSpPr txBox="1">
                <a:spLocks noChangeArrowheads="1"/>
              </p:cNvSpPr>
              <p:nvPr/>
            </p:nvSpPr>
            <p:spPr bwMode="auto">
              <a:xfrm>
                <a:off x="1247" y="1298"/>
                <a:ext cx="4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800" dirty="0" err="1"/>
                  <a:t>Infoset</a:t>
                </a:r>
                <a:endParaRPr lang="de-DE" altLang="de-DE" sz="1800" dirty="0"/>
              </a:p>
            </p:txBody>
          </p:sp>
          <p:sp>
            <p:nvSpPr>
              <p:cNvPr id="8" name="Text Box 8"/>
              <p:cNvSpPr txBox="1">
                <a:spLocks noChangeArrowheads="1"/>
              </p:cNvSpPr>
              <p:nvPr/>
            </p:nvSpPr>
            <p:spPr bwMode="auto">
              <a:xfrm>
                <a:off x="1610" y="1808"/>
                <a:ext cx="77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b="0"/>
                  <a:t>IT 0001</a:t>
                </a:r>
              </a:p>
              <a:p>
                <a:pPr algn="ctr" eaLnBrk="1" hangingPunct="1"/>
                <a:r>
                  <a:rPr lang="de-DE" altLang="de-DE" sz="1400" b="0"/>
                  <a:t>IT 0006</a:t>
                </a:r>
              </a:p>
              <a:p>
                <a:pPr algn="ctr" eaLnBrk="1" hangingPunct="1"/>
                <a:r>
                  <a:rPr lang="de-DE" altLang="de-DE" sz="1400" b="0"/>
                  <a:t>IT 0007</a:t>
                </a:r>
              </a:p>
              <a:p>
                <a:pPr algn="ctr" eaLnBrk="1" hangingPunct="1"/>
                <a:r>
                  <a:rPr lang="de-DE" altLang="de-DE" sz="1400" b="0"/>
                  <a:t>…</a:t>
                </a:r>
              </a:p>
            </p:txBody>
          </p:sp>
          <p:sp>
            <p:nvSpPr>
              <p:cNvPr id="9" name="Rectangle 12"/>
              <p:cNvSpPr>
                <a:spLocks noChangeArrowheads="1"/>
              </p:cNvSpPr>
              <p:nvPr/>
            </p:nvSpPr>
            <p:spPr bwMode="auto">
              <a:xfrm>
                <a:off x="3016" y="1525"/>
                <a:ext cx="1179" cy="998"/>
              </a:xfrm>
              <a:prstGeom prst="rect">
                <a:avLst/>
              </a:prstGeom>
              <a:solidFill>
                <a:srgbClr val="DDDDDD"/>
              </a:solidFill>
              <a:ln w="12700" algn="ctr">
                <a:solidFill>
                  <a:srgbClr val="808080"/>
                </a:solidFill>
                <a:miter lim="800000"/>
                <a:headEnd/>
                <a:tailEnd/>
              </a:ln>
            </p:spPr>
            <p:txBody>
              <a:bodyPr wrap="none"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0" name="Text Box 9"/>
              <p:cNvSpPr txBox="1">
                <a:spLocks noChangeArrowheads="1"/>
              </p:cNvSpPr>
              <p:nvPr/>
            </p:nvSpPr>
            <p:spPr bwMode="auto">
              <a:xfrm>
                <a:off x="3243" y="1852"/>
                <a:ext cx="771"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b="0"/>
                  <a:t>Bruttoergebnis</a:t>
                </a:r>
              </a:p>
              <a:p>
                <a:pPr algn="ctr" eaLnBrk="1" hangingPunct="1"/>
                <a:r>
                  <a:rPr lang="de-DE" altLang="de-DE" sz="1400" b="0"/>
                  <a:t>Freiw. Angaben</a:t>
                </a:r>
              </a:p>
              <a:p>
                <a:pPr algn="ctr" eaLnBrk="1" hangingPunct="1"/>
                <a:r>
                  <a:rPr lang="de-DE" altLang="de-DE" sz="1400" b="0"/>
                  <a:t>Kirchensteuer</a:t>
                </a:r>
              </a:p>
              <a:p>
                <a:pPr algn="ctr" eaLnBrk="1" hangingPunct="1"/>
                <a:r>
                  <a:rPr lang="de-DE" altLang="de-DE" sz="1400" b="0"/>
                  <a:t>…</a:t>
                </a:r>
              </a:p>
              <a:p>
                <a:pPr algn="ctr" eaLnBrk="1" hangingPunct="1"/>
                <a:endParaRPr lang="de-DE" altLang="de-DE" sz="1400" b="0"/>
              </a:p>
            </p:txBody>
          </p:sp>
          <p:sp>
            <p:nvSpPr>
              <p:cNvPr id="11" name="Text Box 13"/>
              <p:cNvSpPr txBox="1">
                <a:spLocks noChangeArrowheads="1"/>
              </p:cNvSpPr>
              <p:nvPr/>
            </p:nvSpPr>
            <p:spPr bwMode="auto">
              <a:xfrm>
                <a:off x="1474" y="1591"/>
                <a:ext cx="1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Personaladministration</a:t>
                </a:r>
              </a:p>
            </p:txBody>
          </p:sp>
          <p:sp>
            <p:nvSpPr>
              <p:cNvPr id="12" name="Text Box 6"/>
              <p:cNvSpPr txBox="1">
                <a:spLocks noChangeArrowheads="1"/>
              </p:cNvSpPr>
              <p:nvPr/>
            </p:nvSpPr>
            <p:spPr bwMode="auto">
              <a:xfrm>
                <a:off x="2971" y="1570"/>
                <a:ext cx="12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Personalabrechnung</a:t>
                </a:r>
              </a:p>
            </p:txBody>
          </p:sp>
        </p:grpSp>
        <p:grpSp>
          <p:nvGrpSpPr>
            <p:cNvPr id="13" name="Group 26"/>
            <p:cNvGrpSpPr>
              <a:grpSpLocks/>
            </p:cNvGrpSpPr>
            <p:nvPr/>
          </p:nvGrpSpPr>
          <p:grpSpPr bwMode="auto">
            <a:xfrm>
              <a:off x="1692275" y="4868863"/>
              <a:ext cx="6408738" cy="576262"/>
              <a:chOff x="1066" y="3067"/>
              <a:chExt cx="4037" cy="363"/>
            </a:xfrm>
          </p:grpSpPr>
          <p:sp>
            <p:nvSpPr>
              <p:cNvPr id="14" name="AutoShape 22"/>
              <p:cNvSpPr>
                <a:spLocks noChangeArrowheads="1"/>
              </p:cNvSpPr>
              <p:nvPr/>
            </p:nvSpPr>
            <p:spPr bwMode="auto">
              <a:xfrm>
                <a:off x="3969" y="3067"/>
                <a:ext cx="1134" cy="363"/>
              </a:xfrm>
              <a:prstGeom prst="chevron">
                <a:avLst>
                  <a:gd name="adj" fmla="val 78099"/>
                </a:avLst>
              </a:prstGeom>
              <a:solidFill>
                <a:schemeClr val="bg1"/>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5" name="AutoShape 21"/>
              <p:cNvSpPr>
                <a:spLocks noChangeArrowheads="1"/>
              </p:cNvSpPr>
              <p:nvPr/>
            </p:nvSpPr>
            <p:spPr bwMode="auto">
              <a:xfrm>
                <a:off x="3017" y="3067"/>
                <a:ext cx="1134" cy="363"/>
              </a:xfrm>
              <a:prstGeom prst="chevron">
                <a:avLst>
                  <a:gd name="adj" fmla="val 78099"/>
                </a:avLst>
              </a:prstGeom>
              <a:solidFill>
                <a:schemeClr val="bg1"/>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6" name="AutoShape 20"/>
              <p:cNvSpPr>
                <a:spLocks noChangeArrowheads="1"/>
              </p:cNvSpPr>
              <p:nvPr/>
            </p:nvSpPr>
            <p:spPr bwMode="auto">
              <a:xfrm>
                <a:off x="2064" y="3067"/>
                <a:ext cx="1134" cy="363"/>
              </a:xfrm>
              <a:prstGeom prst="chevron">
                <a:avLst>
                  <a:gd name="adj" fmla="val 78099"/>
                </a:avLst>
              </a:prstGeom>
              <a:solidFill>
                <a:schemeClr val="bg1"/>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7" name="AutoShape 15"/>
              <p:cNvSpPr>
                <a:spLocks noChangeArrowheads="1"/>
              </p:cNvSpPr>
              <p:nvPr/>
            </p:nvSpPr>
            <p:spPr bwMode="auto">
              <a:xfrm>
                <a:off x="1066" y="3067"/>
                <a:ext cx="1134" cy="363"/>
              </a:xfrm>
              <a:prstGeom prst="chevron">
                <a:avLst>
                  <a:gd name="adj" fmla="val 78099"/>
                </a:avLst>
              </a:prstGeom>
              <a:solidFill>
                <a:schemeClr val="bg1"/>
              </a:solidFill>
              <a:ln w="19050" algn="ctr">
                <a:solidFill>
                  <a:srgbClr val="808080"/>
                </a:solidFill>
                <a:miter lim="800000"/>
                <a:headEnd/>
                <a:tailEnd/>
              </a:ln>
            </p:spPr>
            <p:txBody>
              <a:bodyPr lIns="0" tIns="0" rIns="0" bIns="0" anchor="ct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endParaRPr lang="de-DE" altLang="de-DE"/>
              </a:p>
            </p:txBody>
          </p:sp>
          <p:sp>
            <p:nvSpPr>
              <p:cNvPr id="18" name="Text Box 16"/>
              <p:cNvSpPr txBox="1">
                <a:spLocks noChangeArrowheads="1"/>
              </p:cNvSpPr>
              <p:nvPr/>
            </p:nvSpPr>
            <p:spPr bwMode="auto">
              <a:xfrm>
                <a:off x="1338" y="3158"/>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Selektionsfelder auswählen</a:t>
                </a:r>
              </a:p>
            </p:txBody>
          </p:sp>
          <p:sp>
            <p:nvSpPr>
              <p:cNvPr id="19" name="Text Box 17"/>
              <p:cNvSpPr txBox="1">
                <a:spLocks noChangeArrowheads="1"/>
              </p:cNvSpPr>
              <p:nvPr/>
            </p:nvSpPr>
            <p:spPr bwMode="auto">
              <a:xfrm>
                <a:off x="2336" y="3154"/>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Ausgabefelder auswählen</a:t>
                </a:r>
              </a:p>
            </p:txBody>
          </p:sp>
          <p:sp>
            <p:nvSpPr>
              <p:cNvPr id="20" name="Text Box 18"/>
              <p:cNvSpPr txBox="1">
                <a:spLocks noChangeArrowheads="1"/>
              </p:cNvSpPr>
              <p:nvPr/>
            </p:nvSpPr>
            <p:spPr bwMode="auto">
              <a:xfrm>
                <a:off x="3289" y="3158"/>
                <a:ext cx="7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400"/>
                  <a:t>Ad-hoc-Query ausgeben</a:t>
                </a:r>
              </a:p>
            </p:txBody>
          </p:sp>
          <p:sp>
            <p:nvSpPr>
              <p:cNvPr id="21" name="Text Box 19"/>
              <p:cNvSpPr txBox="1">
                <a:spLocks noChangeArrowheads="1"/>
              </p:cNvSpPr>
              <p:nvPr/>
            </p:nvSpPr>
            <p:spPr bwMode="auto">
              <a:xfrm>
                <a:off x="4241" y="3154"/>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r>
                  <a:rPr lang="de-DE" altLang="de-DE" sz="1200"/>
                  <a:t>Ad-hoc-Query speichern</a:t>
                </a:r>
              </a:p>
            </p:txBody>
          </p:sp>
        </p:grpSp>
        <p:sp>
          <p:nvSpPr>
            <p:cNvPr id="22" name="Line 24"/>
            <p:cNvSpPr>
              <a:spLocks noChangeShapeType="1"/>
            </p:cNvSpPr>
            <p:nvPr/>
          </p:nvSpPr>
          <p:spPr bwMode="auto">
            <a:xfrm>
              <a:off x="2482850" y="4005263"/>
              <a:ext cx="0" cy="792162"/>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sp>
          <p:nvSpPr>
            <p:cNvPr id="23" name="Line 25"/>
            <p:cNvSpPr>
              <a:spLocks noChangeShapeType="1"/>
            </p:cNvSpPr>
            <p:nvPr/>
          </p:nvSpPr>
          <p:spPr bwMode="auto">
            <a:xfrm>
              <a:off x="4284663" y="4005263"/>
              <a:ext cx="0" cy="792162"/>
            </a:xfrm>
            <a:prstGeom prst="line">
              <a:avLst/>
            </a:prstGeom>
            <a:noFill/>
            <a:ln w="19050">
              <a:solidFill>
                <a:srgbClr val="8080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de-DE"/>
            </a:p>
          </p:txBody>
        </p:sp>
      </p:grpSp>
    </p:spTree>
    <p:extLst>
      <p:ext uri="{BB962C8B-B14F-4D97-AF65-F5344CB8AC3E}">
        <p14:creationId xmlns:p14="http://schemas.microsoft.com/office/powerpoint/2010/main" val="2882043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Personalcontrolling </a:t>
            </a:r>
            <a:r>
              <a:rPr lang="de-DE" altLang="de-DE" dirty="0" smtClean="0"/>
              <a:t>– Business </a:t>
            </a:r>
            <a:r>
              <a:rPr lang="en-US" altLang="de-DE" dirty="0"/>
              <a:t>Intelligence</a:t>
            </a:r>
            <a:endParaRPr lang="de-DE" dirty="0"/>
          </a:p>
        </p:txBody>
      </p:sp>
      <p:sp>
        <p:nvSpPr>
          <p:cNvPr id="3" name="Inhaltsplatzhalter 2"/>
          <p:cNvSpPr>
            <a:spLocks noGrp="1"/>
          </p:cNvSpPr>
          <p:nvPr>
            <p:ph idx="1"/>
          </p:nvPr>
        </p:nvSpPr>
        <p:spPr/>
        <p:txBody>
          <a:bodyPr/>
          <a:lstStyle/>
          <a:p>
            <a:r>
              <a:rPr lang="de-DE" dirty="0"/>
              <a:t>Ermöglicht das Erstellen von umfangreichen Berichten</a:t>
            </a:r>
          </a:p>
          <a:p>
            <a:r>
              <a:rPr lang="de-DE" dirty="0"/>
              <a:t> Daten aus SAP Systemen oder anderen Systemen können integriert werden</a:t>
            </a:r>
          </a:p>
          <a:p>
            <a:r>
              <a:rPr lang="de-DE" dirty="0" smtClean="0"/>
              <a:t> SAP BI Systeme und SAP ERP Systeme haben unterschiedliche Anforderungen: </a:t>
            </a:r>
            <a:endParaRPr lang="de-DE" dirty="0"/>
          </a:p>
        </p:txBody>
      </p:sp>
      <p:pic>
        <p:nvPicPr>
          <p:cNvPr id="4" name="Grafik 3"/>
          <p:cNvPicPr>
            <a:picLocks noChangeAspect="1"/>
          </p:cNvPicPr>
          <p:nvPr/>
        </p:nvPicPr>
        <p:blipFill>
          <a:blip r:embed="rId3"/>
          <a:stretch>
            <a:fillRect/>
          </a:stretch>
        </p:blipFill>
        <p:spPr>
          <a:xfrm>
            <a:off x="2143001" y="3709283"/>
            <a:ext cx="7907197" cy="1780186"/>
          </a:xfrm>
          <a:prstGeom prst="rect">
            <a:avLst/>
          </a:prstGeom>
        </p:spPr>
      </p:pic>
      <p:pic>
        <p:nvPicPr>
          <p:cNvPr id="5" name="Picture 116" descr="j04315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0532" y="1691079"/>
            <a:ext cx="9509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043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Agenda</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pPr>
              <a:tabLst>
                <a:tab pos="1971675" algn="l"/>
              </a:tabLst>
            </a:pPr>
            <a:r>
              <a:rPr lang="de-DE" altLang="de-DE" dirty="0" smtClean="0"/>
              <a:t>HCM Organisationsstruktur</a:t>
            </a:r>
          </a:p>
          <a:p>
            <a:pPr>
              <a:tabLst>
                <a:tab pos="1971675" algn="l"/>
              </a:tabLst>
            </a:pPr>
            <a:endParaRPr lang="de-DE" altLang="de-DE" dirty="0"/>
          </a:p>
          <a:p>
            <a:pPr>
              <a:tabLst>
                <a:tab pos="1971675" algn="l"/>
              </a:tabLst>
            </a:pPr>
            <a:r>
              <a:rPr lang="de-DE" altLang="de-DE" dirty="0">
                <a:solidFill>
                  <a:srgbClr val="B2B2B2"/>
                </a:solidFill>
              </a:rPr>
              <a:t>HCM </a:t>
            </a:r>
            <a:r>
              <a:rPr lang="de-DE" altLang="de-DE" dirty="0" smtClean="0">
                <a:solidFill>
                  <a:srgbClr val="B2B2B2"/>
                </a:solidFill>
              </a:rPr>
              <a:t>Stammdaten</a:t>
            </a:r>
          </a:p>
          <a:p>
            <a:pPr>
              <a:tabLst>
                <a:tab pos="1971675" algn="l"/>
              </a:tabLst>
            </a:pPr>
            <a:endParaRPr lang="de-DE" altLang="de-DE" dirty="0">
              <a:solidFill>
                <a:srgbClr val="B2B2B2"/>
              </a:solidFill>
            </a:endParaRPr>
          </a:p>
          <a:p>
            <a:pPr>
              <a:tabLst>
                <a:tab pos="1971675" algn="l"/>
              </a:tabLst>
            </a:pPr>
            <a:r>
              <a:rPr lang="de-DE" altLang="de-DE" dirty="0">
                <a:solidFill>
                  <a:srgbClr val="B2B2B2"/>
                </a:solidFill>
              </a:rPr>
              <a:t>HCM </a:t>
            </a:r>
            <a:r>
              <a:rPr lang="de-DE" altLang="de-DE" dirty="0" smtClean="0">
                <a:solidFill>
                  <a:srgbClr val="B2B2B2"/>
                </a:solidFill>
              </a:rPr>
              <a:t>Prozesse</a:t>
            </a:r>
          </a:p>
          <a:p>
            <a:pPr lvl="1">
              <a:tabLst>
                <a:tab pos="1971675" algn="l"/>
              </a:tabLst>
            </a:pPr>
            <a:r>
              <a:rPr lang="de-DE" altLang="de-DE" dirty="0" smtClean="0">
                <a:solidFill>
                  <a:srgbClr val="B2B2B2"/>
                </a:solidFill>
              </a:rPr>
              <a:t>Organisationsmanagement</a:t>
            </a:r>
            <a:endParaRPr lang="de-DE" altLang="de-DE" dirty="0">
              <a:solidFill>
                <a:srgbClr val="B2B2B2"/>
              </a:solidFill>
            </a:endParaRPr>
          </a:p>
          <a:p>
            <a:pPr lvl="1">
              <a:tabLst>
                <a:tab pos="1971675" algn="l"/>
              </a:tabLst>
            </a:pPr>
            <a:r>
              <a:rPr lang="de-DE" altLang="de-DE" dirty="0">
                <a:solidFill>
                  <a:srgbClr val="B2B2B2"/>
                </a:solidFill>
              </a:rPr>
              <a:t>Personaladministration</a:t>
            </a:r>
          </a:p>
          <a:p>
            <a:pPr lvl="1">
              <a:tabLst>
                <a:tab pos="1971675" algn="l"/>
              </a:tabLst>
            </a:pPr>
            <a:r>
              <a:rPr lang="de-DE" altLang="de-DE" dirty="0">
                <a:solidFill>
                  <a:srgbClr val="B2B2B2"/>
                </a:solidFill>
              </a:rPr>
              <a:t>Personalbeschaffung</a:t>
            </a:r>
          </a:p>
          <a:p>
            <a:pPr lvl="1">
              <a:tabLst>
                <a:tab pos="1971675" algn="l"/>
              </a:tabLst>
            </a:pPr>
            <a:r>
              <a:rPr lang="de-DE" altLang="de-DE" dirty="0">
                <a:solidFill>
                  <a:srgbClr val="B2B2B2"/>
                </a:solidFill>
              </a:rPr>
              <a:t>Personalentwicklung</a:t>
            </a:r>
          </a:p>
          <a:p>
            <a:pPr lvl="1">
              <a:tabLst>
                <a:tab pos="1971675" algn="l"/>
              </a:tabLst>
            </a:pPr>
            <a:r>
              <a:rPr lang="de-DE" altLang="de-DE" dirty="0">
                <a:solidFill>
                  <a:srgbClr val="B2B2B2"/>
                </a:solidFill>
              </a:rPr>
              <a:t>Talentmanagement</a:t>
            </a:r>
          </a:p>
          <a:p>
            <a:pPr lvl="1">
              <a:tabLst>
                <a:tab pos="1971675" algn="l"/>
              </a:tabLst>
            </a:pPr>
            <a:r>
              <a:rPr lang="de-DE" altLang="de-DE" dirty="0">
                <a:solidFill>
                  <a:srgbClr val="B2B2B2"/>
                </a:solidFill>
              </a:rPr>
              <a:t>Performancemanagement</a:t>
            </a:r>
          </a:p>
          <a:p>
            <a:pPr lvl="1">
              <a:tabLst>
                <a:tab pos="1971675" algn="l"/>
              </a:tabLst>
            </a:pPr>
            <a:r>
              <a:rPr lang="de-DE" altLang="de-DE" dirty="0" smtClean="0">
                <a:solidFill>
                  <a:srgbClr val="B2B2B2"/>
                </a:solidFill>
              </a:rPr>
              <a:t>Personalcontrolling</a:t>
            </a:r>
          </a:p>
          <a:p>
            <a:pPr lvl="1">
              <a:tabLst>
                <a:tab pos="1971675" algn="l"/>
              </a:tabLst>
            </a:pPr>
            <a:r>
              <a:rPr lang="de-DE" altLang="de-DE" dirty="0" smtClean="0">
                <a:solidFill>
                  <a:srgbClr val="B2B2B2"/>
                </a:solidFill>
              </a:rPr>
              <a:t>ESS/MSS</a:t>
            </a:r>
          </a:p>
          <a:p>
            <a:pPr lvl="1">
              <a:tabLst>
                <a:tab pos="1971675" algn="l"/>
              </a:tabLst>
            </a:pPr>
            <a:endParaRPr lang="de-DE" altLang="de-DE" dirty="0">
              <a:solidFill>
                <a:srgbClr val="B2B2B2"/>
              </a:solidFill>
            </a:endParaRPr>
          </a:p>
        </p:txBody>
      </p:sp>
      <p:pic>
        <p:nvPicPr>
          <p:cNvPr id="4" name="Picture 9" descr="j0434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398" y="2743200"/>
            <a:ext cx="1468437"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43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Employee Self</a:t>
            </a:r>
            <a:r>
              <a:rPr lang="de-DE" b="0" dirty="0" smtClean="0"/>
              <a:t>-</a:t>
            </a:r>
            <a:r>
              <a:rPr lang="de-DE" dirty="0" smtClean="0"/>
              <a:t>Service (ESS)</a:t>
            </a:r>
            <a:endParaRPr lang="de-DE" dirty="0"/>
          </a:p>
        </p:txBody>
      </p:sp>
      <p:sp>
        <p:nvSpPr>
          <p:cNvPr id="3" name="Inhaltsplatzhalter 2"/>
          <p:cNvSpPr>
            <a:spLocks noGrp="1"/>
          </p:cNvSpPr>
          <p:nvPr>
            <p:ph idx="1"/>
          </p:nvPr>
        </p:nvSpPr>
        <p:spPr/>
        <p:txBody>
          <a:bodyPr/>
          <a:lstStyle/>
          <a:p>
            <a:r>
              <a:rPr lang="de-DE" dirty="0" smtClean="0"/>
              <a:t>Webbasierte </a:t>
            </a:r>
            <a:r>
              <a:rPr lang="de-DE" dirty="0"/>
              <a:t>Benutzungsoberfläche</a:t>
            </a:r>
            <a:r>
              <a:rPr lang="de-DE" dirty="0" smtClean="0"/>
              <a:t> für Mitarbeiter</a:t>
            </a:r>
          </a:p>
          <a:p>
            <a:r>
              <a:rPr lang="de-DE" dirty="0" smtClean="0"/>
              <a:t>Erm</a:t>
            </a:r>
            <a:r>
              <a:rPr lang="de-DE" dirty="0"/>
              <a:t>ö</a:t>
            </a:r>
            <a:r>
              <a:rPr lang="de-DE" dirty="0" smtClean="0"/>
              <a:t>glicht die </a:t>
            </a:r>
            <a:r>
              <a:rPr lang="de-DE" dirty="0"/>
              <a:t>zeit- und </a:t>
            </a:r>
            <a:r>
              <a:rPr lang="de-DE" dirty="0" smtClean="0"/>
              <a:t>standortunabhängige Pflege von persönlichen Daten</a:t>
            </a:r>
          </a:p>
          <a:p>
            <a:r>
              <a:rPr lang="de-DE" dirty="0" smtClean="0"/>
              <a:t>Zugriff auf  zahlreiche Verwaltungsfunktionen, die </a:t>
            </a:r>
            <a:r>
              <a:rPr lang="de-DE" dirty="0"/>
              <a:t>normalerweise von </a:t>
            </a:r>
            <a:r>
              <a:rPr lang="de-DE" dirty="0" smtClean="0"/>
              <a:t>anderen Abteilung </a:t>
            </a:r>
            <a:r>
              <a:rPr lang="de-DE" dirty="0"/>
              <a:t>übernommen </a:t>
            </a:r>
            <a:r>
              <a:rPr lang="de-DE" dirty="0" smtClean="0"/>
              <a:t>werden</a:t>
            </a:r>
          </a:p>
          <a:p>
            <a:r>
              <a:rPr lang="de-DE" dirty="0" smtClean="0"/>
              <a:t>Die </a:t>
            </a:r>
            <a:r>
              <a:rPr lang="de-DE" dirty="0"/>
              <a:t>Mitarbeiter </a:t>
            </a:r>
            <a:r>
              <a:rPr lang="de-DE" dirty="0" smtClean="0"/>
              <a:t>sind selbst </a:t>
            </a:r>
            <a:r>
              <a:rPr lang="de-DE" dirty="0"/>
              <a:t>für die Aktualisierung ihrer Daten </a:t>
            </a:r>
            <a:r>
              <a:rPr lang="de-DE" dirty="0" smtClean="0"/>
              <a:t>zuständig</a:t>
            </a:r>
          </a:p>
          <a:p>
            <a:endParaRPr lang="de-DE" dirty="0" smtClean="0"/>
          </a:p>
          <a:p>
            <a:r>
              <a:rPr lang="de-DE" dirty="0" smtClean="0"/>
              <a:t>Folgende T</a:t>
            </a:r>
            <a:r>
              <a:rPr lang="de-DE" dirty="0"/>
              <a:t>ä</a:t>
            </a:r>
            <a:r>
              <a:rPr lang="de-DE" dirty="0" smtClean="0"/>
              <a:t>tigkeiten </a:t>
            </a:r>
            <a:r>
              <a:rPr lang="de-DE" dirty="0"/>
              <a:t>können </a:t>
            </a:r>
            <a:r>
              <a:rPr lang="de-DE" dirty="0" smtClean="0"/>
              <a:t>die Mitarbeiter durch das </a:t>
            </a:r>
            <a:r>
              <a:rPr lang="de-DE" dirty="0"/>
              <a:t>ESS </a:t>
            </a:r>
            <a:r>
              <a:rPr lang="de-DE" dirty="0" smtClean="0"/>
              <a:t>erledigen:</a:t>
            </a:r>
          </a:p>
          <a:p>
            <a:pPr lvl="1"/>
            <a:r>
              <a:rPr lang="de-DE" dirty="0" smtClean="0"/>
              <a:t>Einreichen </a:t>
            </a:r>
            <a:r>
              <a:rPr lang="de-DE" dirty="0"/>
              <a:t>von Reisekosten	</a:t>
            </a:r>
          </a:p>
          <a:p>
            <a:pPr lvl="1"/>
            <a:r>
              <a:rPr lang="de-DE" dirty="0"/>
              <a:t>Durchsuchen des Mitarbeiterverzeichnisses	</a:t>
            </a:r>
          </a:p>
          <a:p>
            <a:pPr lvl="1"/>
            <a:r>
              <a:rPr lang="de-DE" dirty="0"/>
              <a:t>Anzeigen des Kalenders	</a:t>
            </a:r>
          </a:p>
          <a:p>
            <a:pPr lvl="1"/>
            <a:r>
              <a:rPr lang="de-DE" dirty="0" smtClean="0"/>
              <a:t>Fortschreiben </a:t>
            </a:r>
            <a:r>
              <a:rPr lang="de-DE" dirty="0"/>
              <a:t>von persönlichen Daten 		</a:t>
            </a:r>
          </a:p>
          <a:p>
            <a:pPr lvl="1"/>
            <a:r>
              <a:rPr lang="de-DE" dirty="0" smtClean="0"/>
              <a:t>Arbeitgeberleistungen </a:t>
            </a:r>
            <a:r>
              <a:rPr lang="de-DE" dirty="0"/>
              <a:t>beantragen	</a:t>
            </a:r>
          </a:p>
          <a:p>
            <a:pPr lvl="1"/>
            <a:r>
              <a:rPr lang="de-DE" dirty="0"/>
              <a:t>Dokumentieren von </a:t>
            </a:r>
            <a:r>
              <a:rPr lang="de-DE" dirty="0" smtClean="0"/>
              <a:t>Arbeitszeiten</a:t>
            </a:r>
          </a:p>
          <a:p>
            <a:pPr lvl="1"/>
            <a:r>
              <a:rPr lang="de-DE" dirty="0"/>
              <a:t>Fortschreiben von Bankdaten	</a:t>
            </a:r>
            <a:endParaRPr lang="de-DE" dirty="0" smtClean="0"/>
          </a:p>
          <a:p>
            <a:pPr lvl="1"/>
            <a:r>
              <a:rPr lang="de-DE" dirty="0" smtClean="0"/>
              <a:t>Einschreiben </a:t>
            </a:r>
            <a:r>
              <a:rPr lang="de-DE" dirty="0"/>
              <a:t>in Schulungskurse 	</a:t>
            </a:r>
            <a:endParaRPr lang="de-DE" dirty="0" smtClean="0"/>
          </a:p>
        </p:txBody>
      </p:sp>
      <p:pic>
        <p:nvPicPr>
          <p:cNvPr id="4" name="Grafik 3"/>
          <p:cNvPicPr>
            <a:picLocks noChangeAspect="1"/>
          </p:cNvPicPr>
          <p:nvPr/>
        </p:nvPicPr>
        <p:blipFill>
          <a:blip r:embed="rId2"/>
          <a:stretch>
            <a:fillRect/>
          </a:stretch>
        </p:blipFill>
        <p:spPr>
          <a:xfrm>
            <a:off x="5743074" y="3399250"/>
            <a:ext cx="4572182" cy="2715955"/>
          </a:xfrm>
          <a:prstGeom prst="rect">
            <a:avLst/>
          </a:prstGeom>
        </p:spPr>
      </p:pic>
    </p:spTree>
    <p:extLst>
      <p:ext uri="{BB962C8B-B14F-4D97-AF65-F5344CB8AC3E}">
        <p14:creationId xmlns:p14="http://schemas.microsoft.com/office/powerpoint/2010/main" val="3600025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Manager </a:t>
            </a:r>
            <a:r>
              <a:rPr lang="de-DE" dirty="0"/>
              <a:t>Self</a:t>
            </a:r>
            <a:r>
              <a:rPr lang="de-DE" b="0" dirty="0"/>
              <a:t>-</a:t>
            </a:r>
            <a:r>
              <a:rPr lang="de-DE" dirty="0"/>
              <a:t>Service </a:t>
            </a:r>
            <a:r>
              <a:rPr lang="de-DE" dirty="0" smtClean="0"/>
              <a:t>(MSS</a:t>
            </a:r>
            <a:r>
              <a:rPr lang="de-DE" dirty="0"/>
              <a:t>)</a:t>
            </a:r>
          </a:p>
        </p:txBody>
      </p:sp>
      <p:sp>
        <p:nvSpPr>
          <p:cNvPr id="3" name="Inhaltsplatzhalter 2"/>
          <p:cNvSpPr>
            <a:spLocks noGrp="1"/>
          </p:cNvSpPr>
          <p:nvPr>
            <p:ph idx="1"/>
          </p:nvPr>
        </p:nvSpPr>
        <p:spPr/>
        <p:txBody>
          <a:bodyPr/>
          <a:lstStyle/>
          <a:p>
            <a:r>
              <a:rPr lang="de-DE" dirty="0" smtClean="0"/>
              <a:t>Zentraler webbasierter Zugriffspunkt für Manager</a:t>
            </a:r>
          </a:p>
          <a:p>
            <a:r>
              <a:rPr lang="de-DE" dirty="0"/>
              <a:t>MSS </a:t>
            </a:r>
            <a:r>
              <a:rPr lang="de-DE" dirty="0" smtClean="0"/>
              <a:t>nutzen die </a:t>
            </a:r>
            <a:r>
              <a:rPr lang="de-DE" dirty="0"/>
              <a:t>Backend-Systeme von Personal- und </a:t>
            </a:r>
            <a:r>
              <a:rPr lang="de-DE" dirty="0" smtClean="0"/>
              <a:t>Finanzabteilungen </a:t>
            </a:r>
            <a:r>
              <a:rPr lang="de-DE" dirty="0"/>
              <a:t>und </a:t>
            </a:r>
            <a:r>
              <a:rPr lang="de-DE" dirty="0" smtClean="0"/>
              <a:t>unterstützen das Management mit </a:t>
            </a:r>
            <a:r>
              <a:rPr lang="de-DE" dirty="0"/>
              <a:t>unternehmensweit relevante Informationen </a:t>
            </a:r>
            <a:endParaRPr lang="de-DE" dirty="0" smtClean="0"/>
          </a:p>
          <a:p>
            <a:r>
              <a:rPr lang="de-DE" dirty="0" smtClean="0"/>
              <a:t>Die Self-Service-Tools </a:t>
            </a:r>
            <a:r>
              <a:rPr lang="de-DE" dirty="0"/>
              <a:t>automatisieren papiergestützte Prozesse, z.B. Anfragen in Bezug auf Stammdatenänderungen </a:t>
            </a:r>
            <a:r>
              <a:rPr lang="de-DE" dirty="0" smtClean="0"/>
              <a:t>oder </a:t>
            </a:r>
            <a:r>
              <a:rPr lang="de-DE" dirty="0"/>
              <a:t>Leistungsbeurteilungen.</a:t>
            </a:r>
          </a:p>
          <a:p>
            <a:endParaRPr lang="de-DE" dirty="0" smtClean="0"/>
          </a:p>
          <a:p>
            <a:r>
              <a:rPr lang="de-DE" dirty="0"/>
              <a:t>Folgende Tätigkeiten können die Manager </a:t>
            </a:r>
            <a:r>
              <a:rPr lang="de-DE" dirty="0" smtClean="0"/>
              <a:t>können über das MSS:</a:t>
            </a:r>
            <a:endParaRPr lang="de-DE" dirty="0"/>
          </a:p>
          <a:p>
            <a:pPr lvl="1"/>
            <a:r>
              <a:rPr lang="de-DE" dirty="0"/>
              <a:t>Informationen </a:t>
            </a:r>
            <a:r>
              <a:rPr lang="de-DE" dirty="0" smtClean="0"/>
              <a:t>gewinnen</a:t>
            </a:r>
            <a:endParaRPr lang="de-DE" dirty="0"/>
          </a:p>
          <a:p>
            <a:pPr lvl="1"/>
            <a:r>
              <a:rPr lang="de-DE" dirty="0"/>
              <a:t>Mitarbeiter </a:t>
            </a:r>
            <a:r>
              <a:rPr lang="de-DE" dirty="0" smtClean="0"/>
              <a:t>beschaffen</a:t>
            </a:r>
            <a:endParaRPr lang="de-DE" dirty="0"/>
          </a:p>
          <a:p>
            <a:pPr lvl="1"/>
            <a:r>
              <a:rPr lang="de-DE" dirty="0"/>
              <a:t>eine Vergütungsplanung </a:t>
            </a:r>
            <a:r>
              <a:rPr lang="de-DE" dirty="0" smtClean="0"/>
              <a:t>durchführen</a:t>
            </a:r>
            <a:endParaRPr lang="de-DE" dirty="0"/>
          </a:p>
          <a:p>
            <a:pPr lvl="1"/>
            <a:r>
              <a:rPr lang="de-DE" dirty="0"/>
              <a:t>die Kosten </a:t>
            </a:r>
            <a:r>
              <a:rPr lang="de-DE" dirty="0" smtClean="0"/>
              <a:t>steuern</a:t>
            </a:r>
            <a:endParaRPr lang="de-DE" dirty="0"/>
          </a:p>
          <a:p>
            <a:pPr lvl="1"/>
            <a:r>
              <a:rPr lang="de-DE" dirty="0"/>
              <a:t>die Budget- und Personalbedarfsplanung </a:t>
            </a:r>
            <a:r>
              <a:rPr lang="de-DE" dirty="0" smtClean="0"/>
              <a:t>verwalten</a:t>
            </a:r>
            <a:endParaRPr lang="de-DE" dirty="0"/>
          </a:p>
          <a:p>
            <a:pPr lvl="1"/>
            <a:r>
              <a:rPr lang="de-DE" dirty="0"/>
              <a:t>Änderungen an den Personaldaten </a:t>
            </a:r>
            <a:r>
              <a:rPr lang="de-DE" dirty="0" smtClean="0"/>
              <a:t>eingeben</a:t>
            </a:r>
            <a:endParaRPr lang="de-DE" dirty="0"/>
          </a:p>
        </p:txBody>
      </p:sp>
      <p:pic>
        <p:nvPicPr>
          <p:cNvPr id="4" name="Grafik 3"/>
          <p:cNvPicPr>
            <a:picLocks noChangeAspect="1"/>
          </p:cNvPicPr>
          <p:nvPr/>
        </p:nvPicPr>
        <p:blipFill>
          <a:blip r:embed="rId2"/>
          <a:stretch>
            <a:fillRect/>
          </a:stretch>
        </p:blipFill>
        <p:spPr>
          <a:xfrm>
            <a:off x="5743073" y="3593337"/>
            <a:ext cx="5275895" cy="2904129"/>
          </a:xfrm>
          <a:prstGeom prst="rect">
            <a:avLst/>
          </a:prstGeom>
        </p:spPr>
      </p:pic>
    </p:spTree>
    <p:extLst>
      <p:ext uri="{BB962C8B-B14F-4D97-AF65-F5344CB8AC3E}">
        <p14:creationId xmlns:p14="http://schemas.microsoft.com/office/powerpoint/2010/main" val="2352088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152964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HCM </a:t>
            </a:r>
            <a:r>
              <a:rPr lang="de-DE" altLang="de-DE" dirty="0"/>
              <a:t>Organisationsstruktur</a:t>
            </a:r>
            <a:endParaRPr lang="de-DE" dirty="0"/>
          </a:p>
        </p:txBody>
      </p:sp>
      <p:sp>
        <p:nvSpPr>
          <p:cNvPr id="3" name="Textplatzhalter 2"/>
          <p:cNvSpPr>
            <a:spLocks noGrp="1"/>
          </p:cNvSpPr>
          <p:nvPr>
            <p:ph type="body" sz="quarter" idx="4294967295"/>
          </p:nvPr>
        </p:nvSpPr>
        <p:spPr>
          <a:xfrm>
            <a:off x="324000" y="1691078"/>
            <a:ext cx="11545200" cy="4392043"/>
          </a:xfrm>
        </p:spPr>
        <p:txBody>
          <a:bodyPr/>
          <a:lstStyle/>
          <a:p>
            <a:r>
              <a:rPr lang="de-DE" altLang="de-DE" dirty="0"/>
              <a:t>Strukturelle und personelle Gliederung eines </a:t>
            </a:r>
            <a:r>
              <a:rPr lang="de-DE" altLang="de-DE" dirty="0" smtClean="0"/>
              <a:t>Unternehmens</a:t>
            </a:r>
          </a:p>
          <a:p>
            <a:endParaRPr lang="de-DE" altLang="de-DE" dirty="0"/>
          </a:p>
          <a:p>
            <a:r>
              <a:rPr lang="de-DE" altLang="de-DE" dirty="0"/>
              <a:t>Besteht aus </a:t>
            </a:r>
            <a:r>
              <a:rPr lang="de-DE" altLang="de-DE" dirty="0" smtClean="0"/>
              <a:t>Organisationseinheiten</a:t>
            </a:r>
          </a:p>
          <a:p>
            <a:endParaRPr lang="de-DE" altLang="de-DE" dirty="0"/>
          </a:p>
          <a:p>
            <a:r>
              <a:rPr lang="de-DE" altLang="de-DE" dirty="0"/>
              <a:t>Abbildung von Organisationsstrukturen und </a:t>
            </a:r>
            <a:r>
              <a:rPr lang="de-DE" altLang="de-DE" dirty="0" smtClean="0"/>
              <a:t>Hierarchien</a:t>
            </a:r>
          </a:p>
          <a:p>
            <a:endParaRPr lang="de-DE" altLang="de-DE" dirty="0"/>
          </a:p>
          <a:p>
            <a:r>
              <a:rPr lang="de-DE" altLang="de-DE" dirty="0"/>
              <a:t>Abbildung von Verantwortungsbereichen der </a:t>
            </a:r>
            <a:r>
              <a:rPr lang="de-DE" altLang="de-DE" dirty="0" smtClean="0"/>
              <a:t>Mitarbeiter</a:t>
            </a:r>
          </a:p>
          <a:p>
            <a:endParaRPr lang="de-DE" altLang="de-DE" dirty="0"/>
          </a:p>
          <a:p>
            <a:r>
              <a:rPr lang="de-DE" altLang="de-DE" dirty="0"/>
              <a:t>Voraussetzung für die Durchführung zahlreicher </a:t>
            </a:r>
            <a:r>
              <a:rPr lang="de-DE" altLang="de-DE" dirty="0" smtClean="0"/>
              <a:t>Personalprozesse</a:t>
            </a:r>
          </a:p>
          <a:p>
            <a:endParaRPr lang="de-DE" altLang="de-DE" dirty="0"/>
          </a:p>
          <a:p>
            <a:r>
              <a:rPr lang="de-DE" altLang="de-DE" dirty="0"/>
              <a:t>Besteht aus 3 Teilen:</a:t>
            </a:r>
          </a:p>
          <a:p>
            <a:pPr lvl="1"/>
            <a:r>
              <a:rPr lang="de-DE" altLang="de-DE" dirty="0"/>
              <a:t>Unternehmensstruktur</a:t>
            </a:r>
          </a:p>
          <a:p>
            <a:pPr lvl="1"/>
            <a:r>
              <a:rPr lang="de-DE" altLang="de-DE" dirty="0"/>
              <a:t>Personalstruktur</a:t>
            </a:r>
          </a:p>
          <a:p>
            <a:pPr lvl="1"/>
            <a:r>
              <a:rPr lang="de-DE" altLang="de-DE" dirty="0"/>
              <a:t>Aufbauorganisation</a:t>
            </a:r>
          </a:p>
          <a:p>
            <a:endParaRPr lang="de-DE" dirty="0"/>
          </a:p>
        </p:txBody>
      </p:sp>
      <p:grpSp>
        <p:nvGrpSpPr>
          <p:cNvPr id="4" name="Group 82"/>
          <p:cNvGrpSpPr>
            <a:grpSpLocks/>
          </p:cNvGrpSpPr>
          <p:nvPr/>
        </p:nvGrpSpPr>
        <p:grpSpPr bwMode="auto">
          <a:xfrm>
            <a:off x="8612104" y="2563124"/>
            <a:ext cx="1987550" cy="2647950"/>
            <a:chOff x="3703" y="1078"/>
            <a:chExt cx="1626" cy="1944"/>
          </a:xfrm>
        </p:grpSpPr>
        <p:pic>
          <p:nvPicPr>
            <p:cNvPr id="5" name="Picture 21" descr="j04348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 y="1078"/>
              <a:ext cx="3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3"/>
            <p:cNvSpPr>
              <a:spLocks noChangeShapeType="1"/>
            </p:cNvSpPr>
            <p:nvPr/>
          </p:nvSpPr>
          <p:spPr bwMode="auto">
            <a:xfrm>
              <a:off x="4468" y="1395"/>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7" name="Line 24"/>
            <p:cNvSpPr>
              <a:spLocks noChangeShapeType="1"/>
            </p:cNvSpPr>
            <p:nvPr/>
          </p:nvSpPr>
          <p:spPr bwMode="auto">
            <a:xfrm>
              <a:off x="4150" y="1486"/>
              <a:ext cx="6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8" name="Picture 25" descr="j04348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 y="1577"/>
              <a:ext cx="31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j04348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 y="2212"/>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7"/>
            <p:cNvSpPr>
              <a:spLocks noChangeShapeType="1"/>
            </p:cNvSpPr>
            <p:nvPr/>
          </p:nvSpPr>
          <p:spPr bwMode="auto">
            <a:xfrm>
              <a:off x="4150" y="148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1" name="Line 28"/>
            <p:cNvSpPr>
              <a:spLocks noChangeShapeType="1"/>
            </p:cNvSpPr>
            <p:nvPr/>
          </p:nvSpPr>
          <p:spPr bwMode="auto">
            <a:xfrm>
              <a:off x="4785" y="148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2" name="Line 29"/>
            <p:cNvSpPr>
              <a:spLocks noChangeShapeType="1"/>
            </p:cNvSpPr>
            <p:nvPr/>
          </p:nvSpPr>
          <p:spPr bwMode="auto">
            <a:xfrm>
              <a:off x="4105"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13" name="Picture 31" descr="j04348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 y="1577"/>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32"/>
            <p:cNvSpPr>
              <a:spLocks noChangeShapeType="1"/>
            </p:cNvSpPr>
            <p:nvPr/>
          </p:nvSpPr>
          <p:spPr bwMode="auto">
            <a:xfrm>
              <a:off x="3833" y="2076"/>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5" name="Line 34"/>
            <p:cNvSpPr>
              <a:spLocks noChangeShapeType="1"/>
            </p:cNvSpPr>
            <p:nvPr/>
          </p:nvSpPr>
          <p:spPr bwMode="auto">
            <a:xfrm>
              <a:off x="4377"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6" name="Line 35"/>
            <p:cNvSpPr>
              <a:spLocks noChangeShapeType="1"/>
            </p:cNvSpPr>
            <p:nvPr/>
          </p:nvSpPr>
          <p:spPr bwMode="auto">
            <a:xfrm>
              <a:off x="3833" y="2076"/>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17" name="Picture 37" descr="j04348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1" y="2212"/>
              <a:ext cx="2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38"/>
            <p:cNvSpPr>
              <a:spLocks noChangeShapeType="1"/>
            </p:cNvSpPr>
            <p:nvPr/>
          </p:nvSpPr>
          <p:spPr bwMode="auto">
            <a:xfrm>
              <a:off x="4105" y="1940"/>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19" name="Line 39"/>
            <p:cNvSpPr>
              <a:spLocks noChangeShapeType="1"/>
            </p:cNvSpPr>
            <p:nvPr/>
          </p:nvSpPr>
          <p:spPr bwMode="auto">
            <a:xfrm>
              <a:off x="4831" y="1940"/>
              <a:ext cx="0"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0" name="Line 40"/>
            <p:cNvSpPr>
              <a:spLocks noChangeShapeType="1"/>
            </p:cNvSpPr>
            <p:nvPr/>
          </p:nvSpPr>
          <p:spPr bwMode="auto">
            <a:xfrm>
              <a:off x="4650" y="2077"/>
              <a:ext cx="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1" name="Line 41"/>
            <p:cNvSpPr>
              <a:spLocks noChangeShapeType="1"/>
            </p:cNvSpPr>
            <p:nvPr/>
          </p:nvSpPr>
          <p:spPr bwMode="auto">
            <a:xfrm>
              <a:off x="5012" y="2077"/>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22" name="Picture 42" descr="j04348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4" y="2213"/>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44"/>
            <p:cNvSpPr>
              <a:spLocks noChangeShapeType="1"/>
            </p:cNvSpPr>
            <p:nvPr/>
          </p:nvSpPr>
          <p:spPr bwMode="auto">
            <a:xfrm>
              <a:off x="4649" y="2077"/>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24" name="Picture 45" descr="j04326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9" y="2212"/>
              <a:ext cx="2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6" descr="j043488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 y="2213"/>
              <a:ext cx="26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70"/>
            <p:cNvSpPr>
              <a:spLocks noChangeShapeType="1"/>
            </p:cNvSpPr>
            <p:nvPr/>
          </p:nvSpPr>
          <p:spPr bwMode="auto">
            <a:xfrm>
              <a:off x="5057" y="2484"/>
              <a:ext cx="1"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7" name="Line 71"/>
            <p:cNvSpPr>
              <a:spLocks noChangeShapeType="1"/>
            </p:cNvSpPr>
            <p:nvPr/>
          </p:nvSpPr>
          <p:spPr bwMode="auto">
            <a:xfrm>
              <a:off x="4877" y="2620"/>
              <a:ext cx="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8" name="Line 72"/>
            <p:cNvSpPr>
              <a:spLocks noChangeShapeType="1"/>
            </p:cNvSpPr>
            <p:nvPr/>
          </p:nvSpPr>
          <p:spPr bwMode="auto">
            <a:xfrm>
              <a:off x="5239" y="2620"/>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sp>
          <p:nvSpPr>
            <p:cNvPr id="29" name="Line 73"/>
            <p:cNvSpPr>
              <a:spLocks noChangeShapeType="1"/>
            </p:cNvSpPr>
            <p:nvPr/>
          </p:nvSpPr>
          <p:spPr bwMode="auto">
            <a:xfrm>
              <a:off x="4876" y="2620"/>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0" tIns="0" rIns="0" bIns="0"/>
            <a:lstStyle/>
            <a:p>
              <a:endParaRPr lang="de-DE"/>
            </a:p>
          </p:txBody>
        </p:sp>
        <p:pic>
          <p:nvPicPr>
            <p:cNvPr id="30" name="Picture 75" descr="j04348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 y="2756"/>
              <a:ext cx="26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7" descr="j04326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7" y="2756"/>
              <a:ext cx="2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533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HCM </a:t>
            </a:r>
            <a:r>
              <a:rPr lang="de-DE" altLang="de-DE" dirty="0"/>
              <a:t>Unternehmensstruktur</a:t>
            </a:r>
            <a:endParaRPr lang="de-DE" dirty="0"/>
          </a:p>
        </p:txBody>
      </p:sp>
      <p:sp>
        <p:nvSpPr>
          <p:cNvPr id="3" name="Inhaltsplatzhalter 2"/>
          <p:cNvSpPr>
            <a:spLocks noGrp="1"/>
          </p:cNvSpPr>
          <p:nvPr>
            <p:ph idx="1"/>
          </p:nvPr>
        </p:nvSpPr>
        <p:spPr>
          <a:xfrm>
            <a:off x="324000" y="1306068"/>
            <a:ext cx="11545200" cy="4392042"/>
          </a:xfrm>
        </p:spPr>
        <p:txBody>
          <a:bodyPr/>
          <a:lstStyle/>
          <a:p>
            <a:r>
              <a:rPr lang="de-DE" b="1" dirty="0"/>
              <a:t>Unternehmensstruktur</a:t>
            </a:r>
          </a:p>
          <a:p>
            <a:pPr lvl="1"/>
            <a:r>
              <a:rPr lang="de-DE" dirty="0"/>
              <a:t>Stellt die formalen und finanziellen Strukturen eines Unternehmens dar </a:t>
            </a:r>
          </a:p>
          <a:p>
            <a:pPr lvl="1"/>
            <a:r>
              <a:rPr lang="de-DE" dirty="0"/>
              <a:t>Jeder Mitarbeiter muss einer solchen Struktur zugeordnet werden</a:t>
            </a:r>
          </a:p>
          <a:p>
            <a:pPr lvl="1"/>
            <a:r>
              <a:rPr lang="de-DE" dirty="0"/>
              <a:t>Besteht im Allgemeinen aus Buchungskreis, Personalbereich und </a:t>
            </a:r>
            <a:r>
              <a:rPr lang="de-DE" dirty="0" smtClean="0"/>
              <a:t>Personalteilbereich</a:t>
            </a:r>
          </a:p>
          <a:p>
            <a:pPr lvl="1"/>
            <a:endParaRPr lang="de-DE" dirty="0"/>
          </a:p>
          <a:p>
            <a:pPr lvl="1"/>
            <a:r>
              <a:rPr lang="de-DE" dirty="0"/>
              <a:t>Mandant</a:t>
            </a:r>
          </a:p>
          <a:p>
            <a:pPr lvl="2"/>
            <a:r>
              <a:rPr lang="de-DE" dirty="0"/>
              <a:t>Betriebswirtschaftlich größte organisatorische Einheit in einem </a:t>
            </a:r>
            <a:r>
              <a:rPr lang="de-DE" dirty="0" smtClean="0"/>
              <a:t>SAP-System</a:t>
            </a:r>
          </a:p>
          <a:p>
            <a:pPr lvl="2"/>
            <a:endParaRPr lang="de-DE" dirty="0"/>
          </a:p>
          <a:p>
            <a:pPr lvl="1"/>
            <a:r>
              <a:rPr lang="de-DE" dirty="0"/>
              <a:t>Buchungskreis </a:t>
            </a:r>
          </a:p>
          <a:p>
            <a:pPr lvl="2"/>
            <a:r>
              <a:rPr lang="de-DE" dirty="0"/>
              <a:t>Betriebswirtschaftlich kleinste organisatorische Einheit, für die eine vollständige, in sich abgeschlossene Buchhaltung (Bilanz, GuV etc.) abgebildet werden </a:t>
            </a:r>
            <a:r>
              <a:rPr lang="de-DE" dirty="0" smtClean="0"/>
              <a:t>kann</a:t>
            </a:r>
          </a:p>
          <a:p>
            <a:pPr lvl="2"/>
            <a:endParaRPr lang="de-DE" dirty="0"/>
          </a:p>
          <a:p>
            <a:pPr lvl="1"/>
            <a:r>
              <a:rPr lang="de-DE" dirty="0"/>
              <a:t>Personalbereich</a:t>
            </a:r>
          </a:p>
          <a:p>
            <a:pPr lvl="2"/>
            <a:r>
              <a:rPr lang="de-DE" dirty="0"/>
              <a:t>Organisatorische Einheit, die einen nach personaladministrativen, zeitwirtschaftlichen und abrechnungsorganisatorischen Gesichtspunkten abgegrenzten Unternehmensbereich </a:t>
            </a:r>
            <a:r>
              <a:rPr lang="de-DE" dirty="0" smtClean="0"/>
              <a:t>darstellt</a:t>
            </a:r>
          </a:p>
          <a:p>
            <a:pPr lvl="2"/>
            <a:endParaRPr lang="de-DE" dirty="0"/>
          </a:p>
          <a:p>
            <a:pPr lvl="1"/>
            <a:r>
              <a:rPr lang="de-DE" dirty="0"/>
              <a:t>Personalteilbereich</a:t>
            </a:r>
          </a:p>
          <a:p>
            <a:pPr lvl="2"/>
            <a:r>
              <a:rPr lang="de-DE" dirty="0"/>
              <a:t>Stellt einen Teil des Personalbereichs dar</a:t>
            </a:r>
          </a:p>
          <a:p>
            <a:pPr lvl="2"/>
            <a:r>
              <a:rPr lang="de-DE" dirty="0"/>
              <a:t>Organisatorische Einheit, die einen nach personaladministrativen, zeitwirtschaftlichen und abrechnungsorganisatorischen Gesichtspunkten abgegrenzten Unternehmensbereich darstellt</a:t>
            </a:r>
          </a:p>
          <a:p>
            <a:endParaRPr lang="de-DE" dirty="0"/>
          </a:p>
        </p:txBody>
      </p:sp>
    </p:spTree>
    <p:extLst>
      <p:ext uri="{BB962C8B-B14F-4D97-AF65-F5344CB8AC3E}">
        <p14:creationId xmlns:p14="http://schemas.microsoft.com/office/powerpoint/2010/main" val="3852432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Global Bike Unternehmensstruktur für HCM</a:t>
            </a:r>
            <a:endParaRPr lang="de-DE" dirty="0"/>
          </a:p>
        </p:txBody>
      </p:sp>
      <p:grpSp>
        <p:nvGrpSpPr>
          <p:cNvPr id="77" name="Gruppieren 76"/>
          <p:cNvGrpSpPr/>
          <p:nvPr/>
        </p:nvGrpSpPr>
        <p:grpSpPr>
          <a:xfrm>
            <a:off x="2068319" y="1493086"/>
            <a:ext cx="8056562" cy="4721225"/>
            <a:chOff x="611188" y="1412875"/>
            <a:chExt cx="8056562" cy="4721225"/>
          </a:xfrm>
        </p:grpSpPr>
        <p:sp>
          <p:nvSpPr>
            <p:cNvPr id="4" name="Line 8"/>
            <p:cNvSpPr>
              <a:spLocks noChangeShapeType="1"/>
            </p:cNvSpPr>
            <p:nvPr/>
          </p:nvSpPr>
          <p:spPr bwMode="white">
            <a:xfrm flipH="1">
              <a:off x="6227763" y="3429000"/>
              <a:ext cx="0" cy="223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 name="Line 10"/>
            <p:cNvSpPr>
              <a:spLocks noChangeShapeType="1"/>
            </p:cNvSpPr>
            <p:nvPr/>
          </p:nvSpPr>
          <p:spPr bwMode="white">
            <a:xfrm>
              <a:off x="4716463" y="42433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 name="Line 8"/>
            <p:cNvSpPr>
              <a:spLocks noChangeShapeType="1"/>
            </p:cNvSpPr>
            <p:nvPr/>
          </p:nvSpPr>
          <p:spPr bwMode="white">
            <a:xfrm flipH="1">
              <a:off x="4716463" y="3429000"/>
              <a:ext cx="0" cy="1223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 name="Line 8"/>
            <p:cNvSpPr>
              <a:spLocks noChangeShapeType="1"/>
            </p:cNvSpPr>
            <p:nvPr/>
          </p:nvSpPr>
          <p:spPr bwMode="white">
            <a:xfrm flipH="1">
              <a:off x="3132138" y="3429000"/>
              <a:ext cx="0" cy="936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8" name="Line 8"/>
            <p:cNvSpPr>
              <a:spLocks noChangeShapeType="1"/>
            </p:cNvSpPr>
            <p:nvPr/>
          </p:nvSpPr>
          <p:spPr bwMode="white">
            <a:xfrm flipH="1">
              <a:off x="1908175" y="3429000"/>
              <a:ext cx="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9" name="Line 8"/>
            <p:cNvSpPr>
              <a:spLocks noChangeShapeType="1"/>
            </p:cNvSpPr>
            <p:nvPr/>
          </p:nvSpPr>
          <p:spPr bwMode="white">
            <a:xfrm flipH="1">
              <a:off x="684213" y="3429000"/>
              <a:ext cx="0" cy="2592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0" name="Line 8"/>
            <p:cNvSpPr>
              <a:spLocks noChangeShapeType="1"/>
            </p:cNvSpPr>
            <p:nvPr/>
          </p:nvSpPr>
          <p:spPr bwMode="white">
            <a:xfrm>
              <a:off x="4284663" y="1628775"/>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1" name="Line 8"/>
            <p:cNvSpPr>
              <a:spLocks noChangeShapeType="1"/>
            </p:cNvSpPr>
            <p:nvPr/>
          </p:nvSpPr>
          <p:spPr bwMode="white">
            <a:xfrm>
              <a:off x="6804025" y="2924175"/>
              <a:ext cx="0" cy="21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2" name="Line 8"/>
            <p:cNvSpPr>
              <a:spLocks noChangeShapeType="1"/>
            </p:cNvSpPr>
            <p:nvPr/>
          </p:nvSpPr>
          <p:spPr bwMode="white">
            <a:xfrm>
              <a:off x="5292725" y="2924175"/>
              <a:ext cx="0" cy="21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3" name="Text Box 22"/>
            <p:cNvSpPr txBox="1">
              <a:spLocks noChangeArrowheads="1"/>
            </p:cNvSpPr>
            <p:nvPr/>
          </p:nvSpPr>
          <p:spPr bwMode="auto">
            <a:xfrm>
              <a:off x="7812088" y="3068638"/>
              <a:ext cx="830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Personal-</a:t>
              </a:r>
            </a:p>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bereich</a:t>
              </a:r>
            </a:p>
          </p:txBody>
        </p:sp>
        <p:sp>
          <p:nvSpPr>
            <p:cNvPr id="14" name="Rectangle 5"/>
            <p:cNvSpPr>
              <a:spLocks noChangeArrowheads="1"/>
            </p:cNvSpPr>
            <p:nvPr/>
          </p:nvSpPr>
          <p:spPr bwMode="auto">
            <a:xfrm>
              <a:off x="3306763" y="1412875"/>
              <a:ext cx="1985962" cy="341313"/>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Global Bike Group</a:t>
              </a:r>
            </a:p>
          </p:txBody>
        </p:sp>
        <p:sp>
          <p:nvSpPr>
            <p:cNvPr id="15" name="Rectangle 6"/>
            <p:cNvSpPr>
              <a:spLocks noChangeArrowheads="1"/>
            </p:cNvSpPr>
            <p:nvPr/>
          </p:nvSpPr>
          <p:spPr bwMode="auto">
            <a:xfrm>
              <a:off x="1552575" y="2349500"/>
              <a:ext cx="1651000" cy="34925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Global Bike US</a:t>
              </a:r>
            </a:p>
          </p:txBody>
        </p:sp>
        <p:sp>
          <p:nvSpPr>
            <p:cNvPr id="16" name="Rectangle 7"/>
            <p:cNvSpPr>
              <a:spLocks noChangeArrowheads="1"/>
            </p:cNvSpPr>
            <p:nvPr/>
          </p:nvSpPr>
          <p:spPr bwMode="auto">
            <a:xfrm>
              <a:off x="1833563" y="3141663"/>
              <a:ext cx="1062037" cy="31750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400" dirty="0">
                  <a:solidFill>
                    <a:schemeClr val="bg1"/>
                  </a:solidFill>
                  <a:ea typeface="Arial Unicode MS" panose="020B0604020202020204" pitchFamily="34" charset="-128"/>
                  <a:cs typeface="Arial Unicode MS" panose="020B0604020202020204" pitchFamily="34" charset="-128"/>
                </a:rPr>
                <a:t>GBI Miami</a:t>
              </a:r>
            </a:p>
          </p:txBody>
        </p:sp>
        <p:sp>
          <p:nvSpPr>
            <p:cNvPr id="17" name="Rectangle 8"/>
            <p:cNvSpPr>
              <a:spLocks noChangeArrowheads="1"/>
            </p:cNvSpPr>
            <p:nvPr/>
          </p:nvSpPr>
          <p:spPr bwMode="auto">
            <a:xfrm>
              <a:off x="611188" y="3141663"/>
              <a:ext cx="1081087" cy="31750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400" dirty="0" smtClean="0">
                  <a:solidFill>
                    <a:schemeClr val="bg1"/>
                  </a:solidFill>
                  <a:ea typeface="Arial Unicode MS" panose="020B0604020202020204" pitchFamily="34" charset="-128"/>
                  <a:cs typeface="Arial Unicode MS" panose="020B0604020202020204" pitchFamily="34" charset="-128"/>
                </a:rPr>
                <a:t>GBI Dallas</a:t>
              </a:r>
              <a:endParaRPr lang="de-DE" altLang="de-DE" sz="1400" dirty="0">
                <a:solidFill>
                  <a:schemeClr val="bg1"/>
                </a:solidFill>
                <a:ea typeface="Arial Unicode MS" panose="020B0604020202020204" pitchFamily="34" charset="-128"/>
                <a:cs typeface="Arial Unicode MS" panose="020B0604020202020204" pitchFamily="34" charset="-128"/>
              </a:endParaRPr>
            </a:p>
          </p:txBody>
        </p:sp>
        <p:sp>
          <p:nvSpPr>
            <p:cNvPr id="18" name="Rectangle 7"/>
            <p:cNvSpPr>
              <a:spLocks noChangeArrowheads="1"/>
            </p:cNvSpPr>
            <p:nvPr/>
          </p:nvSpPr>
          <p:spPr bwMode="auto">
            <a:xfrm>
              <a:off x="754063" y="3695700"/>
              <a:ext cx="987425"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Executives</a:t>
              </a:r>
            </a:p>
          </p:txBody>
        </p:sp>
        <p:sp>
          <p:nvSpPr>
            <p:cNvPr id="19" name="Rectangle 7"/>
            <p:cNvSpPr>
              <a:spLocks noChangeArrowheads="1"/>
            </p:cNvSpPr>
            <p:nvPr/>
          </p:nvSpPr>
          <p:spPr bwMode="auto">
            <a:xfrm>
              <a:off x="755650" y="4078288"/>
              <a:ext cx="769938"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Finance</a:t>
              </a:r>
            </a:p>
          </p:txBody>
        </p:sp>
        <p:sp>
          <p:nvSpPr>
            <p:cNvPr id="20" name="Text Box 27"/>
            <p:cNvSpPr txBox="1">
              <a:spLocks noChangeArrowheads="1"/>
            </p:cNvSpPr>
            <p:nvPr/>
          </p:nvSpPr>
          <p:spPr bwMode="auto">
            <a:xfrm>
              <a:off x="7796213" y="4333875"/>
              <a:ext cx="871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Personal-</a:t>
              </a:r>
            </a:p>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teilbereich</a:t>
              </a:r>
            </a:p>
          </p:txBody>
        </p:sp>
        <p:sp>
          <p:nvSpPr>
            <p:cNvPr id="21" name="Text Box 28"/>
            <p:cNvSpPr txBox="1">
              <a:spLocks noChangeArrowheads="1"/>
            </p:cNvSpPr>
            <p:nvPr/>
          </p:nvSpPr>
          <p:spPr bwMode="auto">
            <a:xfrm>
              <a:off x="7480300" y="2378075"/>
              <a:ext cx="1176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Buchungskreis</a:t>
              </a:r>
            </a:p>
          </p:txBody>
        </p:sp>
        <p:sp>
          <p:nvSpPr>
            <p:cNvPr id="22" name="Text Box 29"/>
            <p:cNvSpPr txBox="1">
              <a:spLocks noChangeArrowheads="1"/>
            </p:cNvSpPr>
            <p:nvPr/>
          </p:nvSpPr>
          <p:spPr bwMode="auto">
            <a:xfrm>
              <a:off x="7805738" y="1452563"/>
              <a:ext cx="771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sz="1200" b="0">
                  <a:ea typeface="Arial Unicode MS" panose="020B0604020202020204" pitchFamily="34" charset="-128"/>
                  <a:cs typeface="Arial Unicode MS" panose="020B0604020202020204" pitchFamily="34" charset="-128"/>
                </a:rPr>
                <a:t>Mandant</a:t>
              </a:r>
            </a:p>
          </p:txBody>
        </p:sp>
        <p:sp>
          <p:nvSpPr>
            <p:cNvPr id="23" name="Line 31"/>
            <p:cNvSpPr>
              <a:spLocks noChangeShapeType="1"/>
            </p:cNvSpPr>
            <p:nvPr/>
          </p:nvSpPr>
          <p:spPr bwMode="auto">
            <a:xfrm>
              <a:off x="1165225" y="2924175"/>
              <a:ext cx="2663825" cy="0"/>
            </a:xfrm>
            <a:prstGeom prst="line">
              <a:avLst/>
            </a:prstGeom>
            <a:noFill/>
            <a:ln w="12700" algn="ctr">
              <a:solidFill>
                <a:schemeClr val="tx1"/>
              </a:solidFill>
              <a:miter lim="800000"/>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de-DE"/>
            </a:p>
          </p:txBody>
        </p:sp>
        <p:sp>
          <p:nvSpPr>
            <p:cNvPr id="24" name="Line 8"/>
            <p:cNvSpPr>
              <a:spLocks noChangeShapeType="1"/>
            </p:cNvSpPr>
            <p:nvPr/>
          </p:nvSpPr>
          <p:spPr bwMode="white">
            <a:xfrm>
              <a:off x="6156325" y="1989138"/>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5" name="Line 8"/>
            <p:cNvSpPr>
              <a:spLocks noChangeShapeType="1"/>
            </p:cNvSpPr>
            <p:nvPr/>
          </p:nvSpPr>
          <p:spPr bwMode="white">
            <a:xfrm>
              <a:off x="2389188" y="1989138"/>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6" name="Rectangle 6"/>
            <p:cNvSpPr>
              <a:spLocks noChangeArrowheads="1"/>
            </p:cNvSpPr>
            <p:nvPr/>
          </p:nvSpPr>
          <p:spPr bwMode="auto">
            <a:xfrm>
              <a:off x="5003800" y="2349500"/>
              <a:ext cx="2251075" cy="34925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Global Bike Germany</a:t>
              </a:r>
            </a:p>
          </p:txBody>
        </p:sp>
        <p:sp>
          <p:nvSpPr>
            <p:cNvPr id="27" name="Rectangle 7"/>
            <p:cNvSpPr>
              <a:spLocks noChangeArrowheads="1"/>
            </p:cNvSpPr>
            <p:nvPr/>
          </p:nvSpPr>
          <p:spPr bwMode="auto">
            <a:xfrm>
              <a:off x="3059113" y="3141663"/>
              <a:ext cx="1427162" cy="309562"/>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400" dirty="0">
                  <a:solidFill>
                    <a:schemeClr val="bg1"/>
                  </a:solidFill>
                  <a:ea typeface="Arial Unicode MS" panose="020B0604020202020204" pitchFamily="34" charset="-128"/>
                  <a:cs typeface="Arial Unicode MS" panose="020B0604020202020204" pitchFamily="34" charset="-128"/>
                </a:rPr>
                <a:t>GBI San Diego</a:t>
              </a:r>
            </a:p>
          </p:txBody>
        </p:sp>
        <p:grpSp>
          <p:nvGrpSpPr>
            <p:cNvPr id="28" name="Gruppieren 32"/>
            <p:cNvGrpSpPr>
              <a:grpSpLocks/>
            </p:cNvGrpSpPr>
            <p:nvPr/>
          </p:nvGrpSpPr>
          <p:grpSpPr bwMode="auto">
            <a:xfrm>
              <a:off x="1165225" y="2708275"/>
              <a:ext cx="2663825" cy="433388"/>
              <a:chOff x="1547664" y="3068960"/>
              <a:chExt cx="2664296" cy="432370"/>
            </a:xfrm>
            <a:solidFill>
              <a:schemeClr val="tx2"/>
            </a:solidFill>
          </p:grpSpPr>
          <p:sp>
            <p:nvSpPr>
              <p:cNvPr id="29" name="Line 8"/>
              <p:cNvSpPr>
                <a:spLocks noChangeShapeType="1"/>
              </p:cNvSpPr>
              <p:nvPr/>
            </p:nvSpPr>
            <p:spPr bwMode="white">
              <a:xfrm>
                <a:off x="1547664" y="3284984"/>
                <a:ext cx="0" cy="216346"/>
              </a:xfrm>
              <a:prstGeom prst="line">
                <a:avLst/>
              </a:prstGeom>
              <a:grpFill/>
              <a:ln w="12700">
                <a:solidFill>
                  <a:schemeClr val="tx1"/>
                </a:solidFill>
                <a:round/>
                <a:headEnd/>
                <a:tailEnd/>
              </a:ln>
            </p:spPr>
            <p:txBody>
              <a:bodyPr wrap="none" lIns="90000" tIns="46800" rIns="90000" bIns="46800" anchor="ctr"/>
              <a:lstStyle/>
              <a:p>
                <a:pPr>
                  <a:defRPr/>
                </a:pPr>
                <a:endParaRPr lang="de-DE">
                  <a:solidFill>
                    <a:schemeClr val="bg1"/>
                  </a:solidFill>
                  <a:latin typeface="Arial" charset="0"/>
                </a:endParaRPr>
              </a:p>
            </p:txBody>
          </p:sp>
          <p:sp>
            <p:nvSpPr>
              <p:cNvPr id="30" name="Line 8"/>
              <p:cNvSpPr>
                <a:spLocks noChangeShapeType="1"/>
              </p:cNvSpPr>
              <p:nvPr/>
            </p:nvSpPr>
            <p:spPr bwMode="white">
              <a:xfrm>
                <a:off x="2771800" y="3284984"/>
                <a:ext cx="0" cy="216346"/>
              </a:xfrm>
              <a:prstGeom prst="line">
                <a:avLst/>
              </a:prstGeom>
              <a:grpFill/>
              <a:ln w="12700">
                <a:solidFill>
                  <a:schemeClr val="tx1"/>
                </a:solidFill>
                <a:round/>
                <a:headEnd/>
                <a:tailEnd/>
              </a:ln>
            </p:spPr>
            <p:txBody>
              <a:bodyPr wrap="none" lIns="90000" tIns="46800" rIns="90000" bIns="46800" anchor="ctr"/>
              <a:lstStyle/>
              <a:p>
                <a:pPr>
                  <a:defRPr/>
                </a:pPr>
                <a:endParaRPr lang="de-DE">
                  <a:solidFill>
                    <a:schemeClr val="bg1"/>
                  </a:solidFill>
                  <a:latin typeface="Arial" charset="0"/>
                </a:endParaRPr>
              </a:p>
            </p:txBody>
          </p:sp>
          <p:sp>
            <p:nvSpPr>
              <p:cNvPr id="31" name="Line 8"/>
              <p:cNvSpPr>
                <a:spLocks noChangeShapeType="1"/>
              </p:cNvSpPr>
              <p:nvPr/>
            </p:nvSpPr>
            <p:spPr bwMode="white">
              <a:xfrm>
                <a:off x="4211960" y="3284984"/>
                <a:ext cx="0" cy="216346"/>
              </a:xfrm>
              <a:prstGeom prst="line">
                <a:avLst/>
              </a:prstGeom>
              <a:grpFill/>
              <a:ln w="12700">
                <a:solidFill>
                  <a:schemeClr val="tx1"/>
                </a:solidFill>
                <a:round/>
                <a:headEnd/>
                <a:tailEnd/>
              </a:ln>
            </p:spPr>
            <p:txBody>
              <a:bodyPr wrap="none" lIns="90000" tIns="46800" rIns="90000" bIns="46800" anchor="ctr"/>
              <a:lstStyle/>
              <a:p>
                <a:pPr>
                  <a:defRPr/>
                </a:pPr>
                <a:endParaRPr lang="de-DE">
                  <a:solidFill>
                    <a:schemeClr val="bg1"/>
                  </a:solidFill>
                  <a:latin typeface="Arial" charset="0"/>
                </a:endParaRPr>
              </a:p>
            </p:txBody>
          </p:sp>
          <p:sp>
            <p:nvSpPr>
              <p:cNvPr id="32" name="Line 8"/>
              <p:cNvSpPr>
                <a:spLocks noChangeShapeType="1"/>
              </p:cNvSpPr>
              <p:nvPr/>
            </p:nvSpPr>
            <p:spPr bwMode="white">
              <a:xfrm>
                <a:off x="2771800" y="3068960"/>
                <a:ext cx="0" cy="216346"/>
              </a:xfrm>
              <a:prstGeom prst="line">
                <a:avLst/>
              </a:prstGeom>
              <a:grpFill/>
              <a:ln w="12700">
                <a:solidFill>
                  <a:schemeClr val="tx1"/>
                </a:solidFill>
                <a:round/>
                <a:headEnd/>
                <a:tailEnd/>
              </a:ln>
            </p:spPr>
            <p:txBody>
              <a:bodyPr wrap="none" lIns="90000" tIns="46800" rIns="90000" bIns="46800" anchor="ctr"/>
              <a:lstStyle/>
              <a:p>
                <a:pPr>
                  <a:defRPr/>
                </a:pPr>
                <a:endParaRPr lang="de-DE">
                  <a:solidFill>
                    <a:schemeClr val="bg1"/>
                  </a:solidFill>
                  <a:latin typeface="Arial" charset="0"/>
                </a:endParaRPr>
              </a:p>
            </p:txBody>
          </p:sp>
        </p:grpSp>
        <p:sp>
          <p:nvSpPr>
            <p:cNvPr id="33" name="Rectangle 7"/>
            <p:cNvSpPr>
              <a:spLocks noChangeArrowheads="1"/>
            </p:cNvSpPr>
            <p:nvPr/>
          </p:nvSpPr>
          <p:spPr bwMode="auto">
            <a:xfrm>
              <a:off x="760413" y="4414838"/>
              <a:ext cx="403225" cy="27940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HR</a:t>
              </a:r>
            </a:p>
          </p:txBody>
        </p:sp>
        <p:sp>
          <p:nvSpPr>
            <p:cNvPr id="34" name="Rectangle 7"/>
            <p:cNvSpPr>
              <a:spLocks noChangeArrowheads="1"/>
            </p:cNvSpPr>
            <p:nvPr/>
          </p:nvSpPr>
          <p:spPr bwMode="auto">
            <a:xfrm>
              <a:off x="762000" y="4775200"/>
              <a:ext cx="319088" cy="27940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IT</a:t>
              </a:r>
            </a:p>
          </p:txBody>
        </p:sp>
        <p:sp>
          <p:nvSpPr>
            <p:cNvPr id="35" name="Rectangle 7"/>
            <p:cNvSpPr>
              <a:spLocks noChangeArrowheads="1"/>
            </p:cNvSpPr>
            <p:nvPr/>
          </p:nvSpPr>
          <p:spPr bwMode="auto">
            <a:xfrm>
              <a:off x="755650" y="5135563"/>
              <a:ext cx="447675"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MM</a:t>
              </a:r>
            </a:p>
          </p:txBody>
        </p:sp>
        <p:sp>
          <p:nvSpPr>
            <p:cNvPr id="36" name="Rectangle 7"/>
            <p:cNvSpPr>
              <a:spLocks noChangeArrowheads="1"/>
            </p:cNvSpPr>
            <p:nvPr/>
          </p:nvSpPr>
          <p:spPr bwMode="auto">
            <a:xfrm>
              <a:off x="755650" y="5854700"/>
              <a:ext cx="995363" cy="279400"/>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Production</a:t>
              </a:r>
            </a:p>
          </p:txBody>
        </p:sp>
        <p:sp>
          <p:nvSpPr>
            <p:cNvPr id="37" name="Rectangle 7"/>
            <p:cNvSpPr>
              <a:spLocks noChangeArrowheads="1"/>
            </p:cNvSpPr>
            <p:nvPr/>
          </p:nvSpPr>
          <p:spPr bwMode="auto">
            <a:xfrm>
              <a:off x="755650" y="5495925"/>
              <a:ext cx="1020763" cy="277813"/>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Purchasing</a:t>
              </a:r>
            </a:p>
          </p:txBody>
        </p:sp>
        <p:sp>
          <p:nvSpPr>
            <p:cNvPr id="38" name="Line 10"/>
            <p:cNvSpPr>
              <a:spLocks noChangeShapeType="1"/>
            </p:cNvSpPr>
            <p:nvPr/>
          </p:nvSpPr>
          <p:spPr bwMode="white">
            <a:xfrm>
              <a:off x="684213" y="38592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9" name="Line 10"/>
            <p:cNvSpPr>
              <a:spLocks noChangeShapeType="1"/>
            </p:cNvSpPr>
            <p:nvPr/>
          </p:nvSpPr>
          <p:spPr bwMode="white">
            <a:xfrm>
              <a:off x="684213" y="42195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0" name="Line 10"/>
            <p:cNvSpPr>
              <a:spLocks noChangeShapeType="1"/>
            </p:cNvSpPr>
            <p:nvPr/>
          </p:nvSpPr>
          <p:spPr bwMode="white">
            <a:xfrm>
              <a:off x="684213" y="457993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1" name="Line 10"/>
            <p:cNvSpPr>
              <a:spLocks noChangeShapeType="1"/>
            </p:cNvSpPr>
            <p:nvPr/>
          </p:nvSpPr>
          <p:spPr bwMode="white">
            <a:xfrm>
              <a:off x="682625" y="4941888"/>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2" name="Line 10"/>
            <p:cNvSpPr>
              <a:spLocks noChangeShapeType="1"/>
            </p:cNvSpPr>
            <p:nvPr/>
          </p:nvSpPr>
          <p:spPr bwMode="white">
            <a:xfrm>
              <a:off x="682625" y="5300663"/>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3" name="Line 10"/>
            <p:cNvSpPr>
              <a:spLocks noChangeShapeType="1"/>
            </p:cNvSpPr>
            <p:nvPr/>
          </p:nvSpPr>
          <p:spPr bwMode="white">
            <a:xfrm>
              <a:off x="682625" y="5661025"/>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4" name="Line 10"/>
            <p:cNvSpPr>
              <a:spLocks noChangeShapeType="1"/>
            </p:cNvSpPr>
            <p:nvPr/>
          </p:nvSpPr>
          <p:spPr bwMode="white">
            <a:xfrm>
              <a:off x="684213" y="60213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5" name="Rectangle 7"/>
            <p:cNvSpPr>
              <a:spLocks noChangeArrowheads="1"/>
            </p:cNvSpPr>
            <p:nvPr/>
          </p:nvSpPr>
          <p:spPr bwMode="auto">
            <a:xfrm>
              <a:off x="1979613" y="3716338"/>
              <a:ext cx="590550"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Sales</a:t>
              </a:r>
            </a:p>
          </p:txBody>
        </p:sp>
        <p:sp>
          <p:nvSpPr>
            <p:cNvPr id="46" name="Rectangle 7"/>
            <p:cNvSpPr>
              <a:spLocks noChangeArrowheads="1"/>
            </p:cNvSpPr>
            <p:nvPr/>
          </p:nvSpPr>
          <p:spPr bwMode="auto">
            <a:xfrm>
              <a:off x="3203575" y="3716338"/>
              <a:ext cx="590550"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Sales</a:t>
              </a:r>
            </a:p>
          </p:txBody>
        </p:sp>
        <p:sp>
          <p:nvSpPr>
            <p:cNvPr id="47" name="Rectangle 7"/>
            <p:cNvSpPr>
              <a:spLocks noChangeArrowheads="1"/>
            </p:cNvSpPr>
            <p:nvPr/>
          </p:nvSpPr>
          <p:spPr bwMode="auto">
            <a:xfrm>
              <a:off x="1979613" y="4149725"/>
              <a:ext cx="1023937"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Purchasing</a:t>
              </a:r>
            </a:p>
          </p:txBody>
        </p:sp>
        <p:sp>
          <p:nvSpPr>
            <p:cNvPr id="48" name="Rectangle 7"/>
            <p:cNvSpPr>
              <a:spLocks noChangeArrowheads="1"/>
            </p:cNvSpPr>
            <p:nvPr/>
          </p:nvSpPr>
          <p:spPr bwMode="auto">
            <a:xfrm>
              <a:off x="1979613" y="4581525"/>
              <a:ext cx="447675"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MM</a:t>
              </a:r>
            </a:p>
          </p:txBody>
        </p:sp>
        <p:sp>
          <p:nvSpPr>
            <p:cNvPr id="49" name="Rectangle 7"/>
            <p:cNvSpPr>
              <a:spLocks noChangeArrowheads="1"/>
            </p:cNvSpPr>
            <p:nvPr/>
          </p:nvSpPr>
          <p:spPr bwMode="auto">
            <a:xfrm>
              <a:off x="3203575" y="4221163"/>
              <a:ext cx="447675"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MM</a:t>
              </a:r>
            </a:p>
          </p:txBody>
        </p:sp>
        <p:sp>
          <p:nvSpPr>
            <p:cNvPr id="50" name="Line 10"/>
            <p:cNvSpPr>
              <a:spLocks noChangeShapeType="1"/>
            </p:cNvSpPr>
            <p:nvPr/>
          </p:nvSpPr>
          <p:spPr bwMode="white">
            <a:xfrm>
              <a:off x="1908175" y="4724400"/>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1" name="Line 10"/>
            <p:cNvSpPr>
              <a:spLocks noChangeShapeType="1"/>
            </p:cNvSpPr>
            <p:nvPr/>
          </p:nvSpPr>
          <p:spPr bwMode="white">
            <a:xfrm>
              <a:off x="1908175" y="4292600"/>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2" name="Line 10"/>
            <p:cNvSpPr>
              <a:spLocks noChangeShapeType="1"/>
            </p:cNvSpPr>
            <p:nvPr/>
          </p:nvSpPr>
          <p:spPr bwMode="white">
            <a:xfrm>
              <a:off x="1908175" y="3860800"/>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3" name="Line 10"/>
            <p:cNvSpPr>
              <a:spLocks noChangeShapeType="1"/>
            </p:cNvSpPr>
            <p:nvPr/>
          </p:nvSpPr>
          <p:spPr bwMode="white">
            <a:xfrm>
              <a:off x="3132138" y="386080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4" name="Line 10"/>
            <p:cNvSpPr>
              <a:spLocks noChangeShapeType="1"/>
            </p:cNvSpPr>
            <p:nvPr/>
          </p:nvSpPr>
          <p:spPr bwMode="white">
            <a:xfrm>
              <a:off x="3132138" y="43656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5" name="Rectangle 8"/>
            <p:cNvSpPr>
              <a:spLocks noChangeArrowheads="1"/>
            </p:cNvSpPr>
            <p:nvPr/>
          </p:nvSpPr>
          <p:spPr bwMode="auto">
            <a:xfrm>
              <a:off x="4643438" y="3119438"/>
              <a:ext cx="1338262" cy="309562"/>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400" dirty="0">
                  <a:solidFill>
                    <a:schemeClr val="bg1"/>
                  </a:solidFill>
                  <a:ea typeface="Arial Unicode MS" panose="020B0604020202020204" pitchFamily="34" charset="-128"/>
                  <a:cs typeface="Arial Unicode MS" panose="020B0604020202020204" pitchFamily="34" charset="-128"/>
                </a:rPr>
                <a:t>GBI Hamburg</a:t>
              </a:r>
            </a:p>
          </p:txBody>
        </p:sp>
        <p:sp>
          <p:nvSpPr>
            <p:cNvPr id="56" name="Rectangle 8"/>
            <p:cNvSpPr>
              <a:spLocks noChangeArrowheads="1"/>
            </p:cNvSpPr>
            <p:nvPr/>
          </p:nvSpPr>
          <p:spPr bwMode="auto">
            <a:xfrm>
              <a:off x="6156325" y="3119438"/>
              <a:ext cx="1474788" cy="309562"/>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400" dirty="0">
                  <a:solidFill>
                    <a:schemeClr val="bg1"/>
                  </a:solidFill>
                  <a:ea typeface="Arial Unicode MS" panose="020B0604020202020204" pitchFamily="34" charset="-128"/>
                  <a:cs typeface="Arial Unicode MS" panose="020B0604020202020204" pitchFamily="34" charset="-128"/>
                </a:rPr>
                <a:t>GBI Heidelberg</a:t>
              </a:r>
            </a:p>
          </p:txBody>
        </p:sp>
        <p:sp>
          <p:nvSpPr>
            <p:cNvPr id="57" name="Rectangle 7"/>
            <p:cNvSpPr>
              <a:spLocks noChangeArrowheads="1"/>
            </p:cNvSpPr>
            <p:nvPr/>
          </p:nvSpPr>
          <p:spPr bwMode="auto">
            <a:xfrm>
              <a:off x="6300788" y="4005263"/>
              <a:ext cx="769937"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Finance</a:t>
              </a:r>
            </a:p>
          </p:txBody>
        </p:sp>
        <p:sp>
          <p:nvSpPr>
            <p:cNvPr id="58" name="Rectangle 7"/>
            <p:cNvSpPr>
              <a:spLocks noChangeArrowheads="1"/>
            </p:cNvSpPr>
            <p:nvPr/>
          </p:nvSpPr>
          <p:spPr bwMode="auto">
            <a:xfrm>
              <a:off x="6302375" y="3644900"/>
              <a:ext cx="987425"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Executives</a:t>
              </a:r>
            </a:p>
          </p:txBody>
        </p:sp>
        <p:sp>
          <p:nvSpPr>
            <p:cNvPr id="59" name="Rectangle 7"/>
            <p:cNvSpPr>
              <a:spLocks noChangeArrowheads="1"/>
            </p:cNvSpPr>
            <p:nvPr/>
          </p:nvSpPr>
          <p:spPr bwMode="auto">
            <a:xfrm>
              <a:off x="4787900" y="3644900"/>
              <a:ext cx="590550"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Sales</a:t>
              </a:r>
            </a:p>
          </p:txBody>
        </p:sp>
        <p:sp>
          <p:nvSpPr>
            <p:cNvPr id="60" name="Rectangle 7"/>
            <p:cNvSpPr>
              <a:spLocks noChangeArrowheads="1"/>
            </p:cNvSpPr>
            <p:nvPr/>
          </p:nvSpPr>
          <p:spPr bwMode="auto">
            <a:xfrm>
              <a:off x="6315075" y="4797425"/>
              <a:ext cx="447675"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MM</a:t>
              </a:r>
            </a:p>
          </p:txBody>
        </p:sp>
        <p:sp>
          <p:nvSpPr>
            <p:cNvPr id="61" name="Rectangle 7"/>
            <p:cNvSpPr>
              <a:spLocks noChangeArrowheads="1"/>
            </p:cNvSpPr>
            <p:nvPr/>
          </p:nvSpPr>
          <p:spPr bwMode="auto">
            <a:xfrm>
              <a:off x="6302375" y="5516563"/>
              <a:ext cx="1000125"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dirty="0">
                  <a:solidFill>
                    <a:schemeClr val="bg1"/>
                  </a:solidFill>
                  <a:ea typeface="Arial Unicode MS" panose="020B0604020202020204" pitchFamily="34" charset="-128"/>
                  <a:cs typeface="Arial Unicode MS" panose="020B0604020202020204" pitchFamily="34" charset="-128"/>
                </a:rPr>
                <a:t>Production</a:t>
              </a:r>
            </a:p>
          </p:txBody>
        </p:sp>
        <p:sp>
          <p:nvSpPr>
            <p:cNvPr id="62" name="Rectangle 7"/>
            <p:cNvSpPr>
              <a:spLocks noChangeArrowheads="1"/>
            </p:cNvSpPr>
            <p:nvPr/>
          </p:nvSpPr>
          <p:spPr bwMode="auto">
            <a:xfrm>
              <a:off x="6302375" y="5157788"/>
              <a:ext cx="1023938"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Purchasing</a:t>
              </a:r>
            </a:p>
          </p:txBody>
        </p:sp>
        <p:sp>
          <p:nvSpPr>
            <p:cNvPr id="63" name="Line 10"/>
            <p:cNvSpPr>
              <a:spLocks noChangeShapeType="1"/>
            </p:cNvSpPr>
            <p:nvPr/>
          </p:nvSpPr>
          <p:spPr bwMode="white">
            <a:xfrm>
              <a:off x="6227763" y="37893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4" name="Line 10"/>
            <p:cNvSpPr>
              <a:spLocks noChangeShapeType="1"/>
            </p:cNvSpPr>
            <p:nvPr/>
          </p:nvSpPr>
          <p:spPr bwMode="white">
            <a:xfrm>
              <a:off x="6227763" y="41497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5" name="Line 10"/>
            <p:cNvSpPr>
              <a:spLocks noChangeShapeType="1"/>
            </p:cNvSpPr>
            <p:nvPr/>
          </p:nvSpPr>
          <p:spPr bwMode="white">
            <a:xfrm>
              <a:off x="6227763" y="56610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6" name="Rectangle 7"/>
            <p:cNvSpPr>
              <a:spLocks noChangeArrowheads="1"/>
            </p:cNvSpPr>
            <p:nvPr/>
          </p:nvSpPr>
          <p:spPr bwMode="auto">
            <a:xfrm>
              <a:off x="4787900" y="4508500"/>
              <a:ext cx="447675"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MM</a:t>
              </a:r>
            </a:p>
          </p:txBody>
        </p:sp>
        <p:sp>
          <p:nvSpPr>
            <p:cNvPr id="67" name="Rectangle 7"/>
            <p:cNvSpPr>
              <a:spLocks noChangeArrowheads="1"/>
            </p:cNvSpPr>
            <p:nvPr/>
          </p:nvSpPr>
          <p:spPr bwMode="auto">
            <a:xfrm>
              <a:off x="4772025" y="4076700"/>
              <a:ext cx="1023938" cy="287338"/>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Purchasing</a:t>
              </a:r>
            </a:p>
          </p:txBody>
        </p:sp>
        <p:sp>
          <p:nvSpPr>
            <p:cNvPr id="68" name="Line 10"/>
            <p:cNvSpPr>
              <a:spLocks noChangeShapeType="1"/>
            </p:cNvSpPr>
            <p:nvPr/>
          </p:nvSpPr>
          <p:spPr bwMode="white">
            <a:xfrm>
              <a:off x="4716463" y="46529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9" name="Line 10"/>
            <p:cNvSpPr>
              <a:spLocks noChangeShapeType="1"/>
            </p:cNvSpPr>
            <p:nvPr/>
          </p:nvSpPr>
          <p:spPr bwMode="white">
            <a:xfrm>
              <a:off x="4716463" y="37893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0" name="Rectangle 7"/>
            <p:cNvSpPr>
              <a:spLocks noChangeArrowheads="1"/>
            </p:cNvSpPr>
            <p:nvPr/>
          </p:nvSpPr>
          <p:spPr bwMode="auto">
            <a:xfrm>
              <a:off x="6313488" y="4437063"/>
              <a:ext cx="412750" cy="287337"/>
            </a:xfrm>
            <a:prstGeom prst="rect">
              <a:avLst/>
            </a:prstGeom>
            <a:solidFill>
              <a:schemeClr val="tx2"/>
            </a:solidFill>
            <a:ln w="12700" algn="ctr">
              <a:solidFill>
                <a:schemeClr val="tx1"/>
              </a:solidFill>
              <a:miter lim="800000"/>
              <a:headEnd/>
              <a:tailEnd/>
            </a:ln>
          </p:spPr>
          <p:txBody>
            <a:bodyPr wrap="none" lIns="90000" tIns="46800" rIns="90000" bIns="46800">
              <a:spAutoFit/>
            </a:bodyPr>
            <a:lstStyle>
              <a:lvl1pPr marL="244475" indent="-244475"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28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en-US" altLang="de-DE" sz="1200">
                  <a:solidFill>
                    <a:schemeClr val="bg1"/>
                  </a:solidFill>
                  <a:ea typeface="Arial Unicode MS" panose="020B0604020202020204" pitchFamily="34" charset="-128"/>
                  <a:cs typeface="Arial Unicode MS" panose="020B0604020202020204" pitchFamily="34" charset="-128"/>
                </a:rPr>
                <a:t>HR</a:t>
              </a:r>
            </a:p>
          </p:txBody>
        </p:sp>
        <p:sp>
          <p:nvSpPr>
            <p:cNvPr id="71" name="Line 31"/>
            <p:cNvSpPr>
              <a:spLocks noChangeShapeType="1"/>
            </p:cNvSpPr>
            <p:nvPr/>
          </p:nvSpPr>
          <p:spPr bwMode="auto">
            <a:xfrm>
              <a:off x="2389188" y="1989138"/>
              <a:ext cx="3767137" cy="0"/>
            </a:xfrm>
            <a:prstGeom prst="line">
              <a:avLst/>
            </a:prstGeom>
            <a:noFill/>
            <a:ln w="12700" algn="ctr">
              <a:solidFill>
                <a:schemeClr val="tx1"/>
              </a:solidFill>
              <a:miter lim="800000"/>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de-DE"/>
            </a:p>
          </p:txBody>
        </p:sp>
        <p:sp>
          <p:nvSpPr>
            <p:cNvPr id="72" name="Line 10"/>
            <p:cNvSpPr>
              <a:spLocks noChangeShapeType="1"/>
            </p:cNvSpPr>
            <p:nvPr/>
          </p:nvSpPr>
          <p:spPr bwMode="white">
            <a:xfrm>
              <a:off x="6227763" y="530066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3" name="Line 10"/>
            <p:cNvSpPr>
              <a:spLocks noChangeShapeType="1"/>
            </p:cNvSpPr>
            <p:nvPr/>
          </p:nvSpPr>
          <p:spPr bwMode="white">
            <a:xfrm>
              <a:off x="6227763" y="49418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4" name="Line 10"/>
            <p:cNvSpPr>
              <a:spLocks noChangeShapeType="1"/>
            </p:cNvSpPr>
            <p:nvPr/>
          </p:nvSpPr>
          <p:spPr bwMode="white">
            <a:xfrm>
              <a:off x="6227763" y="45815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5" name="Line 8"/>
            <p:cNvSpPr>
              <a:spLocks noChangeShapeType="1"/>
            </p:cNvSpPr>
            <p:nvPr/>
          </p:nvSpPr>
          <p:spPr bwMode="white">
            <a:xfrm>
              <a:off x="6156325" y="2708275"/>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6" name="Line 31"/>
            <p:cNvSpPr>
              <a:spLocks noChangeShapeType="1"/>
            </p:cNvSpPr>
            <p:nvPr/>
          </p:nvSpPr>
          <p:spPr bwMode="auto">
            <a:xfrm>
              <a:off x="5292725" y="2924175"/>
              <a:ext cx="1511300" cy="0"/>
            </a:xfrm>
            <a:prstGeom prst="line">
              <a:avLst/>
            </a:prstGeom>
            <a:noFill/>
            <a:ln w="12700" algn="ctr">
              <a:solidFill>
                <a:schemeClr val="tx1"/>
              </a:solidFill>
              <a:miter lim="800000"/>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de-DE"/>
            </a:p>
          </p:txBody>
        </p:sp>
      </p:grpSp>
    </p:spTree>
    <p:extLst>
      <p:ext uri="{BB962C8B-B14F-4D97-AF65-F5344CB8AC3E}">
        <p14:creationId xmlns:p14="http://schemas.microsoft.com/office/powerpoint/2010/main" val="70402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HCM Personalstruktur</a:t>
            </a:r>
            <a:endParaRPr lang="de-DE" dirty="0"/>
          </a:p>
        </p:txBody>
      </p:sp>
      <p:sp>
        <p:nvSpPr>
          <p:cNvPr id="3" name="Inhaltsplatzhalter 2"/>
          <p:cNvSpPr>
            <a:spLocks noGrp="1"/>
          </p:cNvSpPr>
          <p:nvPr>
            <p:ph idx="1"/>
          </p:nvPr>
        </p:nvSpPr>
        <p:spPr/>
        <p:txBody>
          <a:bodyPr/>
          <a:lstStyle/>
          <a:p>
            <a:r>
              <a:rPr lang="de-DE" altLang="de-DE" b="1" dirty="0"/>
              <a:t>Personalstruktur </a:t>
            </a:r>
          </a:p>
          <a:p>
            <a:pPr lvl="1"/>
            <a:r>
              <a:rPr lang="de-DE" altLang="de-DE" dirty="0"/>
              <a:t>Beschreibt die Position eines Mitarbeiters im Unternehmen </a:t>
            </a:r>
          </a:p>
          <a:p>
            <a:pPr lvl="1"/>
            <a:r>
              <a:rPr lang="de-DE" altLang="de-DE" dirty="0"/>
              <a:t>Wird durch die Mitarbeitergruppe und den Mitarbeiterkreis </a:t>
            </a:r>
            <a:r>
              <a:rPr lang="de-DE" altLang="de-DE" dirty="0" smtClean="0"/>
              <a:t>definiert</a:t>
            </a:r>
          </a:p>
          <a:p>
            <a:pPr lvl="1"/>
            <a:endParaRPr lang="de-DE" altLang="de-DE" dirty="0"/>
          </a:p>
          <a:p>
            <a:pPr lvl="1"/>
            <a:r>
              <a:rPr lang="de-DE" altLang="de-DE" dirty="0"/>
              <a:t>Mitarbeitergruppe</a:t>
            </a:r>
          </a:p>
          <a:p>
            <a:pPr lvl="2"/>
            <a:r>
              <a:rPr lang="de-DE" altLang="de-DE" dirty="0"/>
              <a:t>Organisatorische Einheit, für die personalbezogene Regelungen festgelegt sein können</a:t>
            </a:r>
          </a:p>
          <a:p>
            <a:pPr lvl="2"/>
            <a:r>
              <a:rPr lang="de-DE" altLang="de-DE" dirty="0"/>
              <a:t>Beispiele: </a:t>
            </a:r>
          </a:p>
          <a:p>
            <a:pPr lvl="3"/>
            <a:r>
              <a:rPr lang="de-DE" altLang="de-DE" dirty="0"/>
              <a:t>Aktive Mitarbeiter</a:t>
            </a:r>
          </a:p>
          <a:p>
            <a:pPr lvl="3"/>
            <a:r>
              <a:rPr lang="de-DE" altLang="de-DE" dirty="0"/>
              <a:t>Externe </a:t>
            </a:r>
          </a:p>
          <a:p>
            <a:pPr lvl="3"/>
            <a:r>
              <a:rPr lang="de-DE" altLang="de-DE" dirty="0" smtClean="0"/>
              <a:t>Ehemalige</a:t>
            </a:r>
          </a:p>
          <a:p>
            <a:pPr lvl="3"/>
            <a:endParaRPr lang="de-DE" altLang="de-DE" dirty="0"/>
          </a:p>
          <a:p>
            <a:pPr lvl="1"/>
            <a:r>
              <a:rPr lang="de-DE" altLang="de-DE" dirty="0"/>
              <a:t>Mitarbeiterkreis</a:t>
            </a:r>
          </a:p>
          <a:p>
            <a:pPr lvl="2"/>
            <a:r>
              <a:rPr lang="de-DE" altLang="de-DE" dirty="0"/>
              <a:t>Organisatorische Einheit innerhalb einer Mitarbeitergruppe, für die personalbezogene Regelungen festgelegt sind </a:t>
            </a:r>
          </a:p>
          <a:p>
            <a:pPr lvl="2"/>
            <a:r>
              <a:rPr lang="de-DE" altLang="de-DE" dirty="0"/>
              <a:t>Beispiele: </a:t>
            </a:r>
          </a:p>
          <a:p>
            <a:pPr lvl="3"/>
            <a:r>
              <a:rPr lang="de-DE" altLang="de-DE" dirty="0"/>
              <a:t>Gewerbliche Angestellte</a:t>
            </a:r>
          </a:p>
          <a:p>
            <a:pPr lvl="3"/>
            <a:r>
              <a:rPr lang="de-DE" altLang="de-DE" dirty="0"/>
              <a:t>Kaufmännische Angestellte</a:t>
            </a:r>
          </a:p>
          <a:p>
            <a:pPr lvl="3"/>
            <a:r>
              <a:rPr lang="de-DE" altLang="de-DE" dirty="0"/>
              <a:t>Technische Angestellte</a:t>
            </a:r>
          </a:p>
          <a:p>
            <a:endParaRPr lang="de-DE" dirty="0"/>
          </a:p>
        </p:txBody>
      </p:sp>
    </p:spTree>
    <p:extLst>
      <p:ext uri="{BB962C8B-B14F-4D97-AF65-F5344CB8AC3E}">
        <p14:creationId xmlns:p14="http://schemas.microsoft.com/office/powerpoint/2010/main" val="316670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äsentation1" id="{57F493F3-C7D5-4775-8B15-1AB2D8924BA4}" vid="{BA671897-2218-4B64-A211-BE4C8732D146}"/>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SAP_Template_169_de</Template>
  <TotalTime>0</TotalTime>
  <Words>4719</Words>
  <Application>Microsoft Office PowerPoint</Application>
  <PresentationFormat>Benutzerdefiniert</PresentationFormat>
  <Paragraphs>688</Paragraphs>
  <Slides>52</Slides>
  <Notes>26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52</vt:i4>
      </vt:variant>
    </vt:vector>
  </HeadingPairs>
  <TitlesOfParts>
    <vt:vector size="61" baseType="lpstr">
      <vt:lpstr>Angsana New</vt:lpstr>
      <vt:lpstr>Arial</vt:lpstr>
      <vt:lpstr>Arial Unicode MS</vt:lpstr>
      <vt:lpstr>Courier New</vt:lpstr>
      <vt:lpstr>Symbol</vt:lpstr>
      <vt:lpstr>Times New Roman</vt:lpstr>
      <vt:lpstr>wingdings</vt:lpstr>
      <vt:lpstr>wingdings</vt:lpstr>
      <vt:lpstr>SAP_2016_16x9_white</vt:lpstr>
      <vt:lpstr>Human Capital Management (HCM)</vt:lpstr>
      <vt:lpstr>PowerPoint-Präsentation</vt:lpstr>
      <vt:lpstr>PowerPoint-Präsentation</vt:lpstr>
      <vt:lpstr>PowerPoint-Präsentation</vt:lpstr>
      <vt:lpstr>Agenda</vt:lpstr>
      <vt:lpstr>HCM Organisationsstruktur</vt:lpstr>
      <vt:lpstr>HCM Unternehmensstruktur</vt:lpstr>
      <vt:lpstr>Global Bike Unternehmensstruktur für HCM</vt:lpstr>
      <vt:lpstr>HCM Personalstruktur</vt:lpstr>
      <vt:lpstr>HCM Personalstruktur</vt:lpstr>
      <vt:lpstr>HCM Aufbauorganisation</vt:lpstr>
      <vt:lpstr>HCM Aufbauorganisation</vt:lpstr>
      <vt:lpstr>Global Bike Organisationsstruktur in SAP ERP HCM (US)</vt:lpstr>
      <vt:lpstr>Global Bike Organisationsstruktur in SAP ERP HCM (DE)</vt:lpstr>
      <vt:lpstr>Agenda</vt:lpstr>
      <vt:lpstr>HCM Stammdaten</vt:lpstr>
      <vt:lpstr>HCM Stammdaten</vt:lpstr>
      <vt:lpstr>HCM Stammdaten</vt:lpstr>
      <vt:lpstr>Zeitbindung von Infotypen</vt:lpstr>
      <vt:lpstr>Infotypenpflege</vt:lpstr>
      <vt:lpstr>Agenda</vt:lpstr>
      <vt:lpstr>Rollen im HCM</vt:lpstr>
      <vt:lpstr>HCM Prozesse – Organisationsmanagement</vt:lpstr>
      <vt:lpstr>HCM Prozesse – Personaladministration</vt:lpstr>
      <vt:lpstr>HCM Prozesse – Personalbeschaffung</vt:lpstr>
      <vt:lpstr>Personalbeschaffung – Organisatorische Zuordnung</vt:lpstr>
      <vt:lpstr>Personalbeschaffung – Bewerberdaten</vt:lpstr>
      <vt:lpstr>Personalbeschaffung – Prozess</vt:lpstr>
      <vt:lpstr>Personalbeschaffung – Auswahlprozesse</vt:lpstr>
      <vt:lpstr>HCM Prozesse – Personalentwicklung</vt:lpstr>
      <vt:lpstr>Personalentwicklung – Qualifikationen</vt:lpstr>
      <vt:lpstr>Personalentwicklung – Qualifikationskatalog</vt:lpstr>
      <vt:lpstr>Personalentwicklung – Anforderungen </vt:lpstr>
      <vt:lpstr>Personalentwicklung – Profilvergleich </vt:lpstr>
      <vt:lpstr>HCM Prozesse – Talentmanagement </vt:lpstr>
      <vt:lpstr>Talentmanagement – Laufbahnplanung </vt:lpstr>
      <vt:lpstr>Talentmanagement – Laufbahnplanung (Forts.)</vt:lpstr>
      <vt:lpstr>Talentmanagement – Nachfolgeplanung </vt:lpstr>
      <vt:lpstr>Talentmanagement – Entwicklungspläne </vt:lpstr>
      <vt:lpstr>HCM Prozesse – Performancemanagement   </vt:lpstr>
      <vt:lpstr>Performancemanagement – Beurteilungsprozess </vt:lpstr>
      <vt:lpstr>Performancemanagement – Status </vt:lpstr>
      <vt:lpstr>Performancemanagement – Beurteilungsformular </vt:lpstr>
      <vt:lpstr>HCM Prozesse – Personalcontrolling </vt:lpstr>
      <vt:lpstr>Personalcontrolling – Standardberichte </vt:lpstr>
      <vt:lpstr>Personalcontrolling – Personalinformationssystem </vt:lpstr>
      <vt:lpstr>Personalcontrolling - Manager‘s Desktop</vt:lpstr>
      <vt:lpstr>Personalcontrolling – Ad-hoc-Querys</vt:lpstr>
      <vt:lpstr>Personalcontrolling – Business Intelligence</vt:lpstr>
      <vt:lpstr>Employee Self-Service (ESS)</vt:lpstr>
      <vt:lpstr>Manager Self-Service (MSS)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SAP UCC Magdeburg</dc:creator>
  <cp:keywords>2016/16:9/white</cp:keywords>
  <cp:lastModifiedBy>Robert Häusler</cp:lastModifiedBy>
  <cp:revision>76</cp:revision>
  <dcterms:created xsi:type="dcterms:W3CDTF">2017-05-26T10:24:34Z</dcterms:created>
  <dcterms:modified xsi:type="dcterms:W3CDTF">2022-04-19T15:21:57Z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