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3"/>
  </p:notesMasterIdLst>
  <p:handoutMasterIdLst>
    <p:handoutMasterId r:id="rId34"/>
  </p:handoutMasterIdLst>
  <p:sldIdLst>
    <p:sldId id="392" r:id="rId2"/>
    <p:sldId id="391" r:id="rId3"/>
    <p:sldId id="363" r:id="rId4"/>
    <p:sldId id="364" r:id="rId5"/>
    <p:sldId id="396" r:id="rId6"/>
    <p:sldId id="366" r:id="rId7"/>
    <p:sldId id="368" r:id="rId8"/>
    <p:sldId id="369" r:id="rId9"/>
    <p:sldId id="370" r:id="rId10"/>
    <p:sldId id="371" r:id="rId11"/>
    <p:sldId id="372" r:id="rId12"/>
    <p:sldId id="373" r:id="rId13"/>
    <p:sldId id="393" r:id="rId14"/>
    <p:sldId id="374" r:id="rId15"/>
    <p:sldId id="375" r:id="rId16"/>
    <p:sldId id="376" r:id="rId17"/>
    <p:sldId id="377" r:id="rId18"/>
    <p:sldId id="394" r:id="rId19"/>
    <p:sldId id="378" r:id="rId20"/>
    <p:sldId id="395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406" r:id="rId32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690" autoAdjust="0"/>
  </p:normalViewPr>
  <p:slideViewPr>
    <p:cSldViewPr snapToGrid="0" showGuides="1">
      <p:cViewPr varScale="1">
        <p:scale>
          <a:sx n="60" d="100"/>
          <a:sy n="60" d="100"/>
        </p:scale>
        <p:origin x="78" y="1416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61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Grau dargestellte Organisationseinheiten existieren noch nicht </a:t>
            </a:r>
            <a:r>
              <a:rPr lang="de-DE" altLang="de-DE" smtClean="0"/>
              <a:t>in Global</a:t>
            </a:r>
            <a:r>
              <a:rPr lang="de-DE" altLang="de-DE" baseline="0" smtClean="0"/>
              <a:t> Bike</a:t>
            </a:r>
            <a:r>
              <a:rPr lang="de-DE" altLang="de-DE" smtClean="0"/>
              <a:t>, </a:t>
            </a:r>
            <a:r>
              <a:rPr lang="de-DE" altLang="de-DE" dirty="0" smtClean="0"/>
              <a:t>sind aber bereits geplant.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90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0518759" y="6066338"/>
            <a:ext cx="1352566" cy="470987"/>
            <a:chOff x="10518759" y="6066338"/>
            <a:chExt cx="1352566" cy="470987"/>
          </a:xfrm>
        </p:grpSpPr>
        <p:sp>
          <p:nvSpPr>
            <p:cNvPr id="11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  <p:pic>
        <p:nvPicPr>
          <p:cNvPr id="13" name="Picture 8" descr="M:\Dokumente\UCC_Partner\Logos\SAP UA Logo\SAP_University_Alliances_Logo_2013_Februar\RGB\SAP_UniversityAlliances_scrn_R_pos_stac3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6184900"/>
            <a:ext cx="647700" cy="352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6000" noProof="0" dirty="0" smtClean="0"/>
              <a:t>Vielen Dank!</a:t>
            </a:r>
            <a:endParaRPr lang="de-DE" sz="6000" kern="0" dirty="0" err="1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de-DE" dirty="0" smtClean="0"/>
              <a:t>Kontakt</a:t>
            </a:r>
          </a:p>
          <a:p>
            <a:pPr lvl="0"/>
            <a:endParaRPr lang="de-DE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smtClean="0">
                <a:ea typeface="Arial Unicode MS" pitchFamily="34" charset="-128"/>
                <a:cs typeface="Arial Unicode MS" pitchFamily="34" charset="-128"/>
              </a:rPr>
              <a:t> &lt;Vorname&gt; &lt;Nachname&gt;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&lt;Position, Organisation&gt;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&lt;Kontaktinformationen&gt;</a:t>
            </a:r>
            <a:endParaRPr lang="de-DE" sz="1800" kern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Autoren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Lehrmaterial-I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3.1 (Juli 2017)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Lehrmaterial-V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Genutztes Modell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</p:txBody>
      </p:sp>
    </p:spTree>
    <p:extLst>
      <p:ext uri="{BB962C8B-B14F-4D97-AF65-F5344CB8AC3E}">
        <p14:creationId xmlns:p14="http://schemas.microsoft.com/office/powerpoint/2010/main" val="50974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Curriculum-I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&lt;Curriculum-Version + letztes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Curriculum-V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Autoren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Zielgruppen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Lernziele</a:t>
              </a:r>
              <a:endParaRPr lang="de-DE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518597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de-DE" sz="900" noProof="0" dirty="0" smtClean="0">
                <a:solidFill>
                  <a:srgbClr val="FFFFFF"/>
                </a:solidFill>
              </a:rPr>
              <a:t>© 2022 SAP</a:t>
            </a:r>
            <a:r>
              <a:rPr lang="de-DE" sz="900" baseline="0" noProof="0" dirty="0" smtClean="0">
                <a:solidFill>
                  <a:srgbClr val="FFFFFF"/>
                </a:solidFill>
              </a:rPr>
              <a:t> SE / SAP UCC Magdeburg</a:t>
            </a:r>
            <a:r>
              <a:rPr lang="de-DE" sz="900" noProof="0" dirty="0" smtClean="0">
                <a:solidFill>
                  <a:srgbClr val="FFFFFF"/>
                </a:solidFill>
              </a:rPr>
              <a:t>. Alle Rechte vorbehalten.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59" r:id="rId6"/>
    <p:sldLayoutId id="2147483760" r:id="rId7"/>
    <p:sldLayoutId id="2147483746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45" r:id="rId16"/>
    <p:sldLayoutId id="2147483757" r:id="rId17"/>
    <p:sldLayoutId id="2147483758" r:id="rId18"/>
    <p:sldLayoutId id="2147483762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160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Finanzwesen (FI)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Curriculum: Einführung in </a:t>
            </a:r>
            <a:r>
              <a:rPr lang="de-DE" dirty="0" smtClean="0"/>
              <a:t>S/4HANA mit </a:t>
            </a:r>
            <a:r>
              <a:rPr lang="de-DE" dirty="0"/>
              <a:t>Global Bike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54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>
                <a:latin typeface="Arial" panose="020B0604020202020204" pitchFamily="34" charset="0"/>
              </a:rPr>
              <a:t>FI </a:t>
            </a:r>
            <a:r>
              <a:rPr lang="de-DE" altLang="de-DE" dirty="0">
                <a:latin typeface="Arial" panose="020B0604020202020204" pitchFamily="34" charset="0"/>
              </a:rPr>
              <a:t>Organisationsstruktur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Kontenplan</a:t>
            </a:r>
            <a:endParaRPr lang="de-DE" altLang="de-DE" sz="2400" dirty="0">
              <a:latin typeface="Arial" panose="020B0604020202020204" pitchFamily="34" charset="0"/>
            </a:endParaRP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Eine Systematik, bestehend aus einer Gruppe von Hauptbuch (G/L)-Konten</a:t>
            </a: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Bietet den Rahmen für die Aufzeichnung von Werten, um eine geordnete Darstellung von Abrechnungsdaten zu gewährleisten</a:t>
            </a: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Die Hauptbuchkonten werden durch einen oder mehrere Buchungskreise verwendet</a:t>
            </a:r>
            <a:r>
              <a:rPr lang="de-DE" altLang="de-DE" sz="1400" dirty="0" smtClean="0">
                <a:latin typeface="Arial" panose="020B0604020202020204" pitchFamily="34" charset="0"/>
              </a:rPr>
              <a:t>.</a:t>
            </a:r>
          </a:p>
          <a:p>
            <a:pPr lvl="1"/>
            <a:endParaRPr lang="de-DE" altLang="de-DE" sz="2000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Kreditkontrollbereich</a:t>
            </a:r>
            <a:endParaRPr lang="de-DE" altLang="de-DE" sz="2400" dirty="0">
              <a:latin typeface="Arial" panose="020B0604020202020204" pitchFamily="34" charset="0"/>
            </a:endParaRP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Organisationseinheit, die die Kreditlinien der Kunden gewährt und überwacht</a:t>
            </a: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Kann über einen oder mehrere Buchungskreise definiert </a:t>
            </a:r>
            <a:r>
              <a:rPr lang="de-DE" altLang="de-DE" sz="1400" dirty="0" smtClean="0">
                <a:latin typeface="Arial" panose="020B0604020202020204" pitchFamily="34" charset="0"/>
              </a:rPr>
              <a:t>werden</a:t>
            </a:r>
          </a:p>
          <a:p>
            <a:pPr lvl="1"/>
            <a:endParaRPr lang="de-DE" altLang="de-DE" sz="1400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Geschäftsbereich</a:t>
            </a: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Eine organisatorische Einheit, die einen separaten Bereich der Geschäftstätigkeiten oder  Verantwortlichkeiten innerhalb einer Organisation darstellt und dem Wertänderungen, die in der Finanzbuchhaltung erfasst werden, zugeordnet werden können</a:t>
            </a:r>
          </a:p>
          <a:p>
            <a:pPr lvl="1"/>
            <a:r>
              <a:rPr lang="de-DE" altLang="de-DE" sz="1400" dirty="0">
                <a:latin typeface="Arial" panose="020B0604020202020204" pitchFamily="34" charset="0"/>
              </a:rPr>
              <a:t>Bilanzen können für Geschäftsbereiche erstellt werden, und diese Bilanzen können für verschiedene interne Berichterstattungen verwendet werden.</a:t>
            </a:r>
            <a:endParaRPr lang="en-US" altLang="de-DE" sz="14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64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</a:t>
            </a:r>
            <a:r>
              <a:rPr lang="de-DE" altLang="de-DE" dirty="0">
                <a:latin typeface="Arial" panose="020B0604020202020204" pitchFamily="34" charset="0"/>
              </a:rPr>
              <a:t>Struktur des Finanzwesens</a:t>
            </a:r>
            <a:endParaRPr lang="de-DE" dirty="0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white">
          <a:xfrm flipV="1">
            <a:off x="5823206" y="3876673"/>
            <a:ext cx="504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white">
          <a:xfrm>
            <a:off x="4469068" y="3589336"/>
            <a:ext cx="1370013" cy="587375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</a:t>
            </a:r>
          </a:p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Kontenplan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4510343" y="1862136"/>
            <a:ext cx="1312863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white">
          <a:xfrm>
            <a:off x="3230818" y="2581273"/>
            <a:ext cx="381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white">
          <a:xfrm>
            <a:off x="2438656" y="2870198"/>
            <a:ext cx="1720850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Inc.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white">
          <a:xfrm>
            <a:off x="5535868" y="2870198"/>
            <a:ext cx="2917825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 Bike Germany GmbH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white">
          <a:xfrm>
            <a:off x="3230818" y="258127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white">
          <a:xfrm>
            <a:off x="7047168" y="258127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white">
          <a:xfrm>
            <a:off x="4022981" y="322897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white">
          <a:xfrm>
            <a:off x="6328031" y="3228973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white">
          <a:xfrm>
            <a:off x="9142668" y="1789111"/>
            <a:ext cx="777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Mandant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white">
          <a:xfrm>
            <a:off x="8718806" y="2828923"/>
            <a:ext cx="1187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Buchungskreis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white">
          <a:xfrm>
            <a:off x="5175506" y="2220911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white">
          <a:xfrm>
            <a:off x="8775956" y="5292723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Kreditkontroll-</a:t>
            </a:r>
          </a:p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bereich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white">
          <a:xfrm>
            <a:off x="2438656" y="5318123"/>
            <a:ext cx="6049962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Globale Kreditkontrolle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white">
          <a:xfrm>
            <a:off x="4022981" y="3876673"/>
            <a:ext cx="4318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white">
          <a:xfrm>
            <a:off x="8937881" y="3660773"/>
            <a:ext cx="955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Kontenplan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white">
          <a:xfrm>
            <a:off x="2438656" y="4525961"/>
            <a:ext cx="6049962" cy="34925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60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Fahrräder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white">
          <a:xfrm>
            <a:off x="8488618" y="4538661"/>
            <a:ext cx="14049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44475" indent="-244475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chemeClr val="accent1"/>
              </a:buClr>
              <a:buSzPct val="80000"/>
            </a:pPr>
            <a:r>
              <a:rPr lang="de-DE" altLang="de-DE" sz="1200" b="0">
                <a:ea typeface="Arial Unicode MS" panose="020B0604020202020204" pitchFamily="34" charset="-128"/>
                <a:cs typeface="Arial Unicode MS" panose="020B0604020202020204" pitchFamily="34" charset="-128"/>
              </a:rPr>
              <a:t>Geschäftsbereich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white">
          <a:xfrm>
            <a:off x="3230818" y="3228973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white">
          <a:xfrm>
            <a:off x="7047168" y="3228973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24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</a:t>
            </a:r>
            <a:r>
              <a:rPr lang="de-DE" altLang="de-DE" dirty="0">
                <a:latin typeface="Arial" panose="020B0604020202020204" pitchFamily="34" charset="0"/>
              </a:rPr>
              <a:t>Organisationsstruktur in SAP ERP (Rechnungswesen)</a:t>
            </a:r>
            <a:endParaRPr lang="de-DE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015137" y="1543156"/>
            <a:ext cx="8162925" cy="4687887"/>
            <a:chOff x="295" y="935"/>
            <a:chExt cx="5142" cy="295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white">
            <a:xfrm>
              <a:off x="4422" y="3233"/>
              <a:ext cx="9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100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Kostenrechnungskreis</a:t>
              </a:r>
            </a:p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700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(siehe CO-Kapitel)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white">
            <a:xfrm>
              <a:off x="4649" y="3558"/>
              <a:ext cx="7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100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Ergebnisbereich</a:t>
              </a:r>
            </a:p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700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(siehe CO-Kapitel)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4694" y="2659"/>
              <a:ext cx="72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100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Buchungskreis</a:t>
              </a:r>
              <a:endParaRPr lang="de-DE" altLang="de-DE" sz="700" b="0"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AutoShape 76"/>
            <p:cNvSpPr>
              <a:spLocks noChangeArrowheads="1"/>
            </p:cNvSpPr>
            <p:nvPr/>
          </p:nvSpPr>
          <p:spPr bwMode="auto">
            <a:xfrm>
              <a:off x="295" y="935"/>
              <a:ext cx="5142" cy="2953"/>
            </a:xfrm>
            <a:prstGeom prst="parallelogram">
              <a:avLst>
                <a:gd name="adj" fmla="val 43532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9" name="Rectangle 77"/>
            <p:cNvSpPr>
              <a:spLocks noChangeArrowheads="1"/>
            </p:cNvSpPr>
            <p:nvPr/>
          </p:nvSpPr>
          <p:spPr bwMode="auto">
            <a:xfrm>
              <a:off x="354" y="3703"/>
              <a:ext cx="133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dirty="0"/>
                <a:t>Mandant </a:t>
              </a:r>
              <a:r>
                <a:rPr lang="de-DE" altLang="de-DE" sz="1400" dirty="0" smtClean="0"/>
                <a:t>Global Bike </a:t>
              </a:r>
              <a:endParaRPr lang="de-DE" altLang="de-DE" sz="1400" dirty="0"/>
            </a:p>
          </p:txBody>
        </p:sp>
        <p:sp>
          <p:nvSpPr>
            <p:cNvPr id="10" name="AutoShape 78"/>
            <p:cNvSpPr>
              <a:spLocks noChangeArrowheads="1"/>
            </p:cNvSpPr>
            <p:nvPr/>
          </p:nvSpPr>
          <p:spPr bwMode="auto">
            <a:xfrm>
              <a:off x="427" y="979"/>
              <a:ext cx="4922" cy="2724"/>
            </a:xfrm>
            <a:prstGeom prst="parallelogram">
              <a:avLst>
                <a:gd name="adj" fmla="val 43592"/>
              </a:avLst>
            </a:prstGeom>
            <a:gradFill rotWithShape="0">
              <a:gsLst>
                <a:gs pos="0">
                  <a:srgbClr val="D9395F"/>
                </a:gs>
                <a:gs pos="100000">
                  <a:srgbClr val="641A2C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D9395F"/>
              </a:extrusionClr>
              <a:contourClr>
                <a:srgbClr val="D9395F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F8F8F8"/>
                </a:solidFill>
              </a:endParaRPr>
            </a:p>
          </p:txBody>
        </p:sp>
        <p:sp>
          <p:nvSpPr>
            <p:cNvPr id="11" name="Text Box 79"/>
            <p:cNvSpPr txBox="1">
              <a:spLocks noChangeArrowheads="1"/>
            </p:cNvSpPr>
            <p:nvPr/>
          </p:nvSpPr>
          <p:spPr bwMode="auto">
            <a:xfrm>
              <a:off x="383" y="3530"/>
              <a:ext cx="2131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>
                  <a:cs typeface="Times New Roman" panose="02020603050405020304" pitchFamily="18" charset="0"/>
                </a:rPr>
                <a:t>  Ergebnisbereich (global) GL00</a:t>
              </a:r>
            </a:p>
          </p:txBody>
        </p:sp>
        <p:sp>
          <p:nvSpPr>
            <p:cNvPr id="12" name="AutoShape 80"/>
            <p:cNvSpPr>
              <a:spLocks noChangeArrowheads="1"/>
            </p:cNvSpPr>
            <p:nvPr/>
          </p:nvSpPr>
          <p:spPr bwMode="auto">
            <a:xfrm>
              <a:off x="1938" y="1022"/>
              <a:ext cx="2279" cy="2457"/>
            </a:xfrm>
            <a:prstGeom prst="parallelogram">
              <a:avLst>
                <a:gd name="adj" fmla="val 46384"/>
              </a:avLst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F8F8F8"/>
                </a:solidFill>
              </a:endParaRPr>
            </a:p>
          </p:txBody>
        </p:sp>
        <p:sp>
          <p:nvSpPr>
            <p:cNvPr id="13" name="Text Box 81"/>
            <p:cNvSpPr txBox="1">
              <a:spLocks noChangeArrowheads="1"/>
            </p:cNvSpPr>
            <p:nvPr/>
          </p:nvSpPr>
          <p:spPr bwMode="auto">
            <a:xfrm>
              <a:off x="1938" y="3306"/>
              <a:ext cx="137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>
                  <a:cs typeface="Times New Roman" panose="02020603050405020304" pitchFamily="18" charset="0"/>
                </a:rPr>
                <a:t>KRK Europa EU00</a:t>
              </a:r>
            </a:p>
          </p:txBody>
        </p:sp>
        <p:sp>
          <p:nvSpPr>
            <p:cNvPr id="14" name="AutoShape 82"/>
            <p:cNvSpPr>
              <a:spLocks noChangeArrowheads="1"/>
            </p:cNvSpPr>
            <p:nvPr/>
          </p:nvSpPr>
          <p:spPr bwMode="auto">
            <a:xfrm>
              <a:off x="562" y="1025"/>
              <a:ext cx="2285" cy="2457"/>
            </a:xfrm>
            <a:prstGeom prst="parallelogram">
              <a:avLst>
                <a:gd name="adj" fmla="val 46894"/>
              </a:avLst>
            </a:prstGeom>
            <a:solidFill>
              <a:srgbClr val="FFCC99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F8F8F8"/>
                </a:solidFill>
              </a:endParaRPr>
            </a:p>
          </p:txBody>
        </p:sp>
        <p:sp>
          <p:nvSpPr>
            <p:cNvPr id="15" name="Text Box 83"/>
            <p:cNvSpPr txBox="1">
              <a:spLocks noChangeArrowheads="1"/>
            </p:cNvSpPr>
            <p:nvPr/>
          </p:nvSpPr>
          <p:spPr bwMode="auto">
            <a:xfrm>
              <a:off x="562" y="3309"/>
              <a:ext cx="12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>
                  <a:cs typeface="Times New Roman" panose="02020603050405020304" pitchFamily="18" charset="0"/>
                </a:rPr>
                <a:t>KRK Nordam. NA00</a:t>
              </a:r>
            </a:p>
          </p:txBody>
        </p:sp>
        <p:sp>
          <p:nvSpPr>
            <p:cNvPr id="16" name="AutoShape 84"/>
            <p:cNvSpPr>
              <a:spLocks noChangeArrowheads="1"/>
            </p:cNvSpPr>
            <p:nvPr/>
          </p:nvSpPr>
          <p:spPr bwMode="auto">
            <a:xfrm>
              <a:off x="3349" y="1019"/>
              <a:ext cx="1906" cy="2457"/>
            </a:xfrm>
            <a:prstGeom prst="parallelogram">
              <a:avLst>
                <a:gd name="adj" fmla="val 57060"/>
              </a:avLst>
            </a:prstGeom>
            <a:solidFill>
              <a:srgbClr val="96969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969696"/>
                </a:solidFill>
              </a:endParaRPr>
            </a:p>
          </p:txBody>
        </p:sp>
        <p:sp>
          <p:nvSpPr>
            <p:cNvPr id="17" name="Text Box 85"/>
            <p:cNvSpPr txBox="1">
              <a:spLocks noChangeArrowheads="1"/>
            </p:cNvSpPr>
            <p:nvPr/>
          </p:nvSpPr>
          <p:spPr bwMode="auto">
            <a:xfrm>
              <a:off x="3288" y="3303"/>
              <a:ext cx="125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DDDDDD"/>
                  </a:solidFill>
                  <a:cs typeface="Times New Roman" panose="02020603050405020304" pitchFamily="18" charset="0"/>
                </a:rPr>
                <a:t>KRK Asien AS00</a:t>
              </a:r>
            </a:p>
          </p:txBody>
        </p:sp>
        <p:sp>
          <p:nvSpPr>
            <p:cNvPr id="18" name="AutoShape 86"/>
            <p:cNvSpPr>
              <a:spLocks noChangeArrowheads="1"/>
            </p:cNvSpPr>
            <p:nvPr/>
          </p:nvSpPr>
          <p:spPr bwMode="auto">
            <a:xfrm>
              <a:off x="687" y="1093"/>
              <a:ext cx="4443" cy="2147"/>
            </a:xfrm>
            <a:prstGeom prst="parallelogram">
              <a:avLst>
                <a:gd name="adj" fmla="val 44032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19" name="Text Box 87"/>
            <p:cNvSpPr txBox="1">
              <a:spLocks noChangeArrowheads="1"/>
            </p:cNvSpPr>
            <p:nvPr/>
          </p:nvSpPr>
          <p:spPr bwMode="auto">
            <a:xfrm>
              <a:off x="728" y="3068"/>
              <a:ext cx="2492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>
                  <a:cs typeface="Times New Roman" panose="02020603050405020304" pitchFamily="18" charset="0"/>
                </a:rPr>
                <a:t>Kreditkontrollbereich (global) GL00</a:t>
              </a:r>
            </a:p>
          </p:txBody>
        </p:sp>
        <p:sp>
          <p:nvSpPr>
            <p:cNvPr id="20" name="AutoShape 88"/>
            <p:cNvSpPr>
              <a:spLocks noChangeArrowheads="1"/>
            </p:cNvSpPr>
            <p:nvPr/>
          </p:nvSpPr>
          <p:spPr bwMode="auto">
            <a:xfrm>
              <a:off x="811" y="1137"/>
              <a:ext cx="4237" cy="1888"/>
            </a:xfrm>
            <a:prstGeom prst="parallelogram">
              <a:avLst>
                <a:gd name="adj" fmla="val 44863"/>
              </a:avLst>
            </a:prstGeom>
            <a:gradFill rotWithShape="0">
              <a:gsLst>
                <a:gs pos="0">
                  <a:srgbClr val="D6A4F4"/>
                </a:gs>
                <a:gs pos="100000">
                  <a:srgbClr val="634C71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D6A4F4"/>
              </a:extrusionClr>
              <a:contourClr>
                <a:srgbClr val="D6A4F4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>
                <a:solidFill>
                  <a:srgbClr val="F8F8F8"/>
                </a:solidFill>
              </a:endParaRPr>
            </a:p>
          </p:txBody>
        </p:sp>
        <p:sp>
          <p:nvSpPr>
            <p:cNvPr id="21" name="Text Box 89"/>
            <p:cNvSpPr txBox="1">
              <a:spLocks noChangeArrowheads="1"/>
            </p:cNvSpPr>
            <p:nvPr/>
          </p:nvSpPr>
          <p:spPr bwMode="auto">
            <a:xfrm>
              <a:off x="853" y="2854"/>
              <a:ext cx="255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>
                  <a:cs typeface="Times New Roman" panose="02020603050405020304" pitchFamily="18" charset="0"/>
                </a:rPr>
                <a:t>Kontenplan (global) GL00</a:t>
              </a:r>
            </a:p>
          </p:txBody>
        </p:sp>
        <p:sp>
          <p:nvSpPr>
            <p:cNvPr id="22" name="AutoShape 90"/>
            <p:cNvSpPr>
              <a:spLocks noChangeArrowheads="1"/>
            </p:cNvSpPr>
            <p:nvPr/>
          </p:nvSpPr>
          <p:spPr bwMode="auto">
            <a:xfrm>
              <a:off x="977" y="1179"/>
              <a:ext cx="1288" cy="1588"/>
            </a:xfrm>
            <a:prstGeom prst="parallelogram">
              <a:avLst>
                <a:gd name="adj" fmla="val 54685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23" name="Text Box 91"/>
            <p:cNvSpPr txBox="1">
              <a:spLocks noChangeArrowheads="1"/>
            </p:cNvSpPr>
            <p:nvPr/>
          </p:nvSpPr>
          <p:spPr bwMode="auto">
            <a:xfrm>
              <a:off x="978" y="2596"/>
              <a:ext cx="8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BUK US00</a:t>
              </a:r>
              <a:r>
                <a:rPr lang="de-DE" altLang="de-DE" sz="1200"/>
                <a:t>     </a:t>
              </a:r>
            </a:p>
          </p:txBody>
        </p:sp>
        <p:sp>
          <p:nvSpPr>
            <p:cNvPr id="24" name="AutoShape 92"/>
            <p:cNvSpPr>
              <a:spLocks noChangeArrowheads="1"/>
            </p:cNvSpPr>
            <p:nvPr/>
          </p:nvSpPr>
          <p:spPr bwMode="auto">
            <a:xfrm>
              <a:off x="1642" y="1179"/>
              <a:ext cx="1038" cy="1588"/>
            </a:xfrm>
            <a:prstGeom prst="parallelogram">
              <a:avLst>
                <a:gd name="adj" fmla="val 67514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25" name="Text Box 93"/>
            <p:cNvSpPr txBox="1">
              <a:spLocks noChangeArrowheads="1"/>
            </p:cNvSpPr>
            <p:nvPr/>
          </p:nvSpPr>
          <p:spPr bwMode="auto">
            <a:xfrm rot="-3927524">
              <a:off x="1611" y="2356"/>
              <a:ext cx="6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DDDDDD"/>
                  </a:solidFill>
                </a:rPr>
                <a:t>BUK CA00</a:t>
              </a:r>
              <a:endParaRPr lang="de-DE" altLang="de-DE" sz="1200">
                <a:solidFill>
                  <a:srgbClr val="DDDDDD"/>
                </a:solidFill>
              </a:endParaRPr>
            </a:p>
          </p:txBody>
        </p:sp>
        <p:sp>
          <p:nvSpPr>
            <p:cNvPr id="26" name="AutoShape 94"/>
            <p:cNvSpPr>
              <a:spLocks noChangeArrowheads="1"/>
            </p:cNvSpPr>
            <p:nvPr/>
          </p:nvSpPr>
          <p:spPr bwMode="auto">
            <a:xfrm>
              <a:off x="2223" y="1179"/>
              <a:ext cx="1288" cy="1588"/>
            </a:xfrm>
            <a:prstGeom prst="parallelogram">
              <a:avLst>
                <a:gd name="adj" fmla="val 54685"/>
              </a:avLst>
            </a:prstGeom>
            <a:gradFill rotWithShape="0">
              <a:gsLst>
                <a:gs pos="0">
                  <a:srgbClr val="99FF66"/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27" name="Text Box 95"/>
            <p:cNvSpPr txBox="1">
              <a:spLocks noChangeArrowheads="1"/>
            </p:cNvSpPr>
            <p:nvPr/>
          </p:nvSpPr>
          <p:spPr bwMode="auto">
            <a:xfrm>
              <a:off x="2223" y="2593"/>
              <a:ext cx="8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BUK DE00</a:t>
              </a:r>
              <a:r>
                <a:rPr lang="de-DE" altLang="de-DE" sz="1200"/>
                <a:t>     </a:t>
              </a:r>
            </a:p>
          </p:txBody>
        </p:sp>
        <p:sp>
          <p:nvSpPr>
            <p:cNvPr id="28" name="AutoShape 96"/>
            <p:cNvSpPr>
              <a:spLocks noChangeArrowheads="1"/>
            </p:cNvSpPr>
            <p:nvPr/>
          </p:nvSpPr>
          <p:spPr bwMode="auto">
            <a:xfrm>
              <a:off x="2888" y="1179"/>
              <a:ext cx="1038" cy="1588"/>
            </a:xfrm>
            <a:prstGeom prst="parallelogram">
              <a:avLst>
                <a:gd name="adj" fmla="val 67514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29" name="Text Box 97"/>
            <p:cNvSpPr txBox="1">
              <a:spLocks noChangeArrowheads="1"/>
            </p:cNvSpPr>
            <p:nvPr/>
          </p:nvSpPr>
          <p:spPr bwMode="auto">
            <a:xfrm rot="-3927524">
              <a:off x="2852" y="2359"/>
              <a:ext cx="6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DDDDDD"/>
                  </a:solidFill>
                </a:rPr>
                <a:t>BUK GB00</a:t>
              </a:r>
              <a:endParaRPr lang="de-DE" altLang="de-DE" sz="1200">
                <a:solidFill>
                  <a:srgbClr val="DDDDDD"/>
                </a:solidFill>
              </a:endParaRPr>
            </a:p>
          </p:txBody>
        </p:sp>
        <p:sp>
          <p:nvSpPr>
            <p:cNvPr id="30" name="AutoShape 98"/>
            <p:cNvSpPr>
              <a:spLocks noChangeArrowheads="1"/>
            </p:cNvSpPr>
            <p:nvPr/>
          </p:nvSpPr>
          <p:spPr bwMode="auto">
            <a:xfrm>
              <a:off x="3511" y="1222"/>
              <a:ext cx="1038" cy="1588"/>
            </a:xfrm>
            <a:prstGeom prst="parallelogram">
              <a:avLst>
                <a:gd name="adj" fmla="val 67514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31" name="AutoShape 99"/>
            <p:cNvSpPr>
              <a:spLocks noChangeArrowheads="1"/>
            </p:cNvSpPr>
            <p:nvPr/>
          </p:nvSpPr>
          <p:spPr bwMode="auto">
            <a:xfrm>
              <a:off x="3899" y="1222"/>
              <a:ext cx="1038" cy="1588"/>
            </a:xfrm>
            <a:prstGeom prst="parallelogram">
              <a:avLst>
                <a:gd name="adj" fmla="val 67514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200"/>
            </a:p>
          </p:txBody>
        </p:sp>
        <p:sp>
          <p:nvSpPr>
            <p:cNvPr id="32" name="AutoShape 100"/>
            <p:cNvSpPr>
              <a:spLocks noChangeArrowheads="1"/>
            </p:cNvSpPr>
            <p:nvPr/>
          </p:nvSpPr>
          <p:spPr bwMode="auto">
            <a:xfrm>
              <a:off x="1174" y="1366"/>
              <a:ext cx="4175" cy="227"/>
            </a:xfrm>
            <a:prstGeom prst="parallelogram">
              <a:avLst>
                <a:gd name="adj" fmla="val 42489"/>
              </a:avLst>
            </a:prstGeom>
            <a:gradFill rotWithShape="0">
              <a:gsLst>
                <a:gs pos="0">
                  <a:srgbClr val="1FD985"/>
                </a:gs>
                <a:gs pos="100000">
                  <a:srgbClr val="12824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1FD985"/>
              </a:extrusionClr>
              <a:contourClr>
                <a:srgbClr val="1FD985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FFFF66"/>
                  </a:solidFill>
                </a:rPr>
                <a:t>Geschäftsbereich – Fahrräder BI00</a:t>
              </a:r>
            </a:p>
          </p:txBody>
        </p:sp>
        <p:sp>
          <p:nvSpPr>
            <p:cNvPr id="33" name="Text Box 101"/>
            <p:cNvSpPr txBox="1">
              <a:spLocks noChangeArrowheads="1"/>
            </p:cNvSpPr>
            <p:nvPr/>
          </p:nvSpPr>
          <p:spPr bwMode="auto">
            <a:xfrm rot="-3927524">
              <a:off x="3479" y="2394"/>
              <a:ext cx="6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DDDDDD"/>
                  </a:solidFill>
                </a:rPr>
                <a:t>BUK AU00</a:t>
              </a:r>
              <a:endParaRPr lang="de-DE" altLang="de-DE" sz="1200">
                <a:solidFill>
                  <a:srgbClr val="DDDDDD"/>
                </a:solidFill>
              </a:endParaRPr>
            </a:p>
          </p:txBody>
        </p:sp>
        <p:sp>
          <p:nvSpPr>
            <p:cNvPr id="34" name="Text Box 102"/>
            <p:cNvSpPr txBox="1">
              <a:spLocks noChangeArrowheads="1"/>
            </p:cNvSpPr>
            <p:nvPr/>
          </p:nvSpPr>
          <p:spPr bwMode="auto">
            <a:xfrm rot="-3927524">
              <a:off x="3910" y="2387"/>
              <a:ext cx="6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DDDDDD"/>
                  </a:solidFill>
                </a:rPr>
                <a:t>BUK JP00</a:t>
              </a:r>
              <a:endParaRPr lang="de-DE" altLang="de-DE" sz="1200">
                <a:solidFill>
                  <a:srgbClr val="DDDDD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39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Organisationsstruktur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latin typeface="Arial" panose="020B0604020202020204" pitchFamily="34" charset="0"/>
              </a:rPr>
              <a:t>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Prozesse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Reporting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8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Hauptbuchkonten (General </a:t>
            </a:r>
            <a:r>
              <a:rPr lang="de-DE" altLang="de-DE" dirty="0" err="1">
                <a:latin typeface="Arial" panose="020B0604020202020204" pitchFamily="34" charset="0"/>
              </a:rPr>
              <a:t>Ledger</a:t>
            </a:r>
            <a:r>
              <a:rPr lang="de-DE" altLang="de-DE" dirty="0">
                <a:latin typeface="Arial" panose="020B0604020202020204" pitchFamily="34" charset="0"/>
              </a:rPr>
              <a:t>; G/L)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Jede eindeutige Kombination von Buchungskreis und Kontenplan stellt einen Ort der Speicherung für Finanztransaktionen dar, der als Hauptbuch bezeichnet wird.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Das Hauptbuch enthält eine Liste aller Buchungen, die die Konten im Kontenplan und den jeweilige Kontostand beeinflussen.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werden zur Vorbereitung der Bilanzerstellung genutzt</a:t>
            </a:r>
            <a:endParaRPr lang="en-US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24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Debitoren- und Kreditorenkonten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Die Kontenstände der Kunden- und Lieferantenkonten werden im FI durch eine vollständig integrierte Debitoren- und Kreditorenbuch-haltung verwaltet.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Finanzrelevante Buchungen für Kunden und Lieferanten werden direkt in den jeweilig individuellen Konten in Nebenbüchern vorgenommen und werden durch gleichzeitig automatische Buchungen (über sog. Abstimmkonten) ins Hauptbuch geleitet.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9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Debitorenkonto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Debitorenbuchhaltung (Accounts </a:t>
            </a:r>
            <a:r>
              <a:rPr lang="de-DE" altLang="de-DE" dirty="0" err="1">
                <a:latin typeface="Arial" panose="020B0604020202020204" pitchFamily="34" charset="0"/>
              </a:rPr>
              <a:t>Receivable</a:t>
            </a:r>
            <a:r>
              <a:rPr lang="de-DE" altLang="de-DE" dirty="0">
                <a:latin typeface="Arial" panose="020B0604020202020204" pitchFamily="34" charset="0"/>
              </a:rPr>
              <a:t>, FI-AR)</a:t>
            </a:r>
            <a:endParaRPr lang="de-DE" altLang="de-DE" sz="1600" dirty="0">
              <a:latin typeface="Arial" panose="020B0604020202020204" pitchFamily="34" charset="0"/>
            </a:endParaRP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Informationen in Bezug auf Kunden, die Waren und Dienstleistungen des Unternehmens </a:t>
            </a:r>
            <a:r>
              <a:rPr lang="de-DE" altLang="de-DE" dirty="0" smtClean="0">
                <a:latin typeface="Arial" panose="020B0604020202020204" pitchFamily="34" charset="0"/>
              </a:rPr>
              <a:t>erwerben</a:t>
            </a:r>
            <a:r>
              <a:rPr lang="de-DE" altLang="de-DE" dirty="0">
                <a:latin typeface="Arial" panose="020B0604020202020204" pitchFamily="34" charset="0"/>
              </a:rPr>
              <a:t>, z.B. Umsätze und Zahlungen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Umfangreiche und wichtige Integration zwischen Vertrieb (SD) und Finanzbuchhaltung (FI)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Rechnungen im SD generieren automatisch einen FI Hauptbuchbeleg über die jeweilige Verkaufstätigkeit</a:t>
            </a:r>
          </a:p>
          <a:p>
            <a:endParaRPr lang="de-DE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148346" y="3157705"/>
            <a:ext cx="2741612" cy="3024187"/>
            <a:chOff x="3553" y="1979"/>
            <a:chExt cx="1727" cy="190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553" y="1979"/>
              <a:ext cx="1727" cy="1905"/>
            </a:xfrm>
            <a:prstGeom prst="rect">
              <a:avLst/>
            </a:prstGeom>
            <a:solidFill>
              <a:srgbClr val="DBB40D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3553" y="2115"/>
              <a:ext cx="172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rgbClr val="000000"/>
                  </a:solidFill>
                </a:rPr>
                <a:t>Debitoren</a:t>
              </a:r>
              <a:endParaRPr lang="de-DE" altLang="de-DE" sz="1800">
                <a:solidFill>
                  <a:srgbClr val="000000"/>
                </a:solidFill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</a:rPr>
                <a:t>(Hauptbuch)</a:t>
              </a: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646" y="2523"/>
              <a:ext cx="1494" cy="1250"/>
              <a:chOff x="540" y="1861"/>
              <a:chExt cx="1728" cy="1323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833" y="2659"/>
              <a:ext cx="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rgbClr val="000000"/>
                  </a:solidFill>
                </a:rPr>
                <a:t>950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776621" y="3157705"/>
            <a:ext cx="1927225" cy="1489075"/>
            <a:chOff x="1968" y="1152"/>
            <a:chExt cx="1248" cy="1344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968" y="1152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2111" y="1488"/>
              <a:ext cx="961" cy="960"/>
              <a:chOff x="540" y="1861"/>
              <a:chExt cx="1728" cy="1323"/>
            </a:xfrm>
          </p:grpSpPr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160" y="1536"/>
              <a:ext cx="405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2016" y="1201"/>
              <a:ext cx="1152" cy="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Debitor 142</a:t>
              </a: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4776621" y="4699167"/>
            <a:ext cx="1927225" cy="1489075"/>
            <a:chOff x="1968" y="2544"/>
            <a:chExt cx="1248" cy="1344"/>
          </a:xfrm>
        </p:grpSpPr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968" y="2544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2111" y="2880"/>
              <a:ext cx="961" cy="960"/>
              <a:chOff x="540" y="1861"/>
              <a:chExt cx="1728" cy="1323"/>
            </a:xfrm>
          </p:grpSpPr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160" y="2928"/>
              <a:ext cx="405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016" y="2593"/>
              <a:ext cx="1152" cy="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Debitor 123</a:t>
              </a:r>
            </a:p>
          </p:txBody>
        </p:sp>
      </p:grp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2479508" y="4699167"/>
            <a:ext cx="1927225" cy="1489075"/>
            <a:chOff x="480" y="2544"/>
            <a:chExt cx="1248" cy="1344"/>
          </a:xfrm>
        </p:grpSpPr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80" y="2544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27" name="Group 28"/>
            <p:cNvGrpSpPr>
              <a:grpSpLocks/>
            </p:cNvGrpSpPr>
            <p:nvPr/>
          </p:nvGrpSpPr>
          <p:grpSpPr bwMode="auto">
            <a:xfrm>
              <a:off x="623" y="2880"/>
              <a:ext cx="961" cy="960"/>
              <a:chOff x="540" y="1861"/>
              <a:chExt cx="1728" cy="1323"/>
            </a:xfrm>
          </p:grpSpPr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672" y="2928"/>
              <a:ext cx="405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400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528" y="2593"/>
              <a:ext cx="1152" cy="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Debitor 135</a:t>
              </a:r>
            </a:p>
          </p:txBody>
        </p:sp>
      </p:grpSp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2479508" y="3157705"/>
            <a:ext cx="1927225" cy="1489075"/>
            <a:chOff x="480" y="1152"/>
            <a:chExt cx="1248" cy="1344"/>
          </a:xfrm>
        </p:grpSpPr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480" y="1152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623" y="1488"/>
              <a:ext cx="961" cy="960"/>
              <a:chOff x="540" y="1861"/>
              <a:chExt cx="1728" cy="1323"/>
            </a:xfrm>
          </p:grpSpPr>
          <p:sp>
            <p:nvSpPr>
              <p:cNvPr id="37" name="Line 36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" name="Line 37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72" y="1536"/>
              <a:ext cx="405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528" y="1201"/>
              <a:ext cx="1152" cy="3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Debitor 189</a:t>
              </a:r>
            </a:p>
          </p:txBody>
        </p:sp>
      </p:grp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3343108" y="3805405"/>
            <a:ext cx="4397375" cy="6286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 flipV="1">
            <a:off x="5648158" y="4540417"/>
            <a:ext cx="2092325" cy="7762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5648158" y="3805405"/>
            <a:ext cx="2092325" cy="5746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 flipV="1">
            <a:off x="3343108" y="4486442"/>
            <a:ext cx="4397375" cy="830263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173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Kreditorenkonto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Kreditorenbuchhaltung (Accounts </a:t>
            </a:r>
            <a:r>
              <a:rPr lang="de-DE" altLang="de-DE" dirty="0" err="1">
                <a:latin typeface="Arial" panose="020B0604020202020204" pitchFamily="34" charset="0"/>
              </a:rPr>
              <a:t>Payable</a:t>
            </a:r>
            <a:r>
              <a:rPr lang="de-DE" altLang="de-DE" dirty="0">
                <a:latin typeface="Arial" panose="020B0604020202020204" pitchFamily="34" charset="0"/>
              </a:rPr>
              <a:t>, FI-AP)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Informationen zu Lieferanten, von denen das Unternehmen Waren und Dienstleistungen erwirbt, z.B. Einkäufe und Zahlungen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Umfangreiche und wichtige Integration zwischen der Materialwirtschaft (MM) und dem Finanzwesen (FI)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Einkaufs- und Wareneingangsaktivitäten im MM generieren Hauptbuchbelege im FI</a:t>
            </a:r>
          </a:p>
          <a:p>
            <a:pPr lvl="1"/>
            <a:endParaRPr lang="de-DE" altLang="de-DE" sz="14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052929" y="3219450"/>
            <a:ext cx="2820987" cy="2801938"/>
          </a:xfrm>
          <a:prstGeom prst="rect">
            <a:avLst/>
          </a:prstGeom>
          <a:solidFill>
            <a:srgbClr val="DBB40D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052929" y="3357563"/>
            <a:ext cx="28209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000">
                <a:solidFill>
                  <a:srgbClr val="000000"/>
                </a:solidFill>
              </a:rPr>
              <a:t>Kreditoren</a:t>
            </a:r>
            <a:endParaRPr lang="de-DE" altLang="de-DE" sz="180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(Buchhaltung)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205329" y="4019550"/>
            <a:ext cx="2439987" cy="1839913"/>
            <a:chOff x="540" y="1861"/>
            <a:chExt cx="1728" cy="1323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540" y="1861"/>
              <a:ext cx="172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1428" y="1862"/>
              <a:ext cx="0" cy="13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584866" y="42211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de-DE" sz="2000">
                <a:solidFill>
                  <a:srgbClr val="000000"/>
                </a:solidFill>
              </a:rPr>
              <a:t>850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458954" y="3219450"/>
            <a:ext cx="1982787" cy="1376363"/>
            <a:chOff x="1872" y="1152"/>
            <a:chExt cx="1248" cy="1344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872" y="1152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2015" y="1488"/>
              <a:ext cx="961" cy="960"/>
              <a:chOff x="540" y="1861"/>
              <a:chExt cx="1728" cy="1323"/>
            </a:xfrm>
          </p:grpSpPr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544" y="1536"/>
              <a:ext cx="405" cy="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250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920" y="1200"/>
              <a:ext cx="1152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Kred. 100435</a:t>
              </a:r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2247566" y="3219450"/>
            <a:ext cx="1982788" cy="1376363"/>
            <a:chOff x="1872" y="1152"/>
            <a:chExt cx="1248" cy="1344"/>
          </a:xfrm>
        </p:grpSpPr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1872" y="1152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2015" y="1488"/>
              <a:ext cx="961" cy="960"/>
              <a:chOff x="540" y="1861"/>
              <a:chExt cx="1728" cy="1323"/>
            </a:xfrm>
          </p:grpSpPr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405" cy="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920" y="1200"/>
              <a:ext cx="1152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Kred. 100234</a:t>
              </a:r>
            </a:p>
          </p:txBody>
        </p:sp>
      </p:grp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2247566" y="4645025"/>
            <a:ext cx="1982788" cy="1376363"/>
            <a:chOff x="1872" y="1152"/>
            <a:chExt cx="1248" cy="1344"/>
          </a:xfrm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872" y="1152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2015" y="1488"/>
              <a:ext cx="961" cy="960"/>
              <a:chOff x="540" y="1861"/>
              <a:chExt cx="1728" cy="1323"/>
            </a:xfrm>
          </p:grpSpPr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2544" y="1536"/>
              <a:ext cx="405" cy="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1920" y="1200"/>
              <a:ext cx="1152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Kred. 100621</a:t>
              </a:r>
            </a:p>
          </p:txBody>
        </p:sp>
      </p:grpSp>
      <p:grpSp>
        <p:nvGrpSpPr>
          <p:cNvPr id="31" name="Group 33"/>
          <p:cNvGrpSpPr>
            <a:grpSpLocks/>
          </p:cNvGrpSpPr>
          <p:nvPr/>
        </p:nvGrpSpPr>
        <p:grpSpPr bwMode="auto">
          <a:xfrm>
            <a:off x="4458954" y="4645025"/>
            <a:ext cx="1982787" cy="1376363"/>
            <a:chOff x="1872" y="1152"/>
            <a:chExt cx="1248" cy="1344"/>
          </a:xfrm>
        </p:grpSpPr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1872" y="1152"/>
              <a:ext cx="1248" cy="1344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solidFill>
                  <a:schemeClr val="bg1"/>
                </a:solidFill>
              </a:endParaRPr>
            </a:p>
          </p:txBody>
        </p:sp>
        <p:grpSp>
          <p:nvGrpSpPr>
            <p:cNvPr id="33" name="Group 35"/>
            <p:cNvGrpSpPr>
              <a:grpSpLocks/>
            </p:cNvGrpSpPr>
            <p:nvPr/>
          </p:nvGrpSpPr>
          <p:grpSpPr bwMode="auto">
            <a:xfrm>
              <a:off x="2015" y="1488"/>
              <a:ext cx="961" cy="960"/>
              <a:chOff x="540" y="1861"/>
              <a:chExt cx="1728" cy="1323"/>
            </a:xfrm>
          </p:grpSpPr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540" y="1861"/>
                <a:ext cx="172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1428" y="1862"/>
                <a:ext cx="0" cy="132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2544" y="1536"/>
              <a:ext cx="405" cy="3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2000">
                  <a:solidFill>
                    <a:schemeClr val="bg1"/>
                  </a:solidFill>
                </a:rPr>
                <a:t>300</a:t>
              </a: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1920" y="1200"/>
              <a:ext cx="1152" cy="3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Kred. 100846</a:t>
              </a:r>
            </a:p>
          </p:txBody>
        </p:sp>
      </p:grpSp>
      <p:sp>
        <p:nvSpPr>
          <p:cNvPr id="38" name="Line 40"/>
          <p:cNvSpPr>
            <a:spLocks noChangeShapeType="1"/>
          </p:cNvSpPr>
          <p:nvPr/>
        </p:nvSpPr>
        <p:spPr bwMode="auto">
          <a:xfrm>
            <a:off x="3903329" y="3789363"/>
            <a:ext cx="4749800" cy="609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6135354" y="3860800"/>
            <a:ext cx="2517775" cy="4889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6135354" y="4497388"/>
            <a:ext cx="2517775" cy="73183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V="1">
            <a:off x="3903329" y="4448175"/>
            <a:ext cx="4749800" cy="7810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802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Organisationsstruktur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latin typeface="Arial" panose="020B0604020202020204" pitchFamily="34" charset="0"/>
              </a:rPr>
              <a:t>Prozesse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Reporting</a:t>
            </a:r>
          </a:p>
          <a:p>
            <a:pPr marL="0" indent="0">
              <a:buNone/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6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Prozesse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Buchung eines Sachkontenbelegs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tretch>
            <a:fillRect/>
          </a:stretch>
        </p:blipFill>
        <p:spPr>
          <a:xfrm>
            <a:off x="4944475" y="1691079"/>
            <a:ext cx="5535569" cy="3623794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60519" y="5797371"/>
            <a:ext cx="38195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3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S/4HANA </a:t>
            </a:r>
            <a:r>
              <a:rPr lang="de-DE" dirty="0" smtClean="0"/>
              <a:t>2020</a:t>
            </a:r>
            <a:endParaRPr lang="de-DE" dirty="0"/>
          </a:p>
          <a:p>
            <a:r>
              <a:rPr lang="de-DE" dirty="0" err="1"/>
              <a:t>Fiori</a:t>
            </a:r>
            <a:r>
              <a:rPr lang="de-DE" dirty="0"/>
              <a:t> </a:t>
            </a:r>
            <a:r>
              <a:rPr lang="de-DE" dirty="0" smtClean="0"/>
              <a:t>3.0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keine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4.1 (April 2022)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240000"/>
            <a:ext cx="485833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Organisationsstruktur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Prozesse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latin typeface="Arial" panose="020B0604020202020204" pitchFamily="34" charset="0"/>
              </a:rPr>
              <a:t>Reporting</a:t>
            </a:r>
            <a:endParaRPr lang="de-DE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9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Reporting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Sachkontensaldenanzeige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30" y="1691078"/>
            <a:ext cx="4909573" cy="162640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67" y="3459674"/>
            <a:ext cx="4825445" cy="28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71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Reporting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Bilanz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Tabellarische Darstellung der Vermögen, der Verbindlichkeiten und des Eigenkapitals einer Organisation zu einem bestimmten Zeitpunkt 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Vermögen: Was die Gesellschaft besitzt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Verbindlichkeiten: Was das Unternehmen schuldet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Eigenkapital: Die Differenz zwischen Vermögen und Verbindlichkeiten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Vermögen = Verbindlichkeiten + Eigenkapital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18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Reporting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ct val="50000"/>
              </a:spcBef>
              <a:buClrTx/>
            </a:pPr>
            <a:r>
              <a:rPr lang="de-DE" altLang="de-DE" dirty="0"/>
              <a:t>Beispiel einer Bilanz</a:t>
            </a:r>
          </a:p>
          <a:p>
            <a:pPr>
              <a:spcBef>
                <a:spcPct val="50000"/>
              </a:spcBef>
              <a:buClrTx/>
            </a:pPr>
            <a:endParaRPr lang="de-DE" altLang="de-DE" dirty="0"/>
          </a:p>
          <a:p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21991"/>
              </p:ext>
            </p:extLst>
          </p:nvPr>
        </p:nvGraphicFramePr>
        <p:xfrm>
          <a:off x="925229" y="2254415"/>
          <a:ext cx="3839276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Aktiva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Anlagen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Forderungen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Kasse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Bilanzsumme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4500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728443"/>
              </p:ext>
            </p:extLst>
          </p:nvPr>
        </p:nvGraphicFramePr>
        <p:xfrm>
          <a:off x="6112042" y="2254415"/>
          <a:ext cx="5400642" cy="370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Passiva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Eigenkapital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e-DE" dirty="0" smtClean="0"/>
                        <a:t>Stammkapital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e-DE" dirty="0" smtClean="0"/>
                        <a:t>Gewinnrücklage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250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Fremdkapital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e-DE" dirty="0" smtClean="0"/>
                        <a:t>Verbindlichkeiten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1750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de-DE" dirty="0" smtClean="0"/>
                        <a:t>Steuerverbindlichkeiten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500</a:t>
                      </a:r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Bilanzsumme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4500</a:t>
                      </a:r>
                      <a:endParaRPr lang="de-DE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912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Reporting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Gewinn- und Verlustrechnung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Darstellung aller Aufwendungen und Erträge einer Organisation für einen bestimmten Zeitraum (z.B. monatlich, vierteljährlich oder jährlich)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Erlöse sind, im einfachen Sinne, die Zuflüsse von Zahlungsmitteln als Folge von Verkaufs-Aktivitäten oder der Veräußerung von Betriebsvermögen.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Aufwendungen, im einfachen Sinne, sind Abflüsse von Zahlungsmitteln oder die Schaffung von Verbindlichkeiten um die Geschäftstätigkeiten zu unterstützen.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Erlöse - Aufwendungen = Überschuss (Gewinn oder Verlust)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03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Reporting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/>
              <a:t>Beispiel einer Gewinn- und Verlustrechnung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de-DE" dirty="0" smtClean="0"/>
              <a:t>Erlöse</a:t>
            </a:r>
            <a:endParaRPr lang="de-DE" altLang="de-DE" dirty="0"/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/>
              <a:t>Umsätze			11.000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/>
              <a:t>Abzüge		     	</a:t>
            </a:r>
            <a:r>
              <a:rPr lang="de-DE" altLang="de-DE" sz="1800" dirty="0" smtClean="0"/>
              <a:t>	</a:t>
            </a:r>
            <a:r>
              <a:rPr lang="de-DE" altLang="de-DE" sz="1800" u="sng" dirty="0" smtClean="0"/>
              <a:t>     </a:t>
            </a:r>
            <a:r>
              <a:rPr lang="de-DE" altLang="de-DE" sz="1800" u="sng" dirty="0"/>
              <a:t>750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Gesamterlöse			10.250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Aufwendungen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/>
              <a:t>Produktion		 	 4.500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/>
              <a:t>Betriebliche Aufwendungen	</a:t>
            </a:r>
            <a:r>
              <a:rPr lang="de-DE" altLang="de-DE" sz="1800" dirty="0" smtClean="0"/>
              <a:t>	</a:t>
            </a:r>
            <a:r>
              <a:rPr lang="de-DE" altLang="de-DE" sz="1800" u="sng" dirty="0" smtClean="0"/>
              <a:t> </a:t>
            </a:r>
            <a:r>
              <a:rPr lang="de-DE" altLang="de-DE" sz="1800" u="sng" dirty="0"/>
              <a:t>3.750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Gesamtaufwand		  	 8.250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Jahresüberschuss vor </a:t>
            </a:r>
            <a:r>
              <a:rPr lang="de-DE" altLang="de-DE" dirty="0" smtClean="0"/>
              <a:t>Steuern	</a:t>
            </a:r>
            <a:r>
              <a:rPr lang="de-DE" altLang="de-DE" dirty="0"/>
              <a:t>	  </a:t>
            </a:r>
            <a:r>
              <a:rPr lang="de-DE" altLang="de-DE" dirty="0" smtClean="0"/>
              <a:t>2.000</a:t>
            </a:r>
            <a:endParaRPr lang="de-DE" altLang="de-DE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Steuern				  </a:t>
            </a:r>
            <a:r>
              <a:rPr lang="de-DE" altLang="de-DE" u="sng" dirty="0"/>
              <a:t>   750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dirty="0"/>
              <a:t>Ergebnis nach Steuern		  1.250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494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Reporting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Kapitalflussrechnung (Cash Flow)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Enthält die damit verbundenen Veränderungen, sowohl Zu- als auch Abflüsse in bar – sicherlich die wichtigsten aller Vermögenswerte – über einen bestimmten Zeitraum (z.B. monatlich, vierteljährlich oder jährlich)</a:t>
            </a:r>
          </a:p>
          <a:p>
            <a:endParaRPr lang="de-DE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949862"/>
              </p:ext>
            </p:extLst>
          </p:nvPr>
        </p:nvGraphicFramePr>
        <p:xfrm>
          <a:off x="6312950" y="3366909"/>
          <a:ext cx="3956050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Clip" r:id="rId3" imgW="4582562" imgH="2948412" progId="MS_ClipArt_Gallery.2">
                  <p:embed/>
                </p:oleObj>
              </mc:Choice>
              <mc:Fallback>
                <p:oleObj name="Clip" r:id="rId3" imgW="4582562" imgH="294841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6312950" y="3366909"/>
                        <a:ext cx="3956050" cy="254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630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Buchungskontrolle und Historie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Buchungskontrollen und Beleghistorien (sog. Audit Trails) ermöglichen einem Wirtschaftsprüfer beginnend von einem Kontensaldo in einer Bilanz schrittweise die Buchungssätze und Transaktionen zu verfolgen, die zum Kontensaldo führten</a:t>
            </a:r>
            <a:r>
              <a:rPr lang="de-DE" altLang="de-DE" dirty="0" smtClean="0">
                <a:latin typeface="Arial" panose="020B0604020202020204" pitchFamily="34" charset="0"/>
              </a:rPr>
              <a:t>.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Buchungskontrollen ermöglichen einem Wirtschaftsprüfer auch umgekehrt einzelne Transaktionen bis zum Kontensaldo in der Bilanz zu verfolgen.</a:t>
            </a:r>
            <a:endParaRPr lang="en-US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4295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SAP Belegprinzip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Bei jedem Geschäftsvorfall, der Auswirkungen auf das FI hat, werden Daten in der SAP-Datenbank fortgeschrieben, wobei ein eindeutig nummerierter elektronischer Beleg erstellt wird</a:t>
            </a:r>
            <a:r>
              <a:rPr lang="de-DE" altLang="de-DE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Die Belegnummer kann verwendet werden, um sich den Geschäftsvorfall zu einem späteren Zeitpunkt erneut anzeigen zu lassen</a:t>
            </a:r>
            <a:r>
              <a:rPr lang="de-DE" altLang="de-DE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Der Beleg enthält zum Beispiel Informationen wie:</a:t>
            </a:r>
          </a:p>
          <a:p>
            <a:pPr lvl="1"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Verantwortliche Person</a:t>
            </a:r>
          </a:p>
          <a:p>
            <a:pPr lvl="1"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Datum und Uhrzeit der Transaktion</a:t>
            </a:r>
          </a:p>
          <a:p>
            <a:pPr lvl="1"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Betriebswirtschaftliche </a:t>
            </a:r>
            <a:r>
              <a:rPr lang="de-DE" altLang="de-DE" dirty="0" smtClean="0">
                <a:latin typeface="Arial" panose="020B0604020202020204" pitchFamily="34" charset="0"/>
              </a:rPr>
              <a:t>Daten</a:t>
            </a:r>
          </a:p>
          <a:p>
            <a:pPr lvl="1">
              <a:lnSpc>
                <a:spcPct val="90000"/>
              </a:lnSpc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Wenn ein Finanzbeleg erst einmal in der SAP-Datenbank gespeichert wurde (und damit die finanzielle Lage des Unternehmens beeinflusst hat), kann er nicht mehr gelöscht werden</a:t>
            </a:r>
            <a:r>
              <a:rPr lang="de-DE" altLang="de-DE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Außerdem kann er nur bis zu einem gewissen Grad verändert werden</a:t>
            </a:r>
            <a:r>
              <a:rPr lang="de-DE" altLang="de-DE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dirty="0">
                <a:latin typeface="Arial" panose="020B0604020202020204" pitchFamily="34" charset="0"/>
              </a:rPr>
              <a:t>Das SAP-Belegprinzip bietet einen soliden und wichtigen Rahmen für ein starkes internes Kontrollsystem – eine Gesetzesforderung für Unternehmen in den meisten Ländern der Welt.</a:t>
            </a:r>
            <a:endParaRPr lang="en-US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402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SAP Belegprinzip</a:t>
            </a:r>
            <a:endParaRPr lang="de-DE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06" y="4570413"/>
            <a:ext cx="3810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930065" y="1420076"/>
            <a:ext cx="4723130" cy="1405255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/>
          <a:stretch>
            <a:fillRect/>
          </a:stretch>
        </p:blipFill>
        <p:spPr>
          <a:xfrm>
            <a:off x="6009070" y="1475875"/>
            <a:ext cx="4723130" cy="49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7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Bret Wagner</a:t>
            </a:r>
          </a:p>
          <a:p>
            <a:r>
              <a:rPr lang="de-DE" dirty="0" smtClean="0"/>
              <a:t>Stefan Weidner</a:t>
            </a:r>
          </a:p>
          <a:p>
            <a:r>
              <a:rPr lang="de-DE" dirty="0" smtClean="0"/>
              <a:t>Babett Ruß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Anfänger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SAP FI Modul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Komplett mit anderen SAP-Modulen integriert, einschließlich, aber nicht beschränkt auf: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Vertrieb (SD)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Materialwirtschaft (MM)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Produktionsplanung und -steuerung (PP)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Controlling (CO)</a:t>
            </a:r>
            <a:endParaRPr lang="en-US" altLang="de-DE">
              <a:latin typeface="Arial" panose="020B0604020202020204" pitchFamily="34" charset="0"/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7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40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2038856" y="2624438"/>
            <a:ext cx="9830344" cy="1812389"/>
          </a:xfrm>
        </p:spPr>
        <p:txBody>
          <a:bodyPr/>
          <a:lstStyle/>
          <a:p>
            <a:pPr marL="72000" indent="0">
              <a:buNone/>
            </a:pPr>
            <a:r>
              <a:rPr lang="de-DE" dirty="0"/>
              <a:t>Sie sind in der Lage,</a:t>
            </a:r>
          </a:p>
          <a:p>
            <a:r>
              <a:rPr lang="de-DE" dirty="0" smtClean="0"/>
              <a:t>die </a:t>
            </a:r>
            <a:r>
              <a:rPr lang="de-DE" dirty="0"/>
              <a:t>zentralen Organisationseinheiten des </a:t>
            </a:r>
            <a:r>
              <a:rPr lang="de-DE" dirty="0" smtClean="0"/>
              <a:t>Finanzwesensmoduls </a:t>
            </a:r>
            <a:r>
              <a:rPr lang="de-DE" dirty="0"/>
              <a:t>zu definieren.</a:t>
            </a:r>
          </a:p>
          <a:p>
            <a:r>
              <a:rPr lang="de-DE" dirty="0"/>
              <a:t>Stammdaten mit besonderer Bedeutung für das Finanzwesens</a:t>
            </a:r>
            <a:r>
              <a:rPr lang="de-DE" dirty="0" smtClean="0"/>
              <a:t>modul </a:t>
            </a:r>
            <a:r>
              <a:rPr lang="de-DE" dirty="0"/>
              <a:t>zusammenzufassen.</a:t>
            </a:r>
          </a:p>
          <a:p>
            <a:r>
              <a:rPr lang="de-DE" dirty="0" smtClean="0"/>
              <a:t>Standardprozesse des </a:t>
            </a:r>
            <a:r>
              <a:rPr lang="de-DE" dirty="0"/>
              <a:t>Finanzwesens</a:t>
            </a:r>
            <a:r>
              <a:rPr lang="de-DE" dirty="0" smtClean="0"/>
              <a:t> </a:t>
            </a:r>
            <a:r>
              <a:rPr lang="de-DE" dirty="0"/>
              <a:t>zu erläutern</a:t>
            </a:r>
            <a:r>
              <a:rPr lang="de-DE" dirty="0" smtClean="0"/>
              <a:t>.</a:t>
            </a:r>
          </a:p>
          <a:p>
            <a:r>
              <a:rPr lang="de-DE" dirty="0"/>
              <a:t>d</a:t>
            </a:r>
            <a:r>
              <a:rPr lang="de-DE" dirty="0" smtClean="0"/>
              <a:t>ie Grundfunktionalität des Reporting zu erklären.</a:t>
            </a:r>
            <a:endParaRPr lang="de-DE" dirty="0"/>
          </a:p>
          <a:p>
            <a:r>
              <a:rPr lang="de-DE" dirty="0" smtClean="0"/>
              <a:t>einige der Integrationspunkte zu anderen SAP Modulen zu identifizieren.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FI Organisationsstruktur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Prozesse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FI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Reporting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0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Ziele des Finanzwesens (FI)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Das Finanzwesen wurde konzipiert um Transaktionsdaten zu sammeln, die eine Basis zur Anfertigung von Standardberichten bieten</a:t>
            </a:r>
            <a:r>
              <a:rPr lang="de-DE" altLang="de-DE" dirty="0" smtClean="0">
                <a:latin typeface="Arial" panose="020B0604020202020204" pitchFamily="34" charset="0"/>
              </a:rPr>
              <a:t>.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Im Allgemeinen sind diese Berichte vor allem, aber nicht ausschließlich, an externe Parteien gerichtet. </a:t>
            </a:r>
            <a:endParaRPr lang="de-DE" altLang="de-DE" dirty="0" smtClean="0">
              <a:latin typeface="Arial" panose="020B0604020202020204" pitchFamily="34" charset="0"/>
            </a:endParaRP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Standard-Berichte enthalten: 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Eine Bilanz 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Gewinn- und Verlustrechnung (GuV)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Kapitalflussrechnung (Cash Flow)</a:t>
            </a:r>
            <a:endParaRPr lang="en-US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53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Zielgruppe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sz="2400" dirty="0">
                <a:latin typeface="Arial" panose="020B0604020202020204" pitchFamily="34" charset="0"/>
              </a:rPr>
              <a:t>Intern</a:t>
            </a:r>
          </a:p>
          <a:p>
            <a:pPr lvl="1"/>
            <a:r>
              <a:rPr lang="de-DE" altLang="de-DE" sz="2000" dirty="0">
                <a:latin typeface="Arial" panose="020B0604020202020204" pitchFamily="34" charset="0"/>
              </a:rPr>
              <a:t>Führungskräfte</a:t>
            </a:r>
          </a:p>
          <a:p>
            <a:pPr lvl="1"/>
            <a:r>
              <a:rPr lang="de-DE" altLang="de-DE" sz="2000" dirty="0">
                <a:latin typeface="Arial" panose="020B0604020202020204" pitchFamily="34" charset="0"/>
              </a:rPr>
              <a:t>Senior Management</a:t>
            </a:r>
          </a:p>
          <a:p>
            <a:pPr lvl="1"/>
            <a:r>
              <a:rPr lang="de-DE" altLang="de-DE" sz="2000" dirty="0">
                <a:latin typeface="Arial" panose="020B0604020202020204" pitchFamily="34" charset="0"/>
              </a:rPr>
              <a:t>Verwaltung</a:t>
            </a:r>
          </a:p>
          <a:p>
            <a:pPr lvl="1"/>
            <a:r>
              <a:rPr lang="de-DE" altLang="de-DE" sz="2000" dirty="0">
                <a:latin typeface="Arial" panose="020B0604020202020204" pitchFamily="34" charset="0"/>
              </a:rPr>
              <a:t>Mitarbeiter</a:t>
            </a:r>
            <a:endParaRPr lang="en-US" altLang="de-DE" sz="2000" dirty="0">
              <a:latin typeface="Arial" panose="020B0604020202020204" pitchFamily="34" charset="0"/>
            </a:endParaRP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altLang="de-DE" sz="2400" dirty="0" smtClean="0">
                <a:latin typeface="Arial" panose="020B0604020202020204" pitchFamily="34" charset="0"/>
              </a:rPr>
              <a:t>Extern</a:t>
            </a:r>
            <a:endParaRPr lang="en-US" altLang="de-DE" sz="2400" dirty="0">
              <a:latin typeface="Arial" panose="020B0604020202020204" pitchFamily="34" charset="0"/>
            </a:endParaRPr>
          </a:p>
          <a:p>
            <a:pPr lvl="1"/>
            <a:r>
              <a:rPr lang="de-DE" altLang="de-DE" sz="2000" dirty="0"/>
              <a:t>Justizbehörden </a:t>
            </a:r>
            <a:endParaRPr lang="de-DE" altLang="de-DE" sz="2000" dirty="0" smtClean="0"/>
          </a:p>
          <a:p>
            <a:pPr lvl="1"/>
            <a:r>
              <a:rPr lang="de-DE" altLang="de-DE" sz="2000" dirty="0"/>
              <a:t>Banken </a:t>
            </a:r>
            <a:endParaRPr lang="de-DE" altLang="de-DE" sz="2000" dirty="0" smtClean="0"/>
          </a:p>
          <a:p>
            <a:pPr lvl="1"/>
            <a:r>
              <a:rPr lang="de-DE" altLang="de-DE" sz="2000" dirty="0" smtClean="0"/>
              <a:t>Wirtschaftsprüfer</a:t>
            </a:r>
            <a:endParaRPr lang="de-DE" altLang="de-DE" sz="2000" dirty="0">
              <a:latin typeface="Arial" panose="020B0604020202020204" pitchFamily="34" charset="0"/>
            </a:endParaRPr>
          </a:p>
          <a:p>
            <a:pPr lvl="1"/>
            <a:r>
              <a:rPr lang="de-DE" altLang="de-DE" sz="2000" dirty="0" smtClean="0"/>
              <a:t>Aktionäre</a:t>
            </a:r>
          </a:p>
          <a:p>
            <a:pPr lvl="1"/>
            <a:r>
              <a:rPr lang="de-DE" altLang="de-DE" sz="2000" dirty="0" smtClean="0"/>
              <a:t>Versicherungen</a:t>
            </a:r>
          </a:p>
          <a:p>
            <a:pPr lvl="1"/>
            <a:r>
              <a:rPr lang="de-DE" altLang="de-DE" sz="2000" dirty="0" smtClean="0"/>
              <a:t>Steuerbehörden</a:t>
            </a:r>
          </a:p>
          <a:p>
            <a:pPr lvl="1"/>
            <a:r>
              <a:rPr lang="de-DE" altLang="de-DE" sz="2000" dirty="0" smtClean="0"/>
              <a:t>Medien</a:t>
            </a:r>
          </a:p>
          <a:p>
            <a:pPr lvl="1"/>
            <a:r>
              <a:rPr lang="de-DE" altLang="de-DE" sz="2000" dirty="0"/>
              <a:t>Finanzanalysten</a:t>
            </a:r>
            <a:endParaRPr lang="en-US" altLang="de-DE" sz="20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  <a:buClrTx/>
            </a:pPr>
            <a:endParaRPr lang="en-US" altLang="de-DE" sz="2400" dirty="0" smtClean="0"/>
          </a:p>
          <a:p>
            <a:pPr marL="201600" lvl="1" indent="0">
              <a:buClrTx/>
              <a:buNone/>
            </a:pPr>
            <a:endParaRPr lang="de-DE" altLang="de-DE" sz="2000" dirty="0" smtClean="0"/>
          </a:p>
          <a:p>
            <a:pPr lvl="1">
              <a:buClrTx/>
              <a:buFontTx/>
              <a:buChar char="-"/>
            </a:pPr>
            <a:endParaRPr lang="de-DE" altLang="de-DE" sz="2000" dirty="0" smtClean="0"/>
          </a:p>
          <a:p>
            <a:pPr lvl="1">
              <a:buClrTx/>
              <a:buFontTx/>
              <a:buChar char="-"/>
            </a:pPr>
            <a:endParaRPr lang="en-US" altLang="de-DE" sz="2000" dirty="0" smtClean="0"/>
          </a:p>
          <a:p>
            <a:pPr>
              <a:spcBef>
                <a:spcPct val="50000"/>
              </a:spcBef>
              <a:buClrTx/>
            </a:pPr>
            <a:endParaRPr lang="en-US" altLang="de-DE" sz="24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08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Organisationsstruktur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Stellt den rechtlichen und/oder organisatorischen Blick auf ein Unternehmen </a:t>
            </a:r>
            <a:r>
              <a:rPr lang="de-DE" altLang="de-DE" dirty="0" smtClean="0">
                <a:latin typeface="Arial" panose="020B0604020202020204" pitchFamily="34" charset="0"/>
              </a:rPr>
              <a:t>dar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Bildet einen Rahmen, der Finanzentscheidungen eines Unternehmens mit den vom Management gewünschten Methoden </a:t>
            </a:r>
            <a:r>
              <a:rPr lang="de-DE" altLang="de-DE" dirty="0" smtClean="0">
                <a:latin typeface="Arial" panose="020B0604020202020204" pitchFamily="34" charset="0"/>
              </a:rPr>
              <a:t>unterstützt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Erlaubt die genaue und organisierte Sammlung von geschäftlichen </a:t>
            </a:r>
            <a:r>
              <a:rPr lang="de-DE" altLang="de-DE" dirty="0" smtClean="0">
                <a:latin typeface="Arial" panose="020B0604020202020204" pitchFamily="34" charset="0"/>
              </a:rPr>
              <a:t>Informationen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Unterstützt die Entwicklung und Darstellung der relevanten Informationen, um unternehmerische Entscheidungen zu ermöglichen und zu unterstützen</a:t>
            </a:r>
            <a:endParaRPr lang="en-US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187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FI Organisationsstruktur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6181571" cy="4392042"/>
          </a:xfrm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Mandant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Betriebswirtschaftlich größte organisatorische Einheit in einem </a:t>
            </a:r>
            <a:r>
              <a:rPr lang="de-DE" altLang="de-DE" dirty="0" smtClean="0">
                <a:latin typeface="Arial" panose="020B0604020202020204" pitchFamily="34" charset="0"/>
              </a:rPr>
              <a:t>SAP-System</a:t>
            </a:r>
          </a:p>
          <a:p>
            <a:pPr lvl="1"/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Buchungskreis 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Stellt die betriebswirtschaftlich kleinste Organisationseinheit des externen Rechnungswesens dar,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für die eine vollständige, in sich abgeschlossene Buchhaltung (Bilanz, GuV etc.) abgebildet werden kann.</a:t>
            </a:r>
          </a:p>
          <a:p>
            <a:pPr lvl="1"/>
            <a:r>
              <a:rPr lang="de-DE" altLang="de-DE" dirty="0">
                <a:latin typeface="Arial" panose="020B0604020202020204" pitchFamily="34" charset="0"/>
              </a:rPr>
              <a:t>Ein Mandant kann mehrere Buchungskreise haben</a:t>
            </a:r>
          </a:p>
          <a:p>
            <a:pPr lvl="2"/>
            <a:r>
              <a:rPr lang="de-DE" altLang="de-DE" sz="1400" dirty="0">
                <a:latin typeface="Arial" panose="020B0604020202020204" pitchFamily="34" charset="0"/>
              </a:rPr>
              <a:t>USA</a:t>
            </a:r>
          </a:p>
          <a:p>
            <a:pPr lvl="2"/>
            <a:r>
              <a:rPr lang="de-DE" altLang="de-DE" sz="1400" dirty="0">
                <a:latin typeface="Arial" panose="020B0604020202020204" pitchFamily="34" charset="0"/>
              </a:rPr>
              <a:t>Deutschland</a:t>
            </a:r>
          </a:p>
          <a:p>
            <a:pPr lvl="2"/>
            <a:r>
              <a:rPr lang="de-DE" altLang="de-DE" sz="1400" dirty="0">
                <a:latin typeface="Arial" panose="020B0604020202020204" pitchFamily="34" charset="0"/>
              </a:rPr>
              <a:t>UK</a:t>
            </a:r>
          </a:p>
          <a:p>
            <a:pPr lvl="2"/>
            <a:r>
              <a:rPr lang="de-DE" altLang="de-DE" sz="1400" dirty="0">
                <a:latin typeface="Arial" panose="020B0604020202020204" pitchFamily="34" charset="0"/>
              </a:rPr>
              <a:t>Australien</a:t>
            </a:r>
          </a:p>
          <a:p>
            <a:pPr lvl="2"/>
            <a:r>
              <a:rPr lang="de-DE" altLang="de-DE" sz="1400" dirty="0">
                <a:latin typeface="Arial" panose="020B0604020202020204" pitchFamily="34" charset="0"/>
              </a:rPr>
              <a:t>…</a:t>
            </a:r>
          </a:p>
          <a:p>
            <a:endParaRPr lang="de-DE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104522" y="2698856"/>
            <a:ext cx="3001962" cy="2376487"/>
            <a:chOff x="2881" y="1469"/>
            <a:chExt cx="2590" cy="1766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3091616"/>
                </p:ext>
              </p:extLst>
            </p:nvPr>
          </p:nvGraphicFramePr>
          <p:xfrm>
            <a:off x="2942" y="1469"/>
            <a:ext cx="2400" cy="1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Clip" r:id="rId3" imgW="4753166" imgH="3495866" progId="MS_ClipArt_Gallery.2">
                    <p:embed/>
                  </p:oleObj>
                </mc:Choice>
                <mc:Fallback>
                  <p:oleObj name="Clip" r:id="rId3" imgW="4753166" imgH="3495866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gray">
                        <a:xfrm>
                          <a:off x="2942" y="1469"/>
                          <a:ext cx="2400" cy="1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279" y="2111"/>
              <a:ext cx="1192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 i="1">
                  <a:solidFill>
                    <a:srgbClr val="000066"/>
                  </a:solidFill>
                </a:rPr>
                <a:t>Verbindlich-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 i="1">
                  <a:solidFill>
                    <a:srgbClr val="000066"/>
                  </a:solidFill>
                </a:rPr>
                <a:t>keiten &amp;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 i="1">
                  <a:solidFill>
                    <a:srgbClr val="000066"/>
                  </a:solidFill>
                </a:rPr>
                <a:t>Eigenkapital</a:t>
              </a:r>
              <a:endParaRPr lang="de-DE" altLang="de-DE" sz="1600" i="1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881" y="2304"/>
              <a:ext cx="10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 i="1">
                  <a:solidFill>
                    <a:srgbClr val="000066"/>
                  </a:solidFill>
                </a:rPr>
                <a:t>Vermögen</a:t>
              </a:r>
              <a:endParaRPr lang="de-DE" altLang="de-DE" sz="1600" i="1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102329"/>
      </p:ext>
    </p:extLst>
  </p:cSld>
  <p:clrMapOvr>
    <a:masterClrMapping/>
  </p:clrMapOvr>
</p:sld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57F493F3-C7D5-4775-8B15-1AB2D8924BA4}" vid="{BA671897-2218-4B64-A211-BE4C8732D146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SAP_Template_169_de</Template>
  <TotalTime>0</TotalTime>
  <Words>1251</Words>
  <Application>Microsoft Office PowerPoint</Application>
  <PresentationFormat>Benutzerdefiniert</PresentationFormat>
  <Paragraphs>278</Paragraphs>
  <Slides>31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Angsana New</vt:lpstr>
      <vt:lpstr>Arial</vt:lpstr>
      <vt:lpstr>Arial Unicode MS</vt:lpstr>
      <vt:lpstr>Courier New</vt:lpstr>
      <vt:lpstr>Symbol</vt:lpstr>
      <vt:lpstr>Times New Roman</vt:lpstr>
      <vt:lpstr>wingdings</vt:lpstr>
      <vt:lpstr>wingdings</vt:lpstr>
      <vt:lpstr>SAP_2016_16x9_white</vt:lpstr>
      <vt:lpstr>Clip</vt:lpstr>
      <vt:lpstr>Finanzwesen (FI)</vt:lpstr>
      <vt:lpstr>PowerPoint-Präsentation</vt:lpstr>
      <vt:lpstr>PowerPoint-Präsentation</vt:lpstr>
      <vt:lpstr>PowerPoint-Präsentation</vt:lpstr>
      <vt:lpstr>Agenda</vt:lpstr>
      <vt:lpstr>Ziele des Finanzwesens (FI)</vt:lpstr>
      <vt:lpstr>Zielgruppe</vt:lpstr>
      <vt:lpstr>FI Organisationsstruktur</vt:lpstr>
      <vt:lpstr>FI Organisationsstruktur</vt:lpstr>
      <vt:lpstr>FI Organisationsstruktur</vt:lpstr>
      <vt:lpstr>Global Bike Struktur des Finanzwesens</vt:lpstr>
      <vt:lpstr>Global Bike Organisationsstruktur in SAP ERP (Rechnungswesen)</vt:lpstr>
      <vt:lpstr>Agenda</vt:lpstr>
      <vt:lpstr>FI Stammdaten</vt:lpstr>
      <vt:lpstr>FI Stammdaten</vt:lpstr>
      <vt:lpstr>Debitorenkonto</vt:lpstr>
      <vt:lpstr>Kreditorenkonto</vt:lpstr>
      <vt:lpstr>Agenda</vt:lpstr>
      <vt:lpstr>FI Prozesse</vt:lpstr>
      <vt:lpstr>Agenda</vt:lpstr>
      <vt:lpstr>FI Reporting</vt:lpstr>
      <vt:lpstr>FI Reporting</vt:lpstr>
      <vt:lpstr>FI Reporting</vt:lpstr>
      <vt:lpstr>FI Reporting</vt:lpstr>
      <vt:lpstr>FI Reporting</vt:lpstr>
      <vt:lpstr>FI Reporting</vt:lpstr>
      <vt:lpstr>Buchungskontrolle und Historie</vt:lpstr>
      <vt:lpstr>SAP Belegprinzip</vt:lpstr>
      <vt:lpstr>SAP Belegprinzip</vt:lpstr>
      <vt:lpstr>SAP FI Modul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Finanzwesen (FI)</dc:title>
  <dc:creator>SAP UCC Magdeburg</dc:creator>
  <cp:keywords>2016/16:9/white</cp:keywords>
  <cp:lastModifiedBy>Robert Häusler</cp:lastModifiedBy>
  <cp:revision>64</cp:revision>
  <dcterms:created xsi:type="dcterms:W3CDTF">2017-02-21T09:03:47Z</dcterms:created>
  <dcterms:modified xsi:type="dcterms:W3CDTF">2022-06-02T09:04:45Z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