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8" r:id="rId1"/>
  </p:sldMasterIdLst>
  <p:notesMasterIdLst>
    <p:notesMasterId r:id="rId46"/>
  </p:notesMasterIdLst>
  <p:handoutMasterIdLst>
    <p:handoutMasterId r:id="rId47"/>
  </p:handoutMasterIdLst>
  <p:sldIdLst>
    <p:sldId id="361" r:id="rId2"/>
    <p:sldId id="362" r:id="rId3"/>
    <p:sldId id="363" r:id="rId4"/>
    <p:sldId id="364" r:id="rId5"/>
    <p:sldId id="365" r:id="rId6"/>
    <p:sldId id="366" r:id="rId7"/>
    <p:sldId id="368" r:id="rId8"/>
    <p:sldId id="369" r:id="rId9"/>
    <p:sldId id="370" r:id="rId10"/>
    <p:sldId id="371" r:id="rId11"/>
    <p:sldId id="372" r:id="rId12"/>
    <p:sldId id="406" r:id="rId13"/>
    <p:sldId id="374" r:id="rId14"/>
    <p:sldId id="375" r:id="rId15"/>
    <p:sldId id="376" r:id="rId16"/>
    <p:sldId id="377" r:id="rId17"/>
    <p:sldId id="378" r:id="rId18"/>
    <p:sldId id="379" r:id="rId19"/>
    <p:sldId id="380" r:id="rId20"/>
    <p:sldId id="381" r:id="rId21"/>
    <p:sldId id="382" r:id="rId22"/>
    <p:sldId id="383" r:id="rId23"/>
    <p:sldId id="384" r:id="rId24"/>
    <p:sldId id="385" r:id="rId25"/>
    <p:sldId id="386" r:id="rId26"/>
    <p:sldId id="387" r:id="rId27"/>
    <p:sldId id="388" r:id="rId28"/>
    <p:sldId id="389" r:id="rId29"/>
    <p:sldId id="390" r:id="rId30"/>
    <p:sldId id="391" r:id="rId31"/>
    <p:sldId id="392" r:id="rId32"/>
    <p:sldId id="393" r:id="rId33"/>
    <p:sldId id="394" r:id="rId34"/>
    <p:sldId id="395" r:id="rId35"/>
    <p:sldId id="396" r:id="rId36"/>
    <p:sldId id="397" r:id="rId37"/>
    <p:sldId id="398" r:id="rId38"/>
    <p:sldId id="399" r:id="rId39"/>
    <p:sldId id="400" r:id="rId40"/>
    <p:sldId id="401" r:id="rId41"/>
    <p:sldId id="402" r:id="rId42"/>
    <p:sldId id="403" r:id="rId43"/>
    <p:sldId id="404" r:id="rId44"/>
    <p:sldId id="405" r:id="rId45"/>
  </p:sldIdLst>
  <p:sldSz cx="12195175" cy="6859588"/>
  <p:notesSz cx="6797675" cy="987425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1285">
          <p15:clr>
            <a:srgbClr val="A4A3A4"/>
          </p15:clr>
        </p15:guide>
        <p15:guide id="4" orient="horz" pos="779">
          <p15:clr>
            <a:srgbClr val="A4A3A4"/>
          </p15:clr>
        </p15:guide>
        <p15:guide id="5" pos="7478">
          <p15:clr>
            <a:srgbClr val="A4A3A4"/>
          </p15:clr>
        </p15:guide>
        <p15:guide id="6" pos="205">
          <p15:clr>
            <a:srgbClr val="A4A3A4"/>
          </p15:clr>
        </p15:guide>
        <p15:guide id="7" pos="3849">
          <p15:clr>
            <a:srgbClr val="A4A3A4"/>
          </p15:clr>
        </p15:guide>
        <p15:guide id="8" pos="4708">
          <p15:clr>
            <a:srgbClr val="A4A3A4"/>
          </p15:clr>
        </p15:guide>
        <p15:guide id="9" pos="4812">
          <p15:clr>
            <a:srgbClr val="A4A3A4"/>
          </p15:clr>
        </p15:guide>
        <p15:guide id="10" pos="2865">
          <p15:clr>
            <a:srgbClr val="A4A3A4"/>
          </p15:clr>
        </p15:guide>
        <p15:guide id="11" pos="2956" userDrawn="1">
          <p15:clr>
            <a:srgbClr val="A4A3A4"/>
          </p15:clr>
        </p15:guide>
      </p15:sldGuideLst>
    </p:ext>
    <p:ext uri="{2D200454-40CA-4A62-9FC3-DE9A4176ACB9}">
      <p15:notesGuideLst xmlns:p15="http://schemas.microsoft.com/office/powerpoint/2012/main">
        <p15:guide id="1" orient="horz" pos="3110">
          <p15:clr>
            <a:srgbClr val="A4A3A4"/>
          </p15:clr>
        </p15:guide>
        <p15:guide id="2" pos="351">
          <p15:clr>
            <a:srgbClr val="A4A3A4"/>
          </p15:clr>
        </p15:guide>
        <p15:guide id="3" pos="395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bastian Purk" initials="SP" lastIdx="2" clrIdx="0">
    <p:extLst>
      <p:ext uri="{19B8F6BF-5375-455C-9EA6-DF929625EA0E}">
        <p15:presenceInfo xmlns:p15="http://schemas.microsoft.com/office/powerpoint/2012/main" userId="S-1-5-21-1933774830-3509286480-953218692-15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3283"/>
    <a:srgbClr val="FF0000"/>
    <a:srgbClr val="666666"/>
    <a:srgbClr val="2B3F7B"/>
    <a:srgbClr val="9C277B"/>
    <a:srgbClr val="D4652D"/>
    <a:srgbClr val="9E3039"/>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53" autoAdjust="0"/>
    <p:restoredTop sz="94690" autoAdjust="0"/>
  </p:normalViewPr>
  <p:slideViewPr>
    <p:cSldViewPr snapToGrid="0" showGuides="1">
      <p:cViewPr varScale="1">
        <p:scale>
          <a:sx n="112" d="100"/>
          <a:sy n="112" d="100"/>
        </p:scale>
        <p:origin x="270" y="108"/>
      </p:cViewPr>
      <p:guideLst>
        <p:guide orient="horz" pos="1285"/>
        <p:guide orient="horz" pos="779"/>
        <p:guide pos="7478"/>
        <p:guide pos="205"/>
        <p:guide pos="3849"/>
        <p:guide pos="4708"/>
        <p:guide pos="4812"/>
        <p:guide pos="2865"/>
        <p:guide pos="2956"/>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howGuides="1">
      <p:cViewPr varScale="1">
        <p:scale>
          <a:sx n="85" d="100"/>
          <a:sy n="85" d="100"/>
        </p:scale>
        <p:origin x="-4200" y="-82"/>
      </p:cViewPr>
      <p:guideLst>
        <p:guide orient="horz" pos="3110"/>
        <p:guide pos="351"/>
        <p:guide pos="395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26008" y="9378824"/>
            <a:ext cx="2945659" cy="493713"/>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‹Nr.›</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57213" y="661988"/>
            <a:ext cx="5715000" cy="321468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544171" y="4548205"/>
            <a:ext cx="5709333" cy="4696698"/>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5"/>
          </p:nvPr>
        </p:nvSpPr>
        <p:spPr>
          <a:xfrm>
            <a:off x="2931497" y="9627396"/>
            <a:ext cx="934681" cy="221758"/>
          </a:xfrm>
          <a:prstGeom prst="rect">
            <a:avLst/>
          </a:prstGeom>
        </p:spPr>
        <p:txBody>
          <a:bodyPr vert="horz" lIns="91440" tIns="45720" rIns="91440" bIns="45720" rtlCol="0" anchor="b"/>
          <a:lstStyle>
            <a:lvl1pPr algn="ctr">
              <a:defRPr sz="1000"/>
            </a:lvl1pPr>
          </a:lstStyle>
          <a:p>
            <a:fld id="{7D8C2C35-2B8A-446E-BEC0-FD36716C29AC}" type="slidenum">
              <a:rPr lang="de-DE" smtClean="0"/>
              <a:pPr/>
              <a:t>‹Nr.›</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975" indent="-180975" algn="l" defTabSz="1088776" rtl="0" eaLnBrk="1" latinLnBrk="0" hangingPunct="1">
      <a:buClr>
        <a:schemeClr val="accent1"/>
      </a:buClr>
      <a:buSzPct val="100000"/>
      <a:buFont typeface="Wingdings" pitchFamily="2" charset="2"/>
      <a:buChar char=""/>
      <a:defRPr sz="1200" kern="1200">
        <a:solidFill>
          <a:schemeClr val="tx1"/>
        </a:solidFill>
        <a:latin typeface="+mn-lt"/>
        <a:ea typeface="+mn-ea"/>
        <a:cs typeface="+mn-cs"/>
      </a:defRPr>
    </a:lvl2pPr>
    <a:lvl3pPr marL="357188" indent="-176213"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1</a:t>
            </a:fld>
            <a:endParaRPr lang="de-DE"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619135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D8C2C35-2B8A-446E-BEC0-FD36716C29AC}" type="slidenum">
              <a:rPr lang="de-DE" smtClean="0"/>
              <a:pPr/>
              <a:t>2</a:t>
            </a:fld>
            <a:endParaRPr lang="de-DE" dirty="0"/>
          </a:p>
        </p:txBody>
      </p:sp>
    </p:spTree>
    <p:extLst>
      <p:ext uri="{BB962C8B-B14F-4D97-AF65-F5344CB8AC3E}">
        <p14:creationId xmlns:p14="http://schemas.microsoft.com/office/powerpoint/2010/main" val="4235697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D8C2C35-2B8A-446E-BEC0-FD36716C29AC}" type="slidenum">
              <a:rPr lang="de-DE" smtClean="0"/>
              <a:pPr/>
              <a:t>3</a:t>
            </a:fld>
            <a:endParaRPr lang="de-DE" dirty="0"/>
          </a:p>
        </p:txBody>
      </p:sp>
    </p:spTree>
    <p:extLst>
      <p:ext uri="{BB962C8B-B14F-4D97-AF65-F5344CB8AC3E}">
        <p14:creationId xmlns:p14="http://schemas.microsoft.com/office/powerpoint/2010/main" val="31875343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with picture - shor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Rectangle 2"/>
          <p:cNvSpPr/>
          <p:nvPr/>
        </p:nvSpPr>
        <p:spPr bwMode="gray">
          <a:xfrm>
            <a:off x="324000" y="0"/>
            <a:ext cx="11545200" cy="2160000"/>
          </a:xfrm>
          <a:prstGeom prst="rect">
            <a:avLst/>
          </a:prstGeom>
          <a:solidFill>
            <a:schemeClr val="bg1">
              <a:alpha val="75000"/>
            </a:schemeClr>
          </a:solidFill>
          <a:ln w="6350"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 name="Title 1"/>
          <p:cNvSpPr>
            <a:spLocks noGrp="1"/>
          </p:cNvSpPr>
          <p:nvPr>
            <p:ph type="title"/>
          </p:nvPr>
        </p:nvSpPr>
        <p:spPr>
          <a:xfrm>
            <a:off x="467999" y="324075"/>
            <a:ext cx="10620000" cy="923330"/>
          </a:xfrm>
        </p:spPr>
        <p:txBody>
          <a:bodyPr anchor="t" anchorCtr="0">
            <a:noAutofit/>
          </a:bodyPr>
          <a:lstStyle>
            <a:lvl1pPr>
              <a:defRPr sz="6000">
                <a:solidFill>
                  <a:schemeClr val="tx1"/>
                </a:solidFill>
              </a:defRPr>
            </a:lvl1pPr>
          </a:lstStyle>
          <a:p>
            <a:r>
              <a:rPr lang="de-DE" noProof="0" smtClean="0"/>
              <a:t>Titelmasterformat durch Klicken bearbeiten</a:t>
            </a:r>
            <a:endParaRPr lang="de-DE" noProof="0" dirty="0"/>
          </a:p>
        </p:txBody>
      </p:sp>
      <p:sp>
        <p:nvSpPr>
          <p:cNvPr id="5" name="Rectangle 4"/>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67999" y="1540520"/>
            <a:ext cx="10620000" cy="553998"/>
          </a:xfrm>
        </p:spPr>
        <p:txBody>
          <a:bodyPr anchor="b" anchorCtr="0">
            <a:sp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18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de-DE" dirty="0" smtClean="0"/>
              <a:t>&lt;Vorname&gt; &lt;Nachname&gt;, &lt;Organisation&gt; (löschen, falls nicht benötigt)</a:t>
            </a:r>
            <a:br>
              <a:rPr lang="de-DE" dirty="0" smtClean="0"/>
            </a:br>
            <a:r>
              <a:rPr lang="de-DE" dirty="0" smtClean="0"/>
              <a:t>&lt;Tag&gt;. &lt;Monat&gt; &lt;Jahr&gt;</a:t>
            </a:r>
          </a:p>
        </p:txBody>
      </p:sp>
      <p:sp>
        <p:nvSpPr>
          <p:cNvPr id="7" name="TextBox 6"/>
          <p:cNvSpPr txBox="1"/>
          <p:nvPr/>
        </p:nvSpPr>
        <p:spPr>
          <a:xfrm rot="21360000">
            <a:off x="4212456" y="3628659"/>
            <a:ext cx="3770263" cy="276999"/>
          </a:xfrm>
          <a:prstGeom prst="rect">
            <a:avLst/>
          </a:prstGeom>
          <a:noFill/>
        </p:spPr>
        <p:txBody>
          <a:bodyPr wrap="none" lIns="0" tIns="0" rIns="0" bIns="0"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50000"/>
              </a:spcBef>
              <a:spcAft>
                <a:spcPct val="0"/>
              </a:spcAft>
              <a:buClr>
                <a:srgbClr val="F0AB00"/>
              </a:buClr>
              <a:buSzPct val="80000"/>
            </a:pPr>
            <a:r>
              <a:rPr lang="en-US" sz="1800" kern="0" dirty="0" smtClean="0">
                <a:solidFill>
                  <a:schemeClr val="tx1"/>
                </a:solidFill>
                <a:ea typeface="Arial Unicode MS" pitchFamily="34" charset="-128"/>
                <a:cs typeface="Arial Unicode MS" pitchFamily="34" charset="-128"/>
              </a:rPr>
              <a:t>Use this title slide only with an</a:t>
            </a:r>
            <a:r>
              <a:rPr lang="en-US" sz="1800" kern="0" baseline="0" dirty="0" smtClean="0">
                <a:solidFill>
                  <a:schemeClr val="tx1"/>
                </a:solidFill>
                <a:ea typeface="Arial Unicode MS" pitchFamily="34" charset="-128"/>
                <a:cs typeface="Arial Unicode MS" pitchFamily="34" charset="-128"/>
              </a:rPr>
              <a:t> image</a:t>
            </a:r>
            <a:endParaRPr lang="en-US" sz="1800" kern="0" dirty="0" smtClean="0">
              <a:solidFill>
                <a:schemeClr val="tx1"/>
              </a:solidFill>
              <a:ea typeface="Arial Unicode MS" pitchFamily="34" charset="-128"/>
              <a:cs typeface="Arial Unicode MS" pitchFamily="34" charset="-128"/>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42933014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&lt;Page title&gt;</a:t>
            </a:r>
            <a:endParaRPr lang="en-US" dirty="0"/>
          </a:p>
        </p:txBody>
      </p:sp>
      <p:sp>
        <p:nvSpPr>
          <p:cNvPr id="6" name="Text Placeholder 2"/>
          <p:cNvSpPr>
            <a:spLocks noGrp="1"/>
          </p:cNvSpPr>
          <p:nvPr>
            <p:ph idx="1"/>
          </p:nvPr>
        </p:nvSpPr>
        <p:spPr bwMode="gray">
          <a:xfrm>
            <a:off x="324000" y="1691079"/>
            <a:ext cx="5662800"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7" name="Text Placeholder 2"/>
          <p:cNvSpPr>
            <a:spLocks noGrp="1"/>
          </p:cNvSpPr>
          <p:nvPr>
            <p:ph idx="12"/>
          </p:nvPr>
        </p:nvSpPr>
        <p:spPr bwMode="gray">
          <a:xfrm>
            <a:off x="6208016" y="1691079"/>
            <a:ext cx="5661184"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Tree>
    <p:extLst>
      <p:ext uri="{BB962C8B-B14F-4D97-AF65-F5344CB8AC3E}">
        <p14:creationId xmlns:p14="http://schemas.microsoft.com/office/powerpoint/2010/main" val="108057343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10" name="Text Placeholder 2"/>
          <p:cNvSpPr>
            <a:spLocks noGrp="1"/>
          </p:cNvSpPr>
          <p:nvPr>
            <p:ph idx="14"/>
          </p:nvPr>
        </p:nvSpPr>
        <p:spPr bwMode="gray">
          <a:xfrm>
            <a:off x="8133316" y="1691079"/>
            <a:ext cx="3735883"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9" name="Text Placeholder 2"/>
          <p:cNvSpPr>
            <a:spLocks noGrp="1"/>
          </p:cNvSpPr>
          <p:nvPr>
            <p:ph idx="13"/>
          </p:nvPr>
        </p:nvSpPr>
        <p:spPr bwMode="gray">
          <a:xfrm>
            <a:off x="4228658" y="1691079"/>
            <a:ext cx="3740400"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8" name="Text Placeholder 2"/>
          <p:cNvSpPr>
            <a:spLocks noGrp="1"/>
          </p:cNvSpPr>
          <p:nvPr>
            <p:ph idx="1"/>
          </p:nvPr>
        </p:nvSpPr>
        <p:spPr bwMode="gray">
          <a:xfrm>
            <a:off x="324000" y="1691079"/>
            <a:ext cx="3740399"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2" name="Title 1"/>
          <p:cNvSpPr>
            <a:spLocks noGrp="1"/>
          </p:cNvSpPr>
          <p:nvPr>
            <p:ph type="title" hasCustomPrompt="1"/>
          </p:nvPr>
        </p:nvSpPr>
        <p:spPr>
          <a:xfrm>
            <a:off x="324000" y="324075"/>
            <a:ext cx="11545200" cy="756175"/>
          </a:xfrm>
        </p:spPr>
        <p:txBody>
          <a:bodyPr/>
          <a:lstStyle/>
          <a:p>
            <a:r>
              <a:rPr lang="en-US" noProof="0" dirty="0" smtClean="0"/>
              <a:t>&lt;Page title&gt;</a:t>
            </a:r>
            <a:endParaRPr lang="en-US" dirty="0"/>
          </a:p>
        </p:txBody>
      </p:sp>
    </p:spTree>
    <p:extLst>
      <p:ext uri="{BB962C8B-B14F-4D97-AF65-F5344CB8AC3E}">
        <p14:creationId xmlns:p14="http://schemas.microsoft.com/office/powerpoint/2010/main" val="6800778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with picture right 1">
    <p:spTree>
      <p:nvGrpSpPr>
        <p:cNvPr id="1" name=""/>
        <p:cNvGrpSpPr/>
        <p:nvPr/>
      </p:nvGrpSpPr>
      <p:grpSpPr>
        <a:xfrm>
          <a:off x="0" y="0"/>
          <a:ext cx="0" cy="0"/>
          <a:chOff x="0" y="0"/>
          <a:chExt cx="0" cy="0"/>
        </a:xfrm>
      </p:grpSpPr>
      <p:sp>
        <p:nvSpPr>
          <p:cNvPr id="6" name="Text Placeholder 2"/>
          <p:cNvSpPr>
            <a:spLocks noGrp="1"/>
          </p:cNvSpPr>
          <p:nvPr>
            <p:ph idx="1"/>
          </p:nvPr>
        </p:nvSpPr>
        <p:spPr bwMode="gray">
          <a:xfrm>
            <a:off x="324000" y="1691079"/>
            <a:ext cx="7149950"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2" name="Title 1"/>
          <p:cNvSpPr>
            <a:spLocks noGrp="1"/>
          </p:cNvSpPr>
          <p:nvPr>
            <p:ph type="title" hasCustomPrompt="1"/>
          </p:nvPr>
        </p:nvSpPr>
        <p:spPr bwMode="gray"/>
        <p:txBody>
          <a:bodyPr/>
          <a:lstStyle>
            <a:lvl1pPr>
              <a:defRPr/>
            </a:lvl1pPr>
          </a:lstStyle>
          <a:p>
            <a:r>
              <a:rPr lang="en-US" noProof="0" dirty="0" smtClean="0"/>
              <a:t>&lt;Page title&gt;</a:t>
            </a:r>
            <a:endParaRPr lang="en-US" dirty="0"/>
          </a:p>
        </p:txBody>
      </p:sp>
      <p:sp>
        <p:nvSpPr>
          <p:cNvPr id="5" name="Picture Placeholder 4"/>
          <p:cNvSpPr>
            <a:spLocks noGrp="1"/>
          </p:cNvSpPr>
          <p:nvPr>
            <p:ph type="pic" sz="quarter" idx="10"/>
          </p:nvPr>
        </p:nvSpPr>
        <p:spPr bwMode="gray">
          <a:xfrm>
            <a:off x="7639050" y="1691079"/>
            <a:ext cx="4232275" cy="4392042"/>
          </a:xfrm>
          <a:solidFill>
            <a:schemeClr val="bg1">
              <a:lumMod val="95000"/>
            </a:schemeClr>
          </a:solidFill>
        </p:spPr>
        <p:txBody>
          <a:bodyPr tIns="1543147" anchor="t" anchorCtr="0"/>
          <a:lstStyle>
            <a:lvl1pPr algn="ctr">
              <a:defRPr b="0"/>
            </a:lvl1pPr>
          </a:lstStyle>
          <a:p>
            <a:r>
              <a:rPr lang="de-DE" smtClean="0"/>
              <a:t>Bild durch Klicken auf Symbol hinzufügen</a:t>
            </a:r>
            <a:endParaRPr lang="en-US" dirty="0"/>
          </a:p>
        </p:txBody>
      </p:sp>
    </p:spTree>
    <p:extLst>
      <p:ext uri="{BB962C8B-B14F-4D97-AF65-F5344CB8AC3E}">
        <p14:creationId xmlns:p14="http://schemas.microsoft.com/office/powerpoint/2010/main" val="132269662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ext with picture right 2">
    <p:spTree>
      <p:nvGrpSpPr>
        <p:cNvPr id="1" name=""/>
        <p:cNvGrpSpPr/>
        <p:nvPr/>
      </p:nvGrpSpPr>
      <p:grpSpPr>
        <a:xfrm>
          <a:off x="0" y="0"/>
          <a:ext cx="0" cy="0"/>
          <a:chOff x="0" y="0"/>
          <a:chExt cx="0" cy="0"/>
        </a:xfrm>
      </p:grpSpPr>
      <p:sp>
        <p:nvSpPr>
          <p:cNvPr id="6" name="Text Placeholder 2"/>
          <p:cNvSpPr>
            <a:spLocks noGrp="1"/>
          </p:cNvSpPr>
          <p:nvPr>
            <p:ph idx="1"/>
          </p:nvPr>
        </p:nvSpPr>
        <p:spPr bwMode="gray">
          <a:xfrm>
            <a:off x="324000" y="1691079"/>
            <a:ext cx="5662800"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2" name="Title 1"/>
          <p:cNvSpPr>
            <a:spLocks noGrp="1"/>
          </p:cNvSpPr>
          <p:nvPr>
            <p:ph type="title" hasCustomPrompt="1"/>
          </p:nvPr>
        </p:nvSpPr>
        <p:spPr bwMode="gray"/>
        <p:txBody>
          <a:bodyPr/>
          <a:lstStyle>
            <a:lvl1pPr>
              <a:defRPr/>
            </a:lvl1pPr>
          </a:lstStyle>
          <a:p>
            <a:r>
              <a:rPr lang="en-US" noProof="0" dirty="0" smtClean="0"/>
              <a:t>&lt;Page title&gt;</a:t>
            </a:r>
            <a:endParaRPr lang="en-US" dirty="0"/>
          </a:p>
        </p:txBody>
      </p:sp>
      <p:sp>
        <p:nvSpPr>
          <p:cNvPr id="5" name="Picture Placeholder 4"/>
          <p:cNvSpPr>
            <a:spLocks noGrp="1"/>
          </p:cNvSpPr>
          <p:nvPr>
            <p:ph type="pic" sz="quarter" idx="10"/>
          </p:nvPr>
        </p:nvSpPr>
        <p:spPr bwMode="gray">
          <a:xfrm>
            <a:off x="6208016" y="1692392"/>
            <a:ext cx="5662800" cy="4393017"/>
          </a:xfrm>
          <a:solidFill>
            <a:schemeClr val="bg1">
              <a:lumMod val="95000"/>
            </a:schemeClr>
          </a:solidFill>
        </p:spPr>
        <p:txBody>
          <a:bodyPr vert="horz" lIns="0" tIns="1543147" rIns="0" bIns="0" rtlCol="0" anchor="t" anchorCtr="0">
            <a:noAutofit/>
          </a:bodyPr>
          <a:lstStyle>
            <a:lvl1pPr marL="0" indent="0" algn="ctr" defTabSz="1088776" rtl="0" eaLnBrk="1" latinLnBrk="0" hangingPunct="1">
              <a:spcBef>
                <a:spcPts val="1929"/>
              </a:spcBef>
              <a:buClr>
                <a:schemeClr val="accent1"/>
              </a:buClr>
              <a:buSzPct val="80000"/>
              <a:buFontTx/>
              <a:buNone/>
              <a:defRPr lang="de-DE" sz="2100" b="0" kern="1200" dirty="0">
                <a:solidFill>
                  <a:schemeClr val="tx1"/>
                </a:solidFill>
                <a:latin typeface="+mn-lt"/>
                <a:ea typeface="+mn-ea"/>
                <a:cs typeface="+mn-cs"/>
              </a:defRPr>
            </a:lvl1pPr>
          </a:lstStyle>
          <a:p>
            <a:r>
              <a:rPr lang="de-DE" smtClean="0"/>
              <a:t>Bild durch Klicken auf Symbol hinzufügen</a:t>
            </a:r>
            <a:endParaRPr lang="en-US" dirty="0"/>
          </a:p>
        </p:txBody>
      </p:sp>
    </p:spTree>
    <p:extLst>
      <p:ext uri="{BB962C8B-B14F-4D97-AF65-F5344CB8AC3E}">
        <p14:creationId xmlns:p14="http://schemas.microsoft.com/office/powerpoint/2010/main" val="27170796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ext with picture right 3">
    <p:spTree>
      <p:nvGrpSpPr>
        <p:cNvPr id="1" name=""/>
        <p:cNvGrpSpPr/>
        <p:nvPr/>
      </p:nvGrpSpPr>
      <p:grpSpPr>
        <a:xfrm>
          <a:off x="0" y="0"/>
          <a:ext cx="0" cy="0"/>
          <a:chOff x="0" y="0"/>
          <a:chExt cx="0" cy="0"/>
        </a:xfrm>
      </p:grpSpPr>
      <p:sp>
        <p:nvSpPr>
          <p:cNvPr id="6" name="Text Placeholder 2"/>
          <p:cNvSpPr>
            <a:spLocks noGrp="1"/>
          </p:cNvSpPr>
          <p:nvPr>
            <p:ph idx="1"/>
          </p:nvPr>
        </p:nvSpPr>
        <p:spPr bwMode="gray">
          <a:xfrm>
            <a:off x="324000" y="1691079"/>
            <a:ext cx="4224188"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2" name="Title 1"/>
          <p:cNvSpPr>
            <a:spLocks noGrp="1"/>
          </p:cNvSpPr>
          <p:nvPr>
            <p:ph type="title" hasCustomPrompt="1"/>
          </p:nvPr>
        </p:nvSpPr>
        <p:spPr bwMode="gray"/>
        <p:txBody>
          <a:bodyPr/>
          <a:lstStyle>
            <a:lvl1pPr>
              <a:defRPr/>
            </a:lvl1pPr>
          </a:lstStyle>
          <a:p>
            <a:r>
              <a:rPr lang="en-US" noProof="0" dirty="0" smtClean="0"/>
              <a:t>&lt;Page title&gt;</a:t>
            </a:r>
            <a:endParaRPr lang="en-US" dirty="0"/>
          </a:p>
        </p:txBody>
      </p:sp>
      <p:sp>
        <p:nvSpPr>
          <p:cNvPr id="5" name="Picture Placeholder 4"/>
          <p:cNvSpPr>
            <a:spLocks noGrp="1"/>
          </p:cNvSpPr>
          <p:nvPr>
            <p:ph type="pic" sz="quarter" idx="10"/>
          </p:nvPr>
        </p:nvSpPr>
        <p:spPr bwMode="gray">
          <a:xfrm>
            <a:off x="4706938" y="1692392"/>
            <a:ext cx="7164387" cy="4393017"/>
          </a:xfrm>
          <a:solidFill>
            <a:schemeClr val="bg1">
              <a:lumMod val="95000"/>
            </a:schemeClr>
          </a:solidFill>
        </p:spPr>
        <p:txBody>
          <a:bodyPr vert="horz" lIns="0" tIns="1543147" rIns="0" bIns="0" rtlCol="0" anchor="t" anchorCtr="0">
            <a:noAutofit/>
          </a:bodyPr>
          <a:lstStyle>
            <a:lvl1pPr marL="0" indent="0" algn="ctr" defTabSz="1088776" rtl="0" eaLnBrk="1" latinLnBrk="0" hangingPunct="1">
              <a:spcBef>
                <a:spcPts val="1929"/>
              </a:spcBef>
              <a:buClr>
                <a:schemeClr val="accent1"/>
              </a:buClr>
              <a:buSzPct val="80000"/>
              <a:buFontTx/>
              <a:buNone/>
              <a:defRPr lang="de-DE" sz="2100" b="0" kern="1200" dirty="0">
                <a:solidFill>
                  <a:schemeClr val="tx1"/>
                </a:solidFill>
                <a:latin typeface="+mn-lt"/>
                <a:ea typeface="+mn-ea"/>
                <a:cs typeface="+mn-cs"/>
              </a:defRPr>
            </a:lvl1pPr>
          </a:lstStyle>
          <a:p>
            <a:r>
              <a:rPr lang="de-DE" smtClean="0"/>
              <a:t>Bild durch Klicken auf Symbol hinzufügen</a:t>
            </a:r>
            <a:endParaRPr lang="en-US" dirty="0"/>
          </a:p>
        </p:txBody>
      </p:sp>
    </p:spTree>
    <p:extLst>
      <p:ext uri="{BB962C8B-B14F-4D97-AF65-F5344CB8AC3E}">
        <p14:creationId xmlns:p14="http://schemas.microsoft.com/office/powerpoint/2010/main" val="252588319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8" name="Text Placeholder 2"/>
          <p:cNvSpPr>
            <a:spLocks noGrp="1"/>
          </p:cNvSpPr>
          <p:nvPr>
            <p:ph idx="17"/>
          </p:nvPr>
        </p:nvSpPr>
        <p:spPr bwMode="gray">
          <a:xfrm>
            <a:off x="6208016" y="1691079"/>
            <a:ext cx="5661184" cy="1721199"/>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7" name="Text Placeholder 2"/>
          <p:cNvSpPr>
            <a:spLocks noGrp="1"/>
          </p:cNvSpPr>
          <p:nvPr>
            <p:ph idx="1"/>
          </p:nvPr>
        </p:nvSpPr>
        <p:spPr bwMode="gray">
          <a:xfrm>
            <a:off x="324000" y="1691079"/>
            <a:ext cx="5662800" cy="1721199"/>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2" name="Title 1"/>
          <p:cNvSpPr>
            <a:spLocks noGrp="1"/>
          </p:cNvSpPr>
          <p:nvPr>
            <p:ph type="title" hasCustomPrompt="1"/>
          </p:nvPr>
        </p:nvSpPr>
        <p:spPr/>
        <p:txBody>
          <a:bodyPr/>
          <a:lstStyle/>
          <a:p>
            <a:r>
              <a:rPr lang="en-US" noProof="0" dirty="0" smtClean="0"/>
              <a:t>&lt;Page title&gt;</a:t>
            </a:r>
            <a:endParaRPr lang="en-US" dirty="0"/>
          </a:p>
        </p:txBody>
      </p:sp>
      <p:sp>
        <p:nvSpPr>
          <p:cNvPr id="9" name="Picture Placeholder 4"/>
          <p:cNvSpPr>
            <a:spLocks noGrp="1"/>
          </p:cNvSpPr>
          <p:nvPr>
            <p:ph type="pic" sz="quarter" idx="15"/>
          </p:nvPr>
        </p:nvSpPr>
        <p:spPr bwMode="gray">
          <a:xfrm>
            <a:off x="324000" y="3574318"/>
            <a:ext cx="5662800" cy="2508804"/>
          </a:xfrm>
          <a:solidFill>
            <a:schemeClr val="bg1">
              <a:lumMod val="95000"/>
            </a:schemeClr>
          </a:solidFill>
        </p:spPr>
        <p:txBody>
          <a:bodyPr tIns="600113" anchor="t" anchorCtr="0"/>
          <a:lstStyle>
            <a:lvl1pPr algn="ctr">
              <a:defRPr b="0"/>
            </a:lvl1pPr>
          </a:lstStyle>
          <a:p>
            <a:r>
              <a:rPr lang="de-DE" smtClean="0"/>
              <a:t>Bild durch Klicken auf Symbol hinzufügen</a:t>
            </a:r>
            <a:endParaRPr lang="en-US" dirty="0"/>
          </a:p>
        </p:txBody>
      </p:sp>
      <p:sp>
        <p:nvSpPr>
          <p:cNvPr id="11" name="Picture Placeholder 4"/>
          <p:cNvSpPr>
            <a:spLocks noGrp="1"/>
          </p:cNvSpPr>
          <p:nvPr>
            <p:ph type="pic" sz="quarter" idx="16"/>
          </p:nvPr>
        </p:nvSpPr>
        <p:spPr bwMode="gray">
          <a:xfrm>
            <a:off x="6208016" y="3574318"/>
            <a:ext cx="5662800" cy="2508804"/>
          </a:xfrm>
          <a:solidFill>
            <a:schemeClr val="bg1">
              <a:lumMod val="95000"/>
            </a:schemeClr>
          </a:solidFill>
        </p:spPr>
        <p:txBody>
          <a:bodyPr tIns="600113" anchor="t" anchorCtr="0"/>
          <a:lstStyle>
            <a:lvl1pPr algn="ctr">
              <a:defRPr b="0"/>
            </a:lvl1pPr>
          </a:lstStyle>
          <a:p>
            <a:r>
              <a:rPr lang="de-DE" smtClean="0"/>
              <a:t>Bild durch Klicken auf Symbol hinzufügen</a:t>
            </a:r>
            <a:endParaRPr lang="en-US" dirty="0"/>
          </a:p>
        </p:txBody>
      </p:sp>
    </p:spTree>
    <p:extLst>
      <p:ext uri="{BB962C8B-B14F-4D97-AF65-F5344CB8AC3E}">
        <p14:creationId xmlns:p14="http://schemas.microsoft.com/office/powerpoint/2010/main" val="272029323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7" name="Rectangle 6"/>
          <p:cNvSpPr/>
          <p:nvPr/>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437" y="478741"/>
            <a:ext cx="1833518" cy="907200"/>
          </a:xfrm>
          <a:prstGeom prst="rect">
            <a:avLst/>
          </a:prstGeom>
        </p:spPr>
      </p:pic>
      <p:sp>
        <p:nvSpPr>
          <p:cNvPr id="8" name="Textfeld 7"/>
          <p:cNvSpPr txBox="1"/>
          <p:nvPr userDrawn="1"/>
        </p:nvSpPr>
        <p:spPr>
          <a:xfrm>
            <a:off x="324000" y="2061275"/>
            <a:ext cx="11545200" cy="923330"/>
          </a:xfrm>
          <a:prstGeom prst="rect">
            <a:avLst/>
          </a:prstGeom>
          <a:noFill/>
        </p:spPr>
        <p:txBody>
          <a:bodyPr wrap="square" lIns="0" tIns="0" rIns="0" bIns="0" rtlCol="0">
            <a:spAutoFit/>
          </a:bodyPr>
          <a:lstStyle/>
          <a:p>
            <a:pPr algn="ctr" fontAlgn="base">
              <a:spcBef>
                <a:spcPts val="600"/>
              </a:spcBef>
              <a:spcAft>
                <a:spcPct val="0"/>
              </a:spcAft>
              <a:buClr>
                <a:srgbClr val="F0AB00"/>
              </a:buClr>
              <a:buSzPct val="80000"/>
            </a:pPr>
            <a:r>
              <a:rPr lang="de-DE" sz="6000" noProof="0" dirty="0" smtClean="0"/>
              <a:t>Vielen Dank!</a:t>
            </a:r>
            <a:endParaRPr lang="de-DE" sz="6000" kern="0" dirty="0" err="1" smtClean="0">
              <a:ea typeface="Arial Unicode MS" pitchFamily="34" charset="-128"/>
              <a:cs typeface="Arial Unicode MS" pitchFamily="34" charset="-128"/>
            </a:endParaRPr>
          </a:p>
        </p:txBody>
      </p:sp>
      <p:sp>
        <p:nvSpPr>
          <p:cNvPr id="9" name="Textplatzhalter 5"/>
          <p:cNvSpPr>
            <a:spLocks noGrp="1"/>
          </p:cNvSpPr>
          <p:nvPr>
            <p:ph type="body" sz="quarter" idx="10" hasCustomPrompt="1"/>
          </p:nvPr>
        </p:nvSpPr>
        <p:spPr>
          <a:xfrm>
            <a:off x="3925792" y="3659939"/>
            <a:ext cx="4341615" cy="2141713"/>
          </a:xfrm>
          <a:noFill/>
          <a:ln>
            <a:solidFill>
              <a:schemeClr val="accent1"/>
            </a:solidFill>
          </a:ln>
        </p:spPr>
        <p:txBody>
          <a:bodyPr lIns="108000" tIns="108000" rIns="108000" bIns="108000"/>
          <a:lstStyle>
            <a:lvl1pPr marL="0" indent="0" fontAlgn="base">
              <a:spcBef>
                <a:spcPts val="600"/>
              </a:spcBef>
              <a:spcAft>
                <a:spcPct val="0"/>
              </a:spcAft>
              <a:buClr>
                <a:srgbClr val="F0AB00"/>
              </a:buClr>
              <a:buSzPct val="80000"/>
              <a:buNone/>
              <a:defRPr sz="2400" b="1" baseline="0">
                <a:solidFill>
                  <a:schemeClr val="tx1"/>
                </a:solidFill>
              </a:defRPr>
            </a:lvl1pPr>
            <a:lvl2pPr marL="201600" indent="0">
              <a:buNone/>
              <a:defRPr/>
            </a:lvl2pPr>
            <a:lvl3pPr marL="324000" indent="0">
              <a:buNone/>
              <a:defRPr/>
            </a:lvl3pPr>
            <a:lvl4pPr marL="504000" indent="0">
              <a:buNone/>
              <a:defRPr/>
            </a:lvl4pPr>
            <a:lvl5pPr marL="361338" indent="0">
              <a:buNone/>
              <a:defRPr/>
            </a:lvl5pPr>
          </a:lstStyle>
          <a:p>
            <a:pPr lvl="0"/>
            <a:r>
              <a:rPr lang="de-DE" dirty="0" smtClean="0"/>
              <a:t>Kontakt</a:t>
            </a:r>
          </a:p>
          <a:p>
            <a:pPr lvl="0"/>
            <a:endParaRPr lang="de-DE" dirty="0" smtClean="0"/>
          </a:p>
          <a:p>
            <a:pPr fontAlgn="base">
              <a:spcBef>
                <a:spcPts val="600"/>
              </a:spcBef>
              <a:spcAft>
                <a:spcPct val="0"/>
              </a:spcAft>
              <a:buClr>
                <a:srgbClr val="F0AB00"/>
              </a:buClr>
              <a:buSzPct val="80000"/>
            </a:pPr>
            <a:r>
              <a:rPr lang="de-DE" sz="1400" kern="0" dirty="0" smtClean="0">
                <a:ea typeface="Arial Unicode MS" pitchFamily="34" charset="-128"/>
                <a:cs typeface="Arial Unicode MS" pitchFamily="34" charset="-128"/>
              </a:rPr>
              <a:t> &lt;Vorname&gt; &lt;Nachname&gt;</a:t>
            </a:r>
          </a:p>
          <a:p>
            <a:pPr fontAlgn="base">
              <a:spcBef>
                <a:spcPts val="600"/>
              </a:spcBef>
              <a:spcAft>
                <a:spcPct val="0"/>
              </a:spcAft>
              <a:buClr>
                <a:srgbClr val="F0AB00"/>
              </a:buClr>
              <a:buSzPct val="80000"/>
            </a:pPr>
            <a:r>
              <a:rPr lang="de-DE" sz="1400" kern="0" baseline="0" dirty="0" smtClean="0">
                <a:ea typeface="Arial Unicode MS" pitchFamily="34" charset="-128"/>
                <a:cs typeface="Arial Unicode MS" pitchFamily="34" charset="-128"/>
              </a:rPr>
              <a:t> &lt;Position, Organisation&gt;</a:t>
            </a:r>
          </a:p>
          <a:p>
            <a:pPr fontAlgn="base">
              <a:spcBef>
                <a:spcPts val="600"/>
              </a:spcBef>
              <a:spcAft>
                <a:spcPct val="0"/>
              </a:spcAft>
              <a:buClr>
                <a:srgbClr val="F0AB00"/>
              </a:buClr>
              <a:buSzPct val="80000"/>
            </a:pPr>
            <a:r>
              <a:rPr lang="de-DE" sz="1400" kern="0" baseline="0" dirty="0" smtClean="0">
                <a:ea typeface="Arial Unicode MS" pitchFamily="34" charset="-128"/>
                <a:cs typeface="Arial Unicode MS" pitchFamily="34" charset="-128"/>
              </a:rPr>
              <a:t> &lt;Kontaktinformationen&gt;</a:t>
            </a:r>
            <a:endParaRPr lang="de-DE" sz="1800" kern="0" dirty="0" smtClean="0">
              <a:ea typeface="Arial Unicode MS" pitchFamily="34" charset="-128"/>
              <a:cs typeface="Arial Unicode MS" pitchFamily="34" charset="-128"/>
            </a:endParaRPr>
          </a:p>
          <a:p>
            <a:pPr lvl="0"/>
            <a:endParaRPr lang="de-DE" dirty="0" smtClean="0"/>
          </a:p>
        </p:txBody>
      </p:sp>
    </p:spTree>
    <p:extLst>
      <p:ext uri="{BB962C8B-B14F-4D97-AF65-F5344CB8AC3E}">
        <p14:creationId xmlns:p14="http://schemas.microsoft.com/office/powerpoint/2010/main" val="12047446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uthors">
    <p:spTree>
      <p:nvGrpSpPr>
        <p:cNvPr id="1" name=""/>
        <p:cNvGrpSpPr/>
        <p:nvPr/>
      </p:nvGrpSpPr>
      <p:grpSpPr>
        <a:xfrm>
          <a:off x="0" y="0"/>
          <a:ext cx="0" cy="0"/>
          <a:chOff x="0" y="0"/>
          <a:chExt cx="0" cy="0"/>
        </a:xfrm>
      </p:grpSpPr>
      <p:sp>
        <p:nvSpPr>
          <p:cNvPr id="6" name="Text Placeholder 2"/>
          <p:cNvSpPr>
            <a:spLocks noGrp="1"/>
          </p:cNvSpPr>
          <p:nvPr>
            <p:ph idx="1"/>
          </p:nvPr>
        </p:nvSpPr>
        <p:spPr bwMode="gray">
          <a:xfrm>
            <a:off x="324000" y="1691079"/>
            <a:ext cx="11545200"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5" name="Textfeld 4"/>
          <p:cNvSpPr txBox="1"/>
          <p:nvPr userDrawn="1"/>
        </p:nvSpPr>
        <p:spPr>
          <a:xfrm>
            <a:off x="324000" y="324000"/>
            <a:ext cx="11545200" cy="759600"/>
          </a:xfrm>
          <a:prstGeom prst="rect">
            <a:avLst/>
          </a:prstGeom>
          <a:noFill/>
        </p:spPr>
        <p:txBody>
          <a:bodyPr wrap="square" lIns="0" tIns="0" rIns="0" bIns="0" rtlCol="0" anchor="ctr" anchorCtr="0">
            <a:noAutofit/>
          </a:bodyPr>
          <a:lstStyle/>
          <a:p>
            <a:pPr fontAlgn="base">
              <a:spcBef>
                <a:spcPts val="600"/>
              </a:spcBef>
              <a:spcAft>
                <a:spcPct val="0"/>
              </a:spcAft>
              <a:buClr>
                <a:srgbClr val="F0AB00"/>
              </a:buClr>
              <a:buSzPct val="80000"/>
            </a:pPr>
            <a:r>
              <a:rPr lang="de-DE" sz="2400" b="1" kern="0" dirty="0" smtClean="0">
                <a:solidFill>
                  <a:schemeClr val="accent2"/>
                </a:solidFill>
                <a:latin typeface="+mj-lt"/>
                <a:ea typeface="Arial Unicode MS" pitchFamily="34" charset="-128"/>
                <a:cs typeface="Arial Unicode MS" pitchFamily="34" charset="-128"/>
              </a:rPr>
              <a:t>Autoren</a:t>
            </a:r>
          </a:p>
        </p:txBody>
      </p:sp>
    </p:spTree>
    <p:extLst>
      <p:ext uri="{BB962C8B-B14F-4D97-AF65-F5344CB8AC3E}">
        <p14:creationId xmlns:p14="http://schemas.microsoft.com/office/powerpoint/2010/main" val="178725648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ources">
    <p:spTree>
      <p:nvGrpSpPr>
        <p:cNvPr id="1" name=""/>
        <p:cNvGrpSpPr/>
        <p:nvPr/>
      </p:nvGrpSpPr>
      <p:grpSpPr>
        <a:xfrm>
          <a:off x="0" y="0"/>
          <a:ext cx="0" cy="0"/>
          <a:chOff x="0" y="0"/>
          <a:chExt cx="0" cy="0"/>
        </a:xfrm>
      </p:grpSpPr>
      <p:sp>
        <p:nvSpPr>
          <p:cNvPr id="6" name="Text Placeholder 2"/>
          <p:cNvSpPr>
            <a:spLocks noGrp="1"/>
          </p:cNvSpPr>
          <p:nvPr>
            <p:ph idx="1" hasCustomPrompt="1"/>
          </p:nvPr>
        </p:nvSpPr>
        <p:spPr bwMode="gray">
          <a:xfrm>
            <a:off x="324000" y="1691079"/>
            <a:ext cx="11545200" cy="4392042"/>
          </a:xfrm>
          <a:prstGeom prst="rect">
            <a:avLst/>
          </a:prstGeom>
        </p:spPr>
        <p:txBody>
          <a:bodyPr vert="horz" lIns="0" tIns="0" rIns="0" bIns="0" rtlCol="0">
            <a:noAutofit/>
          </a:bodyPr>
          <a:lstStyle>
            <a:lvl1pPr>
              <a:buClr>
                <a:schemeClr val="bg1">
                  <a:lumMod val="65000"/>
                </a:schemeClr>
              </a:buClr>
              <a:defRPr sz="1600">
                <a:solidFill>
                  <a:schemeClr val="bg1">
                    <a:lumMod val="65000"/>
                  </a:schemeClr>
                </a:solidFill>
              </a:defRPr>
            </a:lvl1pPr>
          </a:lstStyle>
          <a:p>
            <a:pPr lvl="0"/>
            <a:r>
              <a:rPr lang="en-US" noProof="0" dirty="0" smtClean="0"/>
              <a:t>&lt;level 1&gt;</a:t>
            </a:r>
          </a:p>
        </p:txBody>
      </p:sp>
      <p:sp>
        <p:nvSpPr>
          <p:cNvPr id="5" name="Textfeld 4"/>
          <p:cNvSpPr txBox="1"/>
          <p:nvPr userDrawn="1"/>
        </p:nvSpPr>
        <p:spPr>
          <a:xfrm>
            <a:off x="324000" y="324000"/>
            <a:ext cx="11545200" cy="759600"/>
          </a:xfrm>
          <a:prstGeom prst="rect">
            <a:avLst/>
          </a:prstGeom>
          <a:noFill/>
        </p:spPr>
        <p:txBody>
          <a:bodyPr wrap="square" lIns="0" tIns="0" rIns="0" bIns="0" rtlCol="0" anchor="ctr" anchorCtr="0">
            <a:noAutofit/>
          </a:bodyPr>
          <a:lstStyle/>
          <a:p>
            <a:pPr fontAlgn="base">
              <a:spcBef>
                <a:spcPts val="600"/>
              </a:spcBef>
              <a:spcAft>
                <a:spcPct val="0"/>
              </a:spcAft>
              <a:buClr>
                <a:srgbClr val="F0AB00"/>
              </a:buClr>
              <a:buSzPct val="80000"/>
            </a:pPr>
            <a:r>
              <a:rPr lang="de-DE" sz="2400" b="1" kern="0" dirty="0" smtClean="0">
                <a:solidFill>
                  <a:schemeClr val="accent2"/>
                </a:solidFill>
                <a:latin typeface="+mj-lt"/>
                <a:ea typeface="Arial Unicode MS" pitchFamily="34" charset="-128"/>
                <a:cs typeface="Arial Unicode MS" pitchFamily="34" charset="-128"/>
              </a:rPr>
              <a:t>Quellen</a:t>
            </a:r>
          </a:p>
        </p:txBody>
      </p:sp>
    </p:spTree>
    <p:extLst>
      <p:ext uri="{BB962C8B-B14F-4D97-AF65-F5344CB8AC3E}">
        <p14:creationId xmlns:p14="http://schemas.microsoft.com/office/powerpoint/2010/main" val="3879883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with picture - two lines">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Rectangle 6"/>
          <p:cNvSpPr/>
          <p:nvPr/>
        </p:nvSpPr>
        <p:spPr bwMode="gray">
          <a:xfrm>
            <a:off x="324000" y="0"/>
            <a:ext cx="11545200" cy="2160000"/>
          </a:xfrm>
          <a:prstGeom prst="rect">
            <a:avLst/>
          </a:prstGeom>
          <a:solidFill>
            <a:schemeClr val="bg1">
              <a:alpha val="75000"/>
            </a:schemeClr>
          </a:solidFill>
          <a:ln w="6350" algn="ctr">
            <a:noFill/>
            <a:miter lim="800000"/>
            <a:headEnd/>
            <a:tailEnd/>
          </a:ln>
        </p:spPr>
        <p:txBody>
          <a:bodyPr lIns="107163" tIns="85730" rIns="107163" bIns="85730" rtlCol="0" anchor="b" anchorCtr="0"/>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67999" y="1539177"/>
            <a:ext cx="10620000" cy="553998"/>
          </a:xfrm>
        </p:spPr>
        <p:txBody>
          <a:bodyPr anchor="b" anchorCtr="0">
            <a:sp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18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de-DE" dirty="0" smtClean="0"/>
              <a:t>&lt;Vorname&gt; &lt;Nachname&gt;, &lt;Organisation&gt; (löschen, falls nicht benötigt)</a:t>
            </a:r>
            <a:br>
              <a:rPr lang="de-DE" dirty="0" smtClean="0"/>
            </a:br>
            <a:r>
              <a:rPr lang="de-DE" dirty="0" smtClean="0"/>
              <a:t>&lt;Tag&gt;. &lt;Monat&gt; &lt;Jahr&gt;</a:t>
            </a:r>
          </a:p>
        </p:txBody>
      </p:sp>
      <p:sp>
        <p:nvSpPr>
          <p:cNvPr id="9" name="Title 1"/>
          <p:cNvSpPr>
            <a:spLocks noGrp="1"/>
          </p:cNvSpPr>
          <p:nvPr>
            <p:ph type="ctrTitle" hasCustomPrompt="1"/>
          </p:nvPr>
        </p:nvSpPr>
        <p:spPr bwMode="gray">
          <a:xfrm>
            <a:off x="467999" y="324075"/>
            <a:ext cx="10620000" cy="1107996"/>
          </a:xfrm>
        </p:spPr>
        <p:txBody>
          <a:bodyPr anchor="t" anchorCtr="0">
            <a:noAutofit/>
          </a:bodyPr>
          <a:lstStyle>
            <a:lvl1pPr>
              <a:defRPr sz="3600">
                <a:solidFill>
                  <a:sysClr val="windowText" lastClr="000000"/>
                </a:solidFill>
                <a:latin typeface="+mj-lt"/>
              </a:defRPr>
            </a:lvl1pPr>
          </a:lstStyle>
          <a:p>
            <a:r>
              <a:rPr lang="de-DE" sz="3600" noProof="0" dirty="0" smtClean="0"/>
              <a:t>Alternativer Titel</a:t>
            </a:r>
            <a:br>
              <a:rPr lang="de-DE" sz="3600" noProof="0" dirty="0" smtClean="0"/>
            </a:br>
            <a:r>
              <a:rPr lang="de-DE" sz="3600" noProof="0" dirty="0" smtClean="0"/>
              <a:t>Zwei Zeilen</a:t>
            </a:r>
            <a:endParaRPr lang="de-DE" noProof="0" dirty="0"/>
          </a:p>
        </p:txBody>
      </p:sp>
      <p:sp>
        <p:nvSpPr>
          <p:cNvPr id="12" name="TextBox 11"/>
          <p:cNvSpPr txBox="1"/>
          <p:nvPr/>
        </p:nvSpPr>
        <p:spPr>
          <a:xfrm rot="21360000">
            <a:off x="4212456" y="3628659"/>
            <a:ext cx="3770263" cy="276999"/>
          </a:xfrm>
          <a:prstGeom prst="rect">
            <a:avLst/>
          </a:prstGeom>
          <a:noFill/>
        </p:spPr>
        <p:txBody>
          <a:bodyPr wrap="none" lIns="0" tIns="0" rIns="0" bIns="0"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50000"/>
              </a:spcBef>
              <a:spcAft>
                <a:spcPct val="0"/>
              </a:spcAft>
              <a:buClr>
                <a:srgbClr val="F0AB00"/>
              </a:buClr>
              <a:buSzPct val="80000"/>
            </a:pPr>
            <a:r>
              <a:rPr lang="en-US" sz="1800" kern="0" dirty="0" smtClean="0">
                <a:solidFill>
                  <a:schemeClr val="tx1"/>
                </a:solidFill>
                <a:ea typeface="Arial Unicode MS" pitchFamily="34" charset="-128"/>
                <a:cs typeface="Arial Unicode MS" pitchFamily="34" charset="-128"/>
              </a:rPr>
              <a:t>Use this title slide only with an</a:t>
            </a:r>
            <a:r>
              <a:rPr lang="en-US" sz="1800" kern="0" baseline="0" dirty="0" smtClean="0">
                <a:solidFill>
                  <a:schemeClr val="tx1"/>
                </a:solidFill>
                <a:ea typeface="Arial Unicode MS" pitchFamily="34" charset="-128"/>
                <a:cs typeface="Arial Unicode MS" pitchFamily="34" charset="-128"/>
              </a:rPr>
              <a:t> image</a:t>
            </a:r>
            <a:endParaRPr lang="en-US" sz="1800" kern="0" dirty="0" smtClean="0">
              <a:solidFill>
                <a:schemeClr val="tx1"/>
              </a:solidFill>
              <a:ea typeface="Arial Unicode MS" pitchFamily="34" charset="-128"/>
              <a:cs typeface="Arial Unicode MS" pitchFamily="34" charset="-128"/>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5749080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 shor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3999" y="324075"/>
            <a:ext cx="10620000" cy="923330"/>
          </a:xfrm>
        </p:spPr>
        <p:txBody>
          <a:bodyPr anchor="t" anchorCtr="0">
            <a:noAutofit/>
          </a:bodyPr>
          <a:lstStyle>
            <a:lvl1pPr>
              <a:defRPr sz="6000">
                <a:solidFill>
                  <a:schemeClr val="tx1"/>
                </a:solidFill>
              </a:defRPr>
            </a:lvl1pPr>
          </a:lstStyle>
          <a:p>
            <a:r>
              <a:rPr lang="de-DE" noProof="0" smtClean="0"/>
              <a:t>Titelmasterformat durch Klicken bearbeiten</a:t>
            </a:r>
            <a:endParaRPr lang="de-DE" noProof="0" dirty="0"/>
          </a:p>
        </p:txBody>
      </p:sp>
      <p:sp>
        <p:nvSpPr>
          <p:cNvPr id="6" name="Subtitle 2"/>
          <p:cNvSpPr>
            <a:spLocks noGrp="1"/>
          </p:cNvSpPr>
          <p:nvPr>
            <p:ph type="subTitle" idx="1" hasCustomPrompt="1"/>
          </p:nvPr>
        </p:nvSpPr>
        <p:spPr bwMode="gray">
          <a:xfrm>
            <a:off x="324000" y="1539177"/>
            <a:ext cx="10620000" cy="553998"/>
          </a:xfrm>
        </p:spPr>
        <p:txBody>
          <a:bodyPr anchor="b" anchorCtr="0">
            <a:sp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18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de-DE" dirty="0" smtClean="0"/>
              <a:t>&lt;Vorname&gt; &lt;Nachname&gt;, &lt;Organisation&gt; (löschen, falls nicht benötigt)</a:t>
            </a:r>
            <a:br>
              <a:rPr lang="de-DE" dirty="0" smtClean="0"/>
            </a:br>
            <a:r>
              <a:rPr lang="de-DE" dirty="0" smtClean="0"/>
              <a:t>&lt;Tag&gt;. &lt;Monat&gt; &lt;Jahr&gt;</a:t>
            </a:r>
          </a:p>
        </p:txBody>
      </p:sp>
      <p:sp>
        <p:nvSpPr>
          <p:cNvPr id="5" name="Rectangle 4"/>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7829706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 two lines">
    <p:bg>
      <p:bgRef idx="1001">
        <a:schemeClr val="bg1"/>
      </p:bgRef>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bwMode="gray">
          <a:xfrm>
            <a:off x="324000" y="1539177"/>
            <a:ext cx="10620000" cy="553998"/>
          </a:xfrm>
        </p:spPr>
        <p:txBody>
          <a:bodyPr anchor="b" anchorCtr="0">
            <a:sp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18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de-DE" dirty="0" smtClean="0"/>
              <a:t>&lt;Vorname&gt; &lt;Nachname&gt;, &lt;Organisation&gt; (löschen, falls nicht benötigt)</a:t>
            </a:r>
            <a:br>
              <a:rPr lang="de-DE" dirty="0" smtClean="0"/>
            </a:br>
            <a:r>
              <a:rPr lang="de-DE" dirty="0" smtClean="0"/>
              <a:t>&lt;Tag&gt;. &lt;Monat&gt; &lt;Jahr&gt;</a:t>
            </a:r>
          </a:p>
        </p:txBody>
      </p:sp>
      <p:sp>
        <p:nvSpPr>
          <p:cNvPr id="9" name="Title 1"/>
          <p:cNvSpPr>
            <a:spLocks noGrp="1"/>
          </p:cNvSpPr>
          <p:nvPr>
            <p:ph type="ctrTitle" hasCustomPrompt="1"/>
          </p:nvPr>
        </p:nvSpPr>
        <p:spPr bwMode="gray">
          <a:xfrm>
            <a:off x="323999" y="324075"/>
            <a:ext cx="10620000" cy="1107996"/>
          </a:xfrm>
        </p:spPr>
        <p:txBody>
          <a:bodyPr anchor="t" anchorCtr="0">
            <a:noAutofit/>
          </a:bodyPr>
          <a:lstStyle>
            <a:lvl1pPr>
              <a:defRPr sz="3600">
                <a:solidFill>
                  <a:sysClr val="windowText" lastClr="000000"/>
                </a:solidFill>
                <a:latin typeface="+mj-lt"/>
              </a:defRPr>
            </a:lvl1pPr>
          </a:lstStyle>
          <a:p>
            <a:r>
              <a:rPr lang="de-DE" sz="3600" noProof="0" dirty="0" smtClean="0"/>
              <a:t>Alternativer Titel</a:t>
            </a:r>
            <a:br>
              <a:rPr lang="de-DE" sz="3600" noProof="0" dirty="0" smtClean="0"/>
            </a:br>
            <a:r>
              <a:rPr lang="de-DE" sz="3600" noProof="0" dirty="0" smtClean="0"/>
              <a:t>Zwei Zeilen</a:t>
            </a:r>
            <a:endParaRPr lang="de-DE" noProof="0" dirty="0"/>
          </a:p>
        </p:txBody>
      </p:sp>
      <p:sp>
        <p:nvSpPr>
          <p:cNvPr id="5" name="Rectangle 4"/>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2242009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rriculum information">
    <p:spTree>
      <p:nvGrpSpPr>
        <p:cNvPr id="1" name=""/>
        <p:cNvGrpSpPr/>
        <p:nvPr/>
      </p:nvGrpSpPr>
      <p:grpSpPr>
        <a:xfrm>
          <a:off x="0" y="0"/>
          <a:ext cx="0" cy="0"/>
          <a:chOff x="0" y="0"/>
          <a:chExt cx="0" cy="0"/>
        </a:xfrm>
      </p:grpSpPr>
      <p:sp>
        <p:nvSpPr>
          <p:cNvPr id="5" name="Textfeld 4"/>
          <p:cNvSpPr txBox="1"/>
          <p:nvPr userDrawn="1"/>
        </p:nvSpPr>
        <p:spPr>
          <a:xfrm>
            <a:off x="324000" y="324000"/>
            <a:ext cx="11545200" cy="759600"/>
          </a:xfrm>
          <a:prstGeom prst="rect">
            <a:avLst/>
          </a:prstGeom>
          <a:noFill/>
        </p:spPr>
        <p:txBody>
          <a:bodyPr wrap="square" lIns="0" tIns="0" rIns="0" bIns="0" rtlCol="0" anchor="ctr" anchorCtr="0">
            <a:noAutofit/>
          </a:bodyPr>
          <a:lstStyle/>
          <a:p>
            <a:pPr fontAlgn="base">
              <a:spcBef>
                <a:spcPts val="600"/>
              </a:spcBef>
              <a:spcAft>
                <a:spcPct val="0"/>
              </a:spcAft>
              <a:buClr>
                <a:srgbClr val="F0AB00"/>
              </a:buClr>
              <a:buSzPct val="80000"/>
            </a:pPr>
            <a:r>
              <a:rPr lang="de-DE" sz="2400" b="1" kern="0" dirty="0" smtClean="0">
                <a:solidFill>
                  <a:schemeClr val="accent2"/>
                </a:solidFill>
                <a:latin typeface="+mj-lt"/>
                <a:ea typeface="Arial Unicode MS" pitchFamily="34" charset="-128"/>
                <a:cs typeface="Arial Unicode MS" pitchFamily="34" charset="-128"/>
              </a:rPr>
              <a:t>Curriculum-I</a:t>
            </a:r>
            <a:r>
              <a:rPr lang="de-DE" sz="2400" b="1" kern="0" baseline="0" dirty="0" smtClean="0">
                <a:solidFill>
                  <a:schemeClr val="accent2"/>
                </a:solidFill>
                <a:latin typeface="+mj-lt"/>
                <a:ea typeface="Arial Unicode MS" pitchFamily="34" charset="-128"/>
                <a:cs typeface="Arial Unicode MS" pitchFamily="34" charset="-128"/>
              </a:rPr>
              <a:t>nformationen</a:t>
            </a:r>
            <a:endParaRPr lang="de-DE" sz="2400" b="1" kern="0" dirty="0" smtClean="0">
              <a:solidFill>
                <a:schemeClr val="accent2"/>
              </a:solidFill>
              <a:latin typeface="+mj-lt"/>
              <a:ea typeface="Arial Unicode MS" pitchFamily="34" charset="-128"/>
              <a:cs typeface="Arial Unicode MS" pitchFamily="34" charset="-128"/>
            </a:endParaRPr>
          </a:p>
        </p:txBody>
      </p:sp>
      <p:sp>
        <p:nvSpPr>
          <p:cNvPr id="6" name="Textplatzhalter 21"/>
          <p:cNvSpPr>
            <a:spLocks noGrp="1"/>
          </p:cNvSpPr>
          <p:nvPr>
            <p:ph type="body" sz="quarter" idx="15" hasCustomPrompt="1"/>
          </p:nvPr>
        </p:nvSpPr>
        <p:spPr>
          <a:xfrm>
            <a:off x="2038856" y="2624439"/>
            <a:ext cx="9830344" cy="362391"/>
          </a:xfrm>
          <a:prstGeom prst="rect">
            <a:avLst/>
          </a:prstGeom>
        </p:spPr>
        <p:txBody>
          <a:bodyPr anchor="t" anchorCtr="0"/>
          <a:lstStyle>
            <a:lvl1pPr marL="266400" indent="-194400">
              <a:lnSpc>
                <a:spcPct val="100000"/>
              </a:lnSpc>
              <a:spcBef>
                <a:spcPts val="0"/>
              </a:spcBef>
              <a:spcAft>
                <a:spcPts val="0"/>
              </a:spcAft>
              <a:buClr>
                <a:schemeClr val="bg1">
                  <a:lumMod val="65000"/>
                </a:schemeClr>
              </a:buClr>
              <a:buSzPct val="100000"/>
              <a:buFont typeface="Wingdings" panose="05000000000000000000" pitchFamily="2" charset="2"/>
              <a:buChar char="§"/>
              <a:defRPr sz="18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de-DE" noProof="0" dirty="0" smtClean="0"/>
              <a:t>&lt;Curriculum-Version + letztes Update&gt;</a:t>
            </a:r>
          </a:p>
        </p:txBody>
      </p:sp>
      <p:grpSp>
        <p:nvGrpSpPr>
          <p:cNvPr id="7" name="Gruppieren 6"/>
          <p:cNvGrpSpPr/>
          <p:nvPr userDrawn="1"/>
        </p:nvGrpSpPr>
        <p:grpSpPr>
          <a:xfrm>
            <a:off x="1951753" y="1927906"/>
            <a:ext cx="9917447" cy="500901"/>
            <a:chOff x="1108399" y="1396713"/>
            <a:chExt cx="7030682" cy="404566"/>
          </a:xfrm>
        </p:grpSpPr>
        <p:sp>
          <p:nvSpPr>
            <p:cNvPr id="8" name="Rectangle 10"/>
            <p:cNvSpPr/>
            <p:nvPr userDrawn="1"/>
          </p:nvSpPr>
          <p:spPr>
            <a:xfrm>
              <a:off x="1108399" y="1396713"/>
              <a:ext cx="3835401" cy="298157"/>
            </a:xfrm>
            <a:prstGeom prst="rect">
              <a:avLst/>
            </a:prstGeom>
          </p:spPr>
          <p:txBody>
            <a:bodyPr wrap="square" lIns="91302" tIns="45630" rIns="91302" bIns="45630">
              <a:spAutoFit/>
            </a:bodyPr>
            <a:lstStyle/>
            <a:p>
              <a:r>
                <a:rPr lang="de-DE" sz="1800" b="1" noProof="0" dirty="0" smtClean="0">
                  <a:solidFill>
                    <a:schemeClr val="tx1"/>
                  </a:solidFill>
                  <a:latin typeface="+mj-lt"/>
                </a:rPr>
                <a:t>Curriculum-V</a:t>
              </a:r>
              <a:r>
                <a:rPr lang="de-DE" sz="1800" b="1" baseline="0" noProof="0" dirty="0" smtClean="0">
                  <a:solidFill>
                    <a:schemeClr val="tx1"/>
                  </a:solidFill>
                  <a:latin typeface="+mj-lt"/>
                </a:rPr>
                <a:t>ersion</a:t>
              </a:r>
              <a:endParaRPr lang="de-DE" sz="1200" b="1" noProof="0" dirty="0">
                <a:solidFill>
                  <a:schemeClr val="tx1"/>
                </a:solidFill>
                <a:latin typeface="+mj-lt"/>
              </a:endParaRPr>
            </a:p>
          </p:txBody>
        </p:sp>
        <p:cxnSp>
          <p:nvCxnSpPr>
            <p:cNvPr id="9" name="Straight Connector 12"/>
            <p:cNvCxnSpPr/>
            <p:nvPr userDrawn="1"/>
          </p:nvCxnSpPr>
          <p:spPr>
            <a:xfrm flipV="1">
              <a:off x="1197563" y="1776441"/>
              <a:ext cx="6941518" cy="24838"/>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0" name="Gruppieren 9"/>
          <p:cNvGrpSpPr/>
          <p:nvPr userDrawn="1"/>
        </p:nvGrpSpPr>
        <p:grpSpPr>
          <a:xfrm>
            <a:off x="324000" y="1499007"/>
            <a:ext cx="1299974" cy="1299976"/>
            <a:chOff x="352676" y="1326706"/>
            <a:chExt cx="765542" cy="765543"/>
          </a:xfrm>
        </p:grpSpPr>
        <p:sp>
          <p:nvSpPr>
            <p:cNvPr id="11" name="Donut 11"/>
            <p:cNvSpPr/>
            <p:nvPr userDrawn="1"/>
          </p:nvSpPr>
          <p:spPr bwMode="gray">
            <a:xfrm>
              <a:off x="352676" y="1326706"/>
              <a:ext cx="765542" cy="765543"/>
            </a:xfrm>
            <a:prstGeom prst="donut">
              <a:avLst>
                <a:gd name="adj" fmla="val 5979"/>
              </a:avLst>
            </a:prstGeom>
            <a:solidFill>
              <a:schemeClr val="accent1"/>
            </a:solidFill>
            <a:ln w="6350" algn="ctr">
              <a:solidFill>
                <a:schemeClr val="accent1"/>
              </a:solidFill>
              <a:miter lim="800000"/>
              <a:headEnd/>
              <a:tailEnd/>
            </a:ln>
          </p:spPr>
          <p:txBody>
            <a:bodyPr lIns="89863" tIns="71908" rIns="89863" bIns="71908" rtlCol="0" anchor="ctr"/>
            <a:lstStyle/>
            <a:p>
              <a:pPr algn="ctr" defTabSz="913003" fontAlgn="base">
                <a:spcBef>
                  <a:spcPct val="50000"/>
                </a:spcBef>
                <a:spcAft>
                  <a:spcPct val="0"/>
                </a:spcAft>
                <a:buClr>
                  <a:srgbClr val="F0AB00"/>
                </a:buClr>
                <a:buSzPct val="80000"/>
              </a:pPr>
              <a:endParaRPr lang="de-DE" sz="2000" kern="0">
                <a:ea typeface="Arial Unicode MS" pitchFamily="34" charset="-128"/>
                <a:cs typeface="Arial Unicode MS" pitchFamily="34" charset="-128"/>
              </a:endParaRPr>
            </a:p>
          </p:txBody>
        </p:sp>
        <p:grpSp>
          <p:nvGrpSpPr>
            <p:cNvPr id="12" name="Gruppieren 11"/>
            <p:cNvGrpSpPr/>
            <p:nvPr userDrawn="1"/>
          </p:nvGrpSpPr>
          <p:grpSpPr>
            <a:xfrm>
              <a:off x="545702" y="1435466"/>
              <a:ext cx="403112" cy="511295"/>
              <a:chOff x="7057115" y="1361724"/>
              <a:chExt cx="403112" cy="511295"/>
            </a:xfrm>
          </p:grpSpPr>
          <p:sp>
            <p:nvSpPr>
              <p:cNvPr id="13" name="Gefaltete Ecke 12"/>
              <p:cNvSpPr/>
              <p:nvPr/>
            </p:nvSpPr>
            <p:spPr bwMode="gray">
              <a:xfrm rot="10800000" flipH="1">
                <a:off x="7150511" y="1361724"/>
                <a:ext cx="309716" cy="420330"/>
              </a:xfrm>
              <a:prstGeom prst="foldedCorner">
                <a:avLst>
                  <a:gd name="adj" fmla="val 38333"/>
                </a:avLst>
              </a:prstGeom>
              <a:solidFill>
                <a:schemeClr val="tx1">
                  <a:lumMod val="65000"/>
                  <a:lumOff val="35000"/>
                </a:schemeClr>
              </a:solidFill>
              <a:ln w="635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smtClean="0">
                  <a:ln>
                    <a:noFill/>
                  </a:ln>
                  <a:effectLst/>
                  <a:uLnTx/>
                  <a:uFillTx/>
                  <a:ea typeface="Arial Unicode MS" pitchFamily="34" charset="-128"/>
                  <a:cs typeface="Arial Unicode MS" pitchFamily="34" charset="-128"/>
                </a:endParaRPr>
              </a:p>
            </p:txBody>
          </p:sp>
          <p:sp>
            <p:nvSpPr>
              <p:cNvPr id="14" name="Gefaltete Ecke 13"/>
              <p:cNvSpPr/>
              <p:nvPr/>
            </p:nvSpPr>
            <p:spPr bwMode="gray">
              <a:xfrm rot="10800000" flipH="1">
                <a:off x="7103823" y="1410891"/>
                <a:ext cx="309716" cy="420330"/>
              </a:xfrm>
              <a:prstGeom prst="foldedCorner">
                <a:avLst>
                  <a:gd name="adj" fmla="val 38333"/>
                </a:avLst>
              </a:prstGeom>
              <a:solidFill>
                <a:schemeClr val="tx1">
                  <a:lumMod val="65000"/>
                  <a:lumOff val="35000"/>
                </a:schemeClr>
              </a:solidFill>
              <a:ln w="635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smtClean="0">
                  <a:ln>
                    <a:noFill/>
                  </a:ln>
                  <a:effectLst/>
                  <a:uLnTx/>
                  <a:uFillTx/>
                  <a:ea typeface="Arial Unicode MS" pitchFamily="34" charset="-128"/>
                  <a:cs typeface="Arial Unicode MS" pitchFamily="34" charset="-128"/>
                </a:endParaRPr>
              </a:p>
            </p:txBody>
          </p:sp>
          <p:grpSp>
            <p:nvGrpSpPr>
              <p:cNvPr id="15" name="Gruppieren 33"/>
              <p:cNvGrpSpPr/>
              <p:nvPr/>
            </p:nvGrpSpPr>
            <p:grpSpPr>
              <a:xfrm>
                <a:off x="7057115" y="1452689"/>
                <a:ext cx="309716" cy="420330"/>
                <a:chOff x="589936" y="2809567"/>
                <a:chExt cx="309716" cy="420330"/>
              </a:xfrm>
            </p:grpSpPr>
            <p:sp>
              <p:nvSpPr>
                <p:cNvPr id="16" name="Gefaltete Ecke 15"/>
                <p:cNvSpPr/>
                <p:nvPr/>
              </p:nvSpPr>
              <p:spPr bwMode="gray">
                <a:xfrm rot="10800000" flipH="1">
                  <a:off x="589936" y="2809567"/>
                  <a:ext cx="309716" cy="420330"/>
                </a:xfrm>
                <a:prstGeom prst="foldedCorner">
                  <a:avLst>
                    <a:gd name="adj" fmla="val 38333"/>
                  </a:avLst>
                </a:prstGeom>
                <a:solidFill>
                  <a:schemeClr val="tx1">
                    <a:lumMod val="65000"/>
                    <a:lumOff val="35000"/>
                  </a:schemeClr>
                </a:solidFill>
                <a:ln w="635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smtClean="0">
                    <a:ln>
                      <a:noFill/>
                    </a:ln>
                    <a:effectLst/>
                    <a:uLnTx/>
                    <a:uFillTx/>
                    <a:ea typeface="Arial Unicode MS" pitchFamily="34" charset="-128"/>
                    <a:cs typeface="Arial Unicode MS" pitchFamily="34" charset="-128"/>
                  </a:endParaRPr>
                </a:p>
              </p:txBody>
            </p:sp>
            <p:sp>
              <p:nvSpPr>
                <p:cNvPr id="17" name="Textfeld 16"/>
                <p:cNvSpPr txBox="1"/>
                <p:nvPr/>
              </p:nvSpPr>
              <p:spPr>
                <a:xfrm>
                  <a:off x="697006" y="2861855"/>
                  <a:ext cx="94496" cy="326244"/>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de-DE" sz="3600" i="1" kern="0" dirty="0" smtClean="0">
                      <a:solidFill>
                        <a:schemeClr val="bg1"/>
                      </a:solidFill>
                      <a:latin typeface="Angsana New" pitchFamily="18" charset="-34"/>
                      <a:ea typeface="Arial Unicode MS" pitchFamily="34" charset="-128"/>
                      <a:cs typeface="Angsana New" pitchFamily="18" charset="-34"/>
                    </a:rPr>
                    <a:t>i</a:t>
                  </a:r>
                </a:p>
              </p:txBody>
            </p:sp>
          </p:grpSp>
        </p:grpSp>
      </p:grpSp>
      <p:sp>
        <p:nvSpPr>
          <p:cNvPr id="18" name="Textplatzhalter 21"/>
          <p:cNvSpPr>
            <a:spLocks noGrp="1"/>
          </p:cNvSpPr>
          <p:nvPr>
            <p:ph type="body" sz="quarter" idx="12" hasCustomPrompt="1"/>
          </p:nvPr>
        </p:nvSpPr>
        <p:spPr>
          <a:xfrm>
            <a:off x="2327108" y="3552319"/>
            <a:ext cx="9542092" cy="530990"/>
          </a:xfrm>
          <a:prstGeom prst="rect">
            <a:avLst/>
          </a:prstGeom>
        </p:spPr>
        <p:txBody>
          <a:bodyPr/>
          <a:lstStyle>
            <a:lvl1pPr marL="214298" indent="-214298">
              <a:lnSpc>
                <a:spcPct val="100000"/>
              </a:lnSpc>
              <a:spcBef>
                <a:spcPts val="0"/>
              </a:spcBef>
              <a:spcAft>
                <a:spcPts val="0"/>
              </a:spcAft>
              <a:buClr>
                <a:schemeClr val="bg1">
                  <a:lumMod val="65000"/>
                </a:schemeClr>
              </a:buClr>
              <a:buSzPct val="100000"/>
              <a:buFont typeface="Arial" panose="020B0604020202020204" pitchFamily="34" charset="0"/>
              <a:buChar char="•"/>
              <a:defRPr sz="16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de-DE" noProof="0" dirty="0" smtClean="0"/>
              <a:t>&lt;Server&gt;</a:t>
            </a:r>
          </a:p>
          <a:p>
            <a:pPr lvl="0"/>
            <a:r>
              <a:rPr lang="de-DE" noProof="0" dirty="0" smtClean="0"/>
              <a:t>&lt;Client&gt;</a:t>
            </a:r>
            <a:endParaRPr lang="de-DE" noProof="0" dirty="0"/>
          </a:p>
        </p:txBody>
      </p:sp>
      <p:sp>
        <p:nvSpPr>
          <p:cNvPr id="19" name="Textfeld 18"/>
          <p:cNvSpPr txBox="1"/>
          <p:nvPr userDrawn="1"/>
        </p:nvSpPr>
        <p:spPr>
          <a:xfrm>
            <a:off x="2041112" y="3250331"/>
            <a:ext cx="9828088" cy="336918"/>
          </a:xfrm>
          <a:prstGeom prst="rect">
            <a:avLst/>
          </a:prstGeom>
          <a:noFill/>
        </p:spPr>
        <p:txBody>
          <a:bodyPr wrap="none" lIns="0" tIns="0" rIns="0" bIns="0" rtlCol="0" anchor="t" anchorCtr="0">
            <a:noAutofit/>
          </a:bodyPr>
          <a:lstStyle/>
          <a:p>
            <a:pPr marL="265490" indent="-195248" fontAlgn="base">
              <a:spcBef>
                <a:spcPct val="50000"/>
              </a:spcBef>
              <a:spcAft>
                <a:spcPct val="0"/>
              </a:spcAft>
              <a:buClr>
                <a:schemeClr val="bg1">
                  <a:lumMod val="65000"/>
                </a:schemeClr>
              </a:buClr>
              <a:buSzPct val="100000"/>
              <a:buFont typeface="Wingdings" panose="05000000000000000000" pitchFamily="2" charset="2"/>
              <a:buChar char="§"/>
            </a:pPr>
            <a:r>
              <a:rPr lang="de-DE" sz="1800" b="0" kern="1200" baseline="0" noProof="0" dirty="0" smtClean="0">
                <a:solidFill>
                  <a:schemeClr val="tx1"/>
                </a:solidFill>
                <a:latin typeface="+mn-lt"/>
                <a:ea typeface="+mn-ea"/>
                <a:cs typeface="+mn-cs"/>
              </a:rPr>
              <a:t>Genutzte Software</a:t>
            </a:r>
          </a:p>
        </p:txBody>
      </p:sp>
      <p:sp>
        <p:nvSpPr>
          <p:cNvPr id="20" name="Textfeld 19"/>
          <p:cNvSpPr txBox="1"/>
          <p:nvPr userDrawn="1"/>
        </p:nvSpPr>
        <p:spPr>
          <a:xfrm>
            <a:off x="2043658" y="4533142"/>
            <a:ext cx="9825542" cy="336918"/>
          </a:xfrm>
          <a:prstGeom prst="rect">
            <a:avLst/>
          </a:prstGeom>
          <a:noFill/>
        </p:spPr>
        <p:txBody>
          <a:bodyPr wrap="none" lIns="0" tIns="0" rIns="0" bIns="0" rtlCol="0" anchor="t" anchorCtr="0">
            <a:noAutofit/>
          </a:bodyPr>
          <a:lstStyle/>
          <a:p>
            <a:pPr marL="265490" indent="-195248" fontAlgn="base">
              <a:spcBef>
                <a:spcPct val="50000"/>
              </a:spcBef>
              <a:spcAft>
                <a:spcPct val="0"/>
              </a:spcAft>
              <a:buClr>
                <a:schemeClr val="bg1">
                  <a:lumMod val="65000"/>
                </a:schemeClr>
              </a:buClr>
              <a:buSzPct val="100000"/>
              <a:buFont typeface="Wingdings" panose="05000000000000000000" pitchFamily="2" charset="2"/>
              <a:buChar char="§"/>
            </a:pPr>
            <a:r>
              <a:rPr lang="de-DE" sz="1800" b="0" kern="1200" baseline="0" noProof="0" dirty="0" smtClean="0">
                <a:solidFill>
                  <a:schemeClr val="tx1"/>
                </a:solidFill>
                <a:latin typeface="+mn-lt"/>
                <a:ea typeface="+mn-ea"/>
                <a:cs typeface="+mn-cs"/>
              </a:rPr>
              <a:t>Voraussetzungen</a:t>
            </a:r>
          </a:p>
        </p:txBody>
      </p:sp>
      <p:sp>
        <p:nvSpPr>
          <p:cNvPr id="21" name="Textplatzhalter 21"/>
          <p:cNvSpPr>
            <a:spLocks noGrp="1"/>
          </p:cNvSpPr>
          <p:nvPr>
            <p:ph type="body" sz="quarter" idx="13" hasCustomPrompt="1"/>
          </p:nvPr>
        </p:nvSpPr>
        <p:spPr>
          <a:xfrm>
            <a:off x="2327107" y="4845892"/>
            <a:ext cx="9542093" cy="530990"/>
          </a:xfrm>
          <a:prstGeom prst="rect">
            <a:avLst/>
          </a:prstGeom>
        </p:spPr>
        <p:txBody>
          <a:bodyPr/>
          <a:lstStyle>
            <a:lvl1pPr marL="285750" indent="-285750">
              <a:lnSpc>
                <a:spcPct val="100000"/>
              </a:lnSpc>
              <a:spcBef>
                <a:spcPts val="0"/>
              </a:spcBef>
              <a:spcAft>
                <a:spcPts val="0"/>
              </a:spcAft>
              <a:buClr>
                <a:schemeClr val="bg1">
                  <a:lumMod val="65000"/>
                </a:schemeClr>
              </a:buClr>
              <a:buSzPct val="100000"/>
              <a:buFont typeface="Arial" panose="020B0604020202020204" pitchFamily="34" charset="0"/>
              <a:buChar char="•"/>
              <a:defRPr sz="16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de-DE" noProof="0" dirty="0" smtClean="0"/>
              <a:t>&lt;Curricula&gt;</a:t>
            </a:r>
          </a:p>
          <a:p>
            <a:pPr lvl="0"/>
            <a:r>
              <a:rPr lang="de-DE" noProof="0" dirty="0" smtClean="0"/>
              <a:t>&lt;anderes&gt;</a:t>
            </a:r>
          </a:p>
        </p:txBody>
      </p:sp>
    </p:spTree>
    <p:extLst>
      <p:ext uri="{BB962C8B-B14F-4D97-AF65-F5344CB8AC3E}">
        <p14:creationId xmlns:p14="http://schemas.microsoft.com/office/powerpoint/2010/main" val="17840895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odule information I">
    <p:spTree>
      <p:nvGrpSpPr>
        <p:cNvPr id="1" name=""/>
        <p:cNvGrpSpPr/>
        <p:nvPr/>
      </p:nvGrpSpPr>
      <p:grpSpPr>
        <a:xfrm>
          <a:off x="0" y="0"/>
          <a:ext cx="0" cy="0"/>
          <a:chOff x="0" y="0"/>
          <a:chExt cx="0" cy="0"/>
        </a:xfrm>
      </p:grpSpPr>
      <p:sp>
        <p:nvSpPr>
          <p:cNvPr id="5" name="Textfeld 4"/>
          <p:cNvSpPr txBox="1"/>
          <p:nvPr userDrawn="1"/>
        </p:nvSpPr>
        <p:spPr>
          <a:xfrm>
            <a:off x="324000" y="324000"/>
            <a:ext cx="11545200" cy="759600"/>
          </a:xfrm>
          <a:prstGeom prst="rect">
            <a:avLst/>
          </a:prstGeom>
          <a:noFill/>
        </p:spPr>
        <p:txBody>
          <a:bodyPr wrap="square" lIns="0" tIns="0" rIns="0" bIns="0" rtlCol="0" anchor="ctr" anchorCtr="0">
            <a:noAutofit/>
          </a:bodyPr>
          <a:lstStyle/>
          <a:p>
            <a:pPr fontAlgn="base">
              <a:spcBef>
                <a:spcPts val="600"/>
              </a:spcBef>
              <a:spcAft>
                <a:spcPct val="0"/>
              </a:spcAft>
              <a:buClr>
                <a:srgbClr val="F0AB00"/>
              </a:buClr>
              <a:buSzPct val="80000"/>
            </a:pPr>
            <a:r>
              <a:rPr lang="de-DE" sz="2400" b="1" kern="0" dirty="0" smtClean="0">
                <a:solidFill>
                  <a:schemeClr val="accent2"/>
                </a:solidFill>
                <a:latin typeface="+mj-lt"/>
                <a:ea typeface="Arial Unicode MS" pitchFamily="34" charset="-128"/>
                <a:cs typeface="Arial Unicode MS" pitchFamily="34" charset="-128"/>
              </a:rPr>
              <a:t>Modul</a:t>
            </a:r>
            <a:r>
              <a:rPr lang="de-DE" sz="2400" b="1" kern="0" baseline="0" dirty="0" smtClean="0">
                <a:solidFill>
                  <a:schemeClr val="accent2"/>
                </a:solidFill>
                <a:latin typeface="+mj-lt"/>
                <a:ea typeface="Arial Unicode MS" pitchFamily="34" charset="-128"/>
                <a:cs typeface="Arial Unicode MS" pitchFamily="34" charset="-128"/>
              </a:rPr>
              <a:t>-Informationen</a:t>
            </a:r>
            <a:endParaRPr lang="de-DE" sz="2400" b="1" kern="0" dirty="0" smtClean="0">
              <a:solidFill>
                <a:schemeClr val="accent2"/>
              </a:solidFill>
              <a:latin typeface="+mj-lt"/>
              <a:ea typeface="Arial Unicode MS" pitchFamily="34" charset="-128"/>
              <a:cs typeface="Arial Unicode MS" pitchFamily="34" charset="-128"/>
            </a:endParaRPr>
          </a:p>
        </p:txBody>
      </p:sp>
      <p:grpSp>
        <p:nvGrpSpPr>
          <p:cNvPr id="22" name="Gruppieren 21"/>
          <p:cNvGrpSpPr/>
          <p:nvPr userDrawn="1"/>
        </p:nvGrpSpPr>
        <p:grpSpPr>
          <a:xfrm>
            <a:off x="324000" y="1499007"/>
            <a:ext cx="1299600" cy="1299600"/>
            <a:chOff x="214040" y="1152039"/>
            <a:chExt cx="765542" cy="765543"/>
          </a:xfrm>
        </p:grpSpPr>
        <p:grpSp>
          <p:nvGrpSpPr>
            <p:cNvPr id="23" name="Gruppieren 22"/>
            <p:cNvGrpSpPr/>
            <p:nvPr userDrawn="1"/>
          </p:nvGrpSpPr>
          <p:grpSpPr>
            <a:xfrm>
              <a:off x="361780" y="1456593"/>
              <a:ext cx="464587" cy="191753"/>
              <a:chOff x="1642324" y="4884196"/>
              <a:chExt cx="660745" cy="294992"/>
            </a:xfrm>
          </p:grpSpPr>
          <p:sp>
            <p:nvSpPr>
              <p:cNvPr id="25" name="Richtungspfeil 24"/>
              <p:cNvSpPr/>
              <p:nvPr userDrawn="1"/>
            </p:nvSpPr>
            <p:spPr bwMode="gray">
              <a:xfrm rot="8100000">
                <a:off x="1767471" y="4884196"/>
                <a:ext cx="535598" cy="221844"/>
              </a:xfrm>
              <a:prstGeom prst="homePlate">
                <a:avLst/>
              </a:prstGeom>
              <a:solidFill>
                <a:schemeClr val="tx1">
                  <a:lumMod val="65000"/>
                  <a:lumOff val="35000"/>
                </a:schemeClr>
              </a:solidFill>
              <a:ln w="6350" algn="ctr">
                <a:solidFill>
                  <a:schemeClr val="tx1">
                    <a:lumMod val="65000"/>
                    <a:lumOff val="35000"/>
                  </a:schemeClr>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smtClean="0">
                  <a:ln>
                    <a:noFill/>
                  </a:ln>
                  <a:effectLst/>
                  <a:uLnTx/>
                  <a:uFillTx/>
                  <a:ea typeface="Arial Unicode MS" pitchFamily="34" charset="-128"/>
                  <a:cs typeface="Arial Unicode MS" pitchFamily="34" charset="-128"/>
                </a:endParaRPr>
              </a:p>
            </p:txBody>
          </p:sp>
          <p:sp>
            <p:nvSpPr>
              <p:cNvPr id="26" name="Rechteck 25"/>
              <p:cNvSpPr/>
              <p:nvPr/>
            </p:nvSpPr>
            <p:spPr bwMode="gray">
              <a:xfrm rot="8100000">
                <a:off x="1920613" y="4887121"/>
                <a:ext cx="305780" cy="129124"/>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smtClean="0">
                  <a:ln>
                    <a:noFill/>
                  </a:ln>
                  <a:effectLst/>
                  <a:uLnTx/>
                  <a:uFillTx/>
                  <a:ea typeface="Arial Unicode MS" pitchFamily="34" charset="-128"/>
                  <a:cs typeface="Arial Unicode MS" pitchFamily="34" charset="-128"/>
                </a:endParaRPr>
              </a:p>
            </p:txBody>
          </p:sp>
          <p:cxnSp>
            <p:nvCxnSpPr>
              <p:cNvPr id="27" name="Gerade Verbindung 25"/>
              <p:cNvCxnSpPr/>
              <p:nvPr userDrawn="1"/>
            </p:nvCxnSpPr>
            <p:spPr>
              <a:xfrm>
                <a:off x="1642324" y="5179188"/>
                <a:ext cx="140109"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4" name="Donut 11"/>
            <p:cNvSpPr/>
            <p:nvPr userDrawn="1"/>
          </p:nvSpPr>
          <p:spPr bwMode="gray">
            <a:xfrm>
              <a:off x="214040" y="1152039"/>
              <a:ext cx="765542" cy="765543"/>
            </a:xfrm>
            <a:prstGeom prst="donut">
              <a:avLst>
                <a:gd name="adj" fmla="val 5979"/>
              </a:avLst>
            </a:prstGeom>
            <a:solidFill>
              <a:schemeClr val="accent1"/>
            </a:solidFill>
            <a:ln w="6350" algn="ctr">
              <a:solidFill>
                <a:schemeClr val="accent1"/>
              </a:solidFill>
              <a:miter lim="800000"/>
              <a:headEnd/>
              <a:tailEnd/>
            </a:ln>
          </p:spPr>
          <p:txBody>
            <a:bodyPr lIns="89863" tIns="71908" rIns="89863" bIns="71908" rtlCol="0" anchor="ctr"/>
            <a:lstStyle/>
            <a:p>
              <a:pPr algn="ctr" defTabSz="913003" fontAlgn="base">
                <a:spcBef>
                  <a:spcPct val="50000"/>
                </a:spcBef>
                <a:spcAft>
                  <a:spcPct val="0"/>
                </a:spcAft>
                <a:buClr>
                  <a:srgbClr val="F0AB00"/>
                </a:buClr>
                <a:buSzPct val="80000"/>
              </a:pPr>
              <a:endParaRPr lang="de-DE" sz="2000" kern="0">
                <a:ea typeface="Arial Unicode MS" pitchFamily="34" charset="-128"/>
                <a:cs typeface="Arial Unicode MS" pitchFamily="34" charset="-128"/>
              </a:endParaRPr>
            </a:p>
          </p:txBody>
        </p:sp>
      </p:grpSp>
      <p:grpSp>
        <p:nvGrpSpPr>
          <p:cNvPr id="28" name="Gruppieren 27"/>
          <p:cNvGrpSpPr/>
          <p:nvPr userDrawn="1"/>
        </p:nvGrpSpPr>
        <p:grpSpPr>
          <a:xfrm>
            <a:off x="324000" y="3809388"/>
            <a:ext cx="1299600" cy="1299600"/>
            <a:chOff x="216000" y="2969382"/>
            <a:chExt cx="765542" cy="765543"/>
          </a:xfrm>
        </p:grpSpPr>
        <p:pic>
          <p:nvPicPr>
            <p:cNvPr id="2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3714" y="3133080"/>
              <a:ext cx="361950" cy="438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Donut 11"/>
            <p:cNvSpPr/>
            <p:nvPr userDrawn="1"/>
          </p:nvSpPr>
          <p:spPr bwMode="gray">
            <a:xfrm>
              <a:off x="216000" y="2969382"/>
              <a:ext cx="765542" cy="765543"/>
            </a:xfrm>
            <a:prstGeom prst="donut">
              <a:avLst>
                <a:gd name="adj" fmla="val 5979"/>
              </a:avLst>
            </a:prstGeom>
            <a:solidFill>
              <a:schemeClr val="accent1"/>
            </a:solidFill>
            <a:ln w="6350" algn="ctr">
              <a:solidFill>
                <a:schemeClr val="accent1"/>
              </a:solidFill>
              <a:miter lim="800000"/>
              <a:headEnd/>
              <a:tailEnd/>
            </a:ln>
          </p:spPr>
          <p:txBody>
            <a:bodyPr lIns="89863" tIns="71908" rIns="89863" bIns="71908" rtlCol="0" anchor="ctr"/>
            <a:lstStyle/>
            <a:p>
              <a:pPr algn="ctr" defTabSz="913003" fontAlgn="base">
                <a:spcBef>
                  <a:spcPct val="50000"/>
                </a:spcBef>
                <a:spcAft>
                  <a:spcPct val="0"/>
                </a:spcAft>
                <a:buClr>
                  <a:srgbClr val="F0AB00"/>
                </a:buClr>
                <a:buSzPct val="80000"/>
              </a:pPr>
              <a:endParaRPr lang="de-DE" sz="2000" kern="0">
                <a:ea typeface="Arial Unicode MS" pitchFamily="34" charset="-128"/>
                <a:cs typeface="Arial Unicode MS" pitchFamily="34" charset="-128"/>
              </a:endParaRPr>
            </a:p>
          </p:txBody>
        </p:sp>
      </p:grpSp>
      <p:grpSp>
        <p:nvGrpSpPr>
          <p:cNvPr id="31" name="Gruppieren 30"/>
          <p:cNvGrpSpPr/>
          <p:nvPr userDrawn="1"/>
        </p:nvGrpSpPr>
        <p:grpSpPr>
          <a:xfrm>
            <a:off x="1951753" y="1927906"/>
            <a:ext cx="9917447" cy="500901"/>
            <a:chOff x="1108399" y="1396713"/>
            <a:chExt cx="7030682" cy="404566"/>
          </a:xfrm>
        </p:grpSpPr>
        <p:sp>
          <p:nvSpPr>
            <p:cNvPr id="32" name="Rectangle 10"/>
            <p:cNvSpPr/>
            <p:nvPr userDrawn="1"/>
          </p:nvSpPr>
          <p:spPr>
            <a:xfrm>
              <a:off x="1108399" y="1396713"/>
              <a:ext cx="3835401" cy="298157"/>
            </a:xfrm>
            <a:prstGeom prst="rect">
              <a:avLst/>
            </a:prstGeom>
          </p:spPr>
          <p:txBody>
            <a:bodyPr wrap="square" lIns="91302" tIns="45630" rIns="91302" bIns="45630">
              <a:spAutoFit/>
            </a:bodyPr>
            <a:lstStyle/>
            <a:p>
              <a:r>
                <a:rPr lang="de-DE" sz="1800" b="1" noProof="0" dirty="0" smtClean="0">
                  <a:solidFill>
                    <a:schemeClr val="tx1"/>
                  </a:solidFill>
                  <a:latin typeface="+mj-lt"/>
                </a:rPr>
                <a:t>Autoren</a:t>
              </a:r>
              <a:endParaRPr lang="de-DE" sz="1200" b="1" noProof="0" dirty="0">
                <a:solidFill>
                  <a:schemeClr val="tx1"/>
                </a:solidFill>
                <a:latin typeface="+mj-lt"/>
              </a:endParaRPr>
            </a:p>
          </p:txBody>
        </p:sp>
        <p:cxnSp>
          <p:nvCxnSpPr>
            <p:cNvPr id="33" name="Straight Connector 12"/>
            <p:cNvCxnSpPr/>
            <p:nvPr userDrawn="1"/>
          </p:nvCxnSpPr>
          <p:spPr>
            <a:xfrm flipV="1">
              <a:off x="1197563" y="1776441"/>
              <a:ext cx="6941518" cy="24838"/>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4" name="Textplatzhalter 21"/>
          <p:cNvSpPr>
            <a:spLocks noGrp="1"/>
          </p:cNvSpPr>
          <p:nvPr>
            <p:ph type="body" sz="quarter" idx="15" hasCustomPrompt="1"/>
          </p:nvPr>
        </p:nvSpPr>
        <p:spPr>
          <a:xfrm>
            <a:off x="2038856" y="2624439"/>
            <a:ext cx="9830344" cy="1319928"/>
          </a:xfrm>
          <a:prstGeom prst="rect">
            <a:avLst/>
          </a:prstGeom>
        </p:spPr>
        <p:txBody>
          <a:bodyPr anchor="t" anchorCtr="0"/>
          <a:lstStyle>
            <a:lvl1pPr marL="266400" indent="-194400">
              <a:lnSpc>
                <a:spcPct val="100000"/>
              </a:lnSpc>
              <a:spcBef>
                <a:spcPts val="0"/>
              </a:spcBef>
              <a:spcAft>
                <a:spcPts val="0"/>
              </a:spcAft>
              <a:buClr>
                <a:schemeClr val="bg1">
                  <a:lumMod val="75000"/>
                </a:schemeClr>
              </a:buClr>
              <a:buSzPct val="100000"/>
              <a:buFont typeface="Wingdings" panose="05000000000000000000" pitchFamily="2" charset="2"/>
              <a:buChar char="§"/>
              <a:defRPr sz="18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de-DE" noProof="0" dirty="0" smtClean="0"/>
              <a:t>&lt;Autor&gt;</a:t>
            </a:r>
          </a:p>
          <a:p>
            <a:pPr lvl="0"/>
            <a:r>
              <a:rPr lang="de-DE" noProof="0" dirty="0" smtClean="0"/>
              <a:t>&lt;Autor&gt;</a:t>
            </a:r>
          </a:p>
          <a:p>
            <a:pPr lvl="0"/>
            <a:r>
              <a:rPr lang="de-DE" noProof="0" dirty="0" smtClean="0"/>
              <a:t>&lt;Autor&gt;</a:t>
            </a:r>
          </a:p>
        </p:txBody>
      </p:sp>
      <p:grpSp>
        <p:nvGrpSpPr>
          <p:cNvPr id="35" name="Gruppieren 34"/>
          <p:cNvGrpSpPr/>
          <p:nvPr userDrawn="1"/>
        </p:nvGrpSpPr>
        <p:grpSpPr>
          <a:xfrm>
            <a:off x="1957853" y="4230977"/>
            <a:ext cx="9911347" cy="500901"/>
            <a:chOff x="1108399" y="1396713"/>
            <a:chExt cx="7030682" cy="404566"/>
          </a:xfrm>
        </p:grpSpPr>
        <p:sp>
          <p:nvSpPr>
            <p:cNvPr id="36" name="Rectangle 10"/>
            <p:cNvSpPr/>
            <p:nvPr userDrawn="1"/>
          </p:nvSpPr>
          <p:spPr>
            <a:xfrm>
              <a:off x="1108399" y="1396713"/>
              <a:ext cx="3835401" cy="298157"/>
            </a:xfrm>
            <a:prstGeom prst="rect">
              <a:avLst/>
            </a:prstGeom>
          </p:spPr>
          <p:txBody>
            <a:bodyPr wrap="square" lIns="91302" tIns="45630" rIns="91302" bIns="45630">
              <a:spAutoFit/>
            </a:bodyPr>
            <a:lstStyle/>
            <a:p>
              <a:r>
                <a:rPr lang="de-DE" sz="1800" b="1" noProof="0" dirty="0" smtClean="0">
                  <a:solidFill>
                    <a:schemeClr val="tx1"/>
                  </a:solidFill>
                  <a:latin typeface="+mj-lt"/>
                </a:rPr>
                <a:t>Zielgruppen</a:t>
              </a:r>
              <a:endParaRPr lang="de-DE" sz="1200" b="1" noProof="0" dirty="0">
                <a:solidFill>
                  <a:schemeClr val="tx1"/>
                </a:solidFill>
                <a:latin typeface="+mj-lt"/>
              </a:endParaRPr>
            </a:p>
          </p:txBody>
        </p:sp>
        <p:cxnSp>
          <p:nvCxnSpPr>
            <p:cNvPr id="37" name="Straight Connector 12"/>
            <p:cNvCxnSpPr/>
            <p:nvPr userDrawn="1"/>
          </p:nvCxnSpPr>
          <p:spPr>
            <a:xfrm flipV="1">
              <a:off x="1197563" y="1776441"/>
              <a:ext cx="6941518" cy="24838"/>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8" name="Textplatzhalter 21"/>
          <p:cNvSpPr>
            <a:spLocks noGrp="1"/>
          </p:cNvSpPr>
          <p:nvPr>
            <p:ph type="body" sz="quarter" idx="16" hasCustomPrompt="1"/>
          </p:nvPr>
        </p:nvSpPr>
        <p:spPr>
          <a:xfrm>
            <a:off x="2044953" y="4927509"/>
            <a:ext cx="9824247" cy="1319928"/>
          </a:xfrm>
          <a:prstGeom prst="rect">
            <a:avLst/>
          </a:prstGeom>
        </p:spPr>
        <p:txBody>
          <a:bodyPr anchor="t" anchorCtr="0"/>
          <a:lstStyle>
            <a:lvl1pPr marL="266400" indent="-194400">
              <a:lnSpc>
                <a:spcPct val="100000"/>
              </a:lnSpc>
              <a:spcBef>
                <a:spcPts val="0"/>
              </a:spcBef>
              <a:spcAft>
                <a:spcPts val="0"/>
              </a:spcAft>
              <a:buClr>
                <a:schemeClr val="bg1">
                  <a:lumMod val="75000"/>
                </a:schemeClr>
              </a:buClr>
              <a:buSzPct val="100000"/>
              <a:buFont typeface="Wingdings" panose="05000000000000000000" pitchFamily="2" charset="2"/>
              <a:buChar char="§"/>
              <a:defRPr sz="18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de-DE" noProof="0" dirty="0" smtClean="0"/>
              <a:t>&lt;Zielgruppe&gt;</a:t>
            </a:r>
          </a:p>
          <a:p>
            <a:pPr lvl="0"/>
            <a:r>
              <a:rPr lang="de-DE" noProof="0" dirty="0" smtClean="0"/>
              <a:t>&lt;Zielgruppe&gt;</a:t>
            </a:r>
          </a:p>
          <a:p>
            <a:pPr lvl="0"/>
            <a:r>
              <a:rPr lang="de-DE" noProof="0" dirty="0" smtClean="0"/>
              <a:t>&lt;Zielgruppe&gt;</a:t>
            </a:r>
          </a:p>
        </p:txBody>
      </p:sp>
    </p:spTree>
    <p:extLst>
      <p:ext uri="{BB962C8B-B14F-4D97-AF65-F5344CB8AC3E}">
        <p14:creationId xmlns:p14="http://schemas.microsoft.com/office/powerpoint/2010/main" val="27388414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dule information II">
    <p:spTree>
      <p:nvGrpSpPr>
        <p:cNvPr id="1" name=""/>
        <p:cNvGrpSpPr/>
        <p:nvPr/>
      </p:nvGrpSpPr>
      <p:grpSpPr>
        <a:xfrm>
          <a:off x="0" y="0"/>
          <a:ext cx="0" cy="0"/>
          <a:chOff x="0" y="0"/>
          <a:chExt cx="0" cy="0"/>
        </a:xfrm>
      </p:grpSpPr>
      <p:sp>
        <p:nvSpPr>
          <p:cNvPr id="5" name="Textfeld 4"/>
          <p:cNvSpPr txBox="1"/>
          <p:nvPr userDrawn="1"/>
        </p:nvSpPr>
        <p:spPr>
          <a:xfrm>
            <a:off x="324000" y="324000"/>
            <a:ext cx="11545200" cy="759600"/>
          </a:xfrm>
          <a:prstGeom prst="rect">
            <a:avLst/>
          </a:prstGeom>
          <a:noFill/>
        </p:spPr>
        <p:txBody>
          <a:bodyPr wrap="square" lIns="0" tIns="0" rIns="0" bIns="0" rtlCol="0" anchor="ctr" anchorCtr="0">
            <a:noAutofit/>
          </a:bodyPr>
          <a:lstStyle/>
          <a:p>
            <a:pPr fontAlgn="base">
              <a:spcBef>
                <a:spcPts val="600"/>
              </a:spcBef>
              <a:spcAft>
                <a:spcPct val="0"/>
              </a:spcAft>
              <a:buClr>
                <a:srgbClr val="F0AB00"/>
              </a:buClr>
              <a:buSzPct val="80000"/>
            </a:pPr>
            <a:r>
              <a:rPr lang="de-DE" sz="2400" b="1" kern="0" dirty="0" smtClean="0">
                <a:solidFill>
                  <a:schemeClr val="accent2"/>
                </a:solidFill>
                <a:latin typeface="+mj-lt"/>
                <a:ea typeface="Arial Unicode MS" pitchFamily="34" charset="-128"/>
                <a:cs typeface="Arial Unicode MS" pitchFamily="34" charset="-128"/>
              </a:rPr>
              <a:t>Modul</a:t>
            </a:r>
            <a:r>
              <a:rPr lang="de-DE" sz="2400" b="1" kern="0" baseline="0" dirty="0" smtClean="0">
                <a:solidFill>
                  <a:schemeClr val="accent2"/>
                </a:solidFill>
                <a:latin typeface="+mj-lt"/>
                <a:ea typeface="Arial Unicode MS" pitchFamily="34" charset="-128"/>
                <a:cs typeface="Arial Unicode MS" pitchFamily="34" charset="-128"/>
              </a:rPr>
              <a:t>-Informationen</a:t>
            </a:r>
            <a:endParaRPr lang="de-DE" sz="2400" b="1" kern="0" dirty="0" smtClean="0">
              <a:solidFill>
                <a:schemeClr val="accent2"/>
              </a:solidFill>
              <a:latin typeface="+mj-lt"/>
              <a:ea typeface="Arial Unicode MS" pitchFamily="34" charset="-128"/>
              <a:cs typeface="Arial Unicode MS" pitchFamily="34" charset="-128"/>
            </a:endParaRPr>
          </a:p>
        </p:txBody>
      </p:sp>
      <p:grpSp>
        <p:nvGrpSpPr>
          <p:cNvPr id="3" name="Gruppieren 2"/>
          <p:cNvGrpSpPr/>
          <p:nvPr userDrawn="1"/>
        </p:nvGrpSpPr>
        <p:grpSpPr>
          <a:xfrm>
            <a:off x="324000" y="1503256"/>
            <a:ext cx="1299600" cy="1299600"/>
            <a:chOff x="214040" y="1152039"/>
            <a:chExt cx="765542" cy="765543"/>
          </a:xfrm>
        </p:grpSpPr>
        <p:sp>
          <p:nvSpPr>
            <p:cNvPr id="4" name="Donut 11"/>
            <p:cNvSpPr/>
            <p:nvPr userDrawn="1"/>
          </p:nvSpPr>
          <p:spPr bwMode="gray">
            <a:xfrm>
              <a:off x="214040" y="1152039"/>
              <a:ext cx="765542" cy="765543"/>
            </a:xfrm>
            <a:prstGeom prst="donut">
              <a:avLst>
                <a:gd name="adj" fmla="val 5979"/>
              </a:avLst>
            </a:prstGeom>
            <a:solidFill>
              <a:schemeClr val="accent1"/>
            </a:solidFill>
            <a:ln w="6350" algn="ctr">
              <a:solidFill>
                <a:schemeClr val="accent1"/>
              </a:solidFill>
              <a:miter lim="800000"/>
              <a:headEnd/>
              <a:tailEnd/>
            </a:ln>
          </p:spPr>
          <p:txBody>
            <a:bodyPr lIns="89863" tIns="71908" rIns="89863" bIns="71908" rtlCol="0" anchor="ctr"/>
            <a:lstStyle/>
            <a:p>
              <a:pPr algn="ctr" defTabSz="913003" fontAlgn="base">
                <a:spcBef>
                  <a:spcPct val="50000"/>
                </a:spcBef>
                <a:spcAft>
                  <a:spcPct val="0"/>
                </a:spcAft>
                <a:buClr>
                  <a:srgbClr val="F0AB00"/>
                </a:buClr>
                <a:buSzPct val="80000"/>
              </a:pPr>
              <a:endParaRPr lang="de-DE" sz="2000" kern="0">
                <a:ea typeface="Arial Unicode MS" pitchFamily="34" charset="-128"/>
                <a:cs typeface="Arial Unicode MS" pitchFamily="34" charset="-128"/>
              </a:endParaRPr>
            </a:p>
          </p:txBody>
        </p:sp>
        <p:pic>
          <p:nvPicPr>
            <p:cNvPr id="6"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3487" y="1313261"/>
              <a:ext cx="352425"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 name="Gruppieren 6"/>
          <p:cNvGrpSpPr/>
          <p:nvPr userDrawn="1"/>
        </p:nvGrpSpPr>
        <p:grpSpPr>
          <a:xfrm>
            <a:off x="1951753" y="1927906"/>
            <a:ext cx="9917447" cy="500901"/>
            <a:chOff x="1108399" y="1396713"/>
            <a:chExt cx="7030682" cy="404566"/>
          </a:xfrm>
        </p:grpSpPr>
        <p:sp>
          <p:nvSpPr>
            <p:cNvPr id="8" name="Rectangle 10"/>
            <p:cNvSpPr/>
            <p:nvPr userDrawn="1"/>
          </p:nvSpPr>
          <p:spPr>
            <a:xfrm>
              <a:off x="1108399" y="1396713"/>
              <a:ext cx="3835401" cy="298154"/>
            </a:xfrm>
            <a:prstGeom prst="rect">
              <a:avLst/>
            </a:prstGeom>
          </p:spPr>
          <p:txBody>
            <a:bodyPr wrap="square" lIns="91302" tIns="45630" rIns="91302" bIns="45630">
              <a:spAutoFit/>
            </a:bodyPr>
            <a:lstStyle/>
            <a:p>
              <a:r>
                <a:rPr lang="de-DE" sz="1800" b="1" kern="1200" noProof="0" dirty="0" smtClean="0">
                  <a:solidFill>
                    <a:schemeClr val="tx1"/>
                  </a:solidFill>
                  <a:latin typeface="Arial"/>
                  <a:ea typeface="+mn-ea"/>
                  <a:cs typeface="+mn-cs"/>
                </a:rPr>
                <a:t>Lernziele</a:t>
              </a:r>
              <a:endParaRPr lang="de-DE" sz="1800" b="1" kern="1200" noProof="0" dirty="0">
                <a:solidFill>
                  <a:schemeClr val="tx1"/>
                </a:solidFill>
                <a:latin typeface="Arial"/>
                <a:ea typeface="+mn-ea"/>
                <a:cs typeface="+mn-cs"/>
              </a:endParaRPr>
            </a:p>
          </p:txBody>
        </p:sp>
        <p:cxnSp>
          <p:nvCxnSpPr>
            <p:cNvPr id="9" name="Straight Connector 12"/>
            <p:cNvCxnSpPr/>
            <p:nvPr userDrawn="1"/>
          </p:nvCxnSpPr>
          <p:spPr>
            <a:xfrm flipV="1">
              <a:off x="1197563" y="1776441"/>
              <a:ext cx="6941518" cy="24838"/>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0" name="Textplatzhalter 21"/>
          <p:cNvSpPr>
            <a:spLocks noGrp="1"/>
          </p:cNvSpPr>
          <p:nvPr>
            <p:ph type="body" sz="quarter" idx="15" hasCustomPrompt="1"/>
          </p:nvPr>
        </p:nvSpPr>
        <p:spPr>
          <a:xfrm>
            <a:off x="2038856" y="2624439"/>
            <a:ext cx="9830344" cy="1319928"/>
          </a:xfrm>
          <a:prstGeom prst="rect">
            <a:avLst/>
          </a:prstGeom>
        </p:spPr>
        <p:txBody>
          <a:bodyPr anchor="t" anchorCtr="0"/>
          <a:lstStyle>
            <a:lvl1pPr marL="266400" indent="-194400">
              <a:lnSpc>
                <a:spcPct val="100000"/>
              </a:lnSpc>
              <a:spcBef>
                <a:spcPts val="0"/>
              </a:spcBef>
              <a:spcAft>
                <a:spcPts val="0"/>
              </a:spcAft>
              <a:buClr>
                <a:schemeClr val="bg1">
                  <a:lumMod val="75000"/>
                </a:schemeClr>
              </a:buClr>
              <a:buSzPct val="100000"/>
              <a:buFont typeface="Wingdings" panose="05000000000000000000" pitchFamily="2" charset="2"/>
              <a:buChar char="§"/>
              <a:defRPr sz="1800" b="0" baseline="0">
                <a:solidFill>
                  <a:schemeClr val="tx1"/>
                </a:solidFill>
              </a:defRPr>
            </a:lvl1pPr>
            <a:lvl2pPr marL="405974" indent="-214298">
              <a:lnSpc>
                <a:spcPct val="100000"/>
              </a:lnSpc>
              <a:spcBef>
                <a:spcPts val="0"/>
              </a:spcBef>
              <a:spcAft>
                <a:spcPts val="0"/>
              </a:spcAft>
              <a:buClr>
                <a:schemeClr val="tx2"/>
              </a:buClr>
              <a:buSzPct val="100000"/>
              <a:buFont typeface="Arial" panose="020B0604020202020204" pitchFamily="34" charset="0"/>
              <a:buChar char="•"/>
              <a:defRPr/>
            </a:lvl2pPr>
          </a:lstStyle>
          <a:p>
            <a:pPr lvl="0"/>
            <a:r>
              <a:rPr lang="de-DE" noProof="0" dirty="0" smtClean="0"/>
              <a:t>&lt;Lernziel&gt;</a:t>
            </a:r>
          </a:p>
          <a:p>
            <a:pPr lvl="0"/>
            <a:r>
              <a:rPr lang="de-DE" noProof="0" dirty="0" smtClean="0"/>
              <a:t>&lt;Lernziel&gt;</a:t>
            </a:r>
          </a:p>
          <a:p>
            <a:pPr lvl="0"/>
            <a:r>
              <a:rPr lang="de-DE" noProof="0" dirty="0" smtClean="0"/>
              <a:t>&lt;Lernziel&gt;</a:t>
            </a:r>
          </a:p>
        </p:txBody>
      </p:sp>
    </p:spTree>
    <p:extLst>
      <p:ext uri="{BB962C8B-B14F-4D97-AF65-F5344CB8AC3E}">
        <p14:creationId xmlns:p14="http://schemas.microsoft.com/office/powerpoint/2010/main" val="101486644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&lt;Agenda&gt;</a:t>
            </a:r>
            <a:endParaRPr lang="en-US" dirty="0"/>
          </a:p>
        </p:txBody>
      </p:sp>
      <p:sp>
        <p:nvSpPr>
          <p:cNvPr id="5" name="Text Placeholder 2"/>
          <p:cNvSpPr>
            <a:spLocks noGrp="1"/>
          </p:cNvSpPr>
          <p:nvPr>
            <p:ph idx="1"/>
          </p:nvPr>
        </p:nvSpPr>
        <p:spPr bwMode="gray">
          <a:xfrm>
            <a:off x="324000" y="1691079"/>
            <a:ext cx="11545200"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Tree>
    <p:extLst>
      <p:ext uri="{BB962C8B-B14F-4D97-AF65-F5344CB8AC3E}">
        <p14:creationId xmlns:p14="http://schemas.microsoft.com/office/powerpoint/2010/main" val="26806098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noProof="0" dirty="0" smtClean="0"/>
              <a:t>&lt;Page title&gt;</a:t>
            </a:r>
            <a:endParaRPr lang="en-US" dirty="0"/>
          </a:p>
        </p:txBody>
      </p:sp>
      <p:sp>
        <p:nvSpPr>
          <p:cNvPr id="5" name="Text Placeholder 2"/>
          <p:cNvSpPr>
            <a:spLocks noGrp="1"/>
          </p:cNvSpPr>
          <p:nvPr>
            <p:ph idx="1"/>
          </p:nvPr>
        </p:nvSpPr>
        <p:spPr bwMode="gray">
          <a:xfrm>
            <a:off x="324000" y="1691079"/>
            <a:ext cx="11545200" cy="4392042"/>
          </a:xfrm>
          <a:prstGeom prst="rect">
            <a:avLst/>
          </a:prstGeom>
        </p:spPr>
        <p:txBody>
          <a:bodyPr vert="horz" lIns="0" tIns="0" rIns="0" bIns="0" rtlCol="0">
            <a:noAutofit/>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Tree>
    <p:extLst>
      <p:ext uri="{BB962C8B-B14F-4D97-AF65-F5344CB8AC3E}">
        <p14:creationId xmlns:p14="http://schemas.microsoft.com/office/powerpoint/2010/main" val="38710372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75"/>
            <a:ext cx="11545200" cy="756175"/>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324000" y="1691079"/>
            <a:ext cx="11545200" cy="4392042"/>
          </a:xfrm>
          <a:prstGeom prst="rect">
            <a:avLst/>
          </a:prstGeom>
        </p:spPr>
        <p:txBody>
          <a:bodyPr vert="horz" lIns="0" tIns="0" rIns="0" bIns="0" rtlCol="0">
            <a:noAutofit/>
          </a:bodyPr>
          <a:lstStyle/>
          <a:p>
            <a:pPr lvl="0"/>
            <a:r>
              <a:rPr lang="en-US" noProof="0" dirty="0" smtClean="0"/>
              <a:t>&lt;level 1&gt;</a:t>
            </a:r>
          </a:p>
          <a:p>
            <a:pPr lvl="1"/>
            <a:r>
              <a:rPr lang="en-US" noProof="0" dirty="0" smtClean="0"/>
              <a:t>&lt;level 2&gt;</a:t>
            </a:r>
          </a:p>
          <a:p>
            <a:pPr lvl="2"/>
            <a:r>
              <a:rPr lang="en-US" noProof="0" dirty="0" smtClean="0"/>
              <a:t>&lt;level 3&gt;</a:t>
            </a:r>
          </a:p>
          <a:p>
            <a:pPr lvl="3"/>
            <a:r>
              <a:rPr lang="en-US" noProof="0" dirty="0" smtClean="0"/>
              <a:t>&lt;level 4&gt;</a:t>
            </a:r>
          </a:p>
        </p:txBody>
      </p:sp>
      <p:sp>
        <p:nvSpPr>
          <p:cNvPr id="33" name="Rectangle 32"/>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485"/>
            <a:ext cx="11545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userDrawn="1"/>
        </p:nvSpPr>
        <p:spPr bwMode="white">
          <a:xfrm>
            <a:off x="324000" y="6537251"/>
            <a:ext cx="11545200" cy="324075"/>
          </a:xfrm>
          <a:prstGeom prst="rect">
            <a:avLst/>
          </a:prstGeom>
          <a:solidFill>
            <a:schemeClr val="tx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0" name="TextBox 9"/>
          <p:cNvSpPr txBox="1"/>
          <p:nvPr userDrawn="1"/>
        </p:nvSpPr>
        <p:spPr bwMode="black">
          <a:xfrm>
            <a:off x="324000" y="6630039"/>
            <a:ext cx="4775351" cy="138499"/>
          </a:xfrm>
          <a:prstGeom prst="rect">
            <a:avLst/>
          </a:prstGeom>
          <a:noFill/>
        </p:spPr>
        <p:txBody>
          <a:bodyPr wrap="none" lIns="85730" tIns="0" rIns="0" bIns="0" rtlCol="0">
            <a:spAutoFit/>
          </a:bodyPr>
          <a:lstStyle/>
          <a:p>
            <a:pPr marL="0" indent="0" algn="l" defTabSz="816226">
              <a:buClr>
                <a:srgbClr val="000000"/>
              </a:buClr>
              <a:buFont typeface="Arial" pitchFamily="34" charset="0"/>
              <a:buNone/>
            </a:pPr>
            <a:r>
              <a:rPr lang="de-DE" sz="900" noProof="0" dirty="0" smtClean="0">
                <a:solidFill>
                  <a:srgbClr val="FFFFFF"/>
                </a:solidFill>
              </a:rPr>
              <a:t>© 2022 SAP</a:t>
            </a:r>
            <a:r>
              <a:rPr lang="de-DE" sz="900" baseline="0" noProof="0" dirty="0" smtClean="0">
                <a:solidFill>
                  <a:srgbClr val="FFFFFF"/>
                </a:solidFill>
              </a:rPr>
              <a:t> SE / SAP University Competence Center Magdeburg</a:t>
            </a:r>
            <a:r>
              <a:rPr lang="de-DE" sz="900" noProof="0" dirty="0" smtClean="0">
                <a:solidFill>
                  <a:srgbClr val="FFFFFF"/>
                </a:solidFill>
              </a:rPr>
              <a:t>. Alle Rechte vorbehalten.</a:t>
            </a:r>
          </a:p>
        </p:txBody>
      </p:sp>
      <p:sp>
        <p:nvSpPr>
          <p:cNvPr id="34" name="TextBox 33"/>
          <p:cNvSpPr txBox="1"/>
          <p:nvPr userDrawn="1"/>
        </p:nvSpPr>
        <p:spPr bwMode="black">
          <a:xfrm>
            <a:off x="11640519" y="6630039"/>
            <a:ext cx="227631" cy="138499"/>
          </a:xfrm>
          <a:prstGeom prst="rect">
            <a:avLst/>
          </a:prstGeom>
          <a:noFill/>
        </p:spPr>
        <p:txBody>
          <a:bodyPr wrap="none" lIns="0" tIns="0" rIns="85730" bIns="0" rtlCol="0">
            <a:spAutoFit/>
          </a:bodyPr>
          <a:lstStyle/>
          <a:p>
            <a:pPr marL="111525" indent="-111525" algn="r">
              <a:buClr>
                <a:schemeClr val="accent2"/>
              </a:buClr>
              <a:buFont typeface="Arial" pitchFamily="34" charset="0"/>
              <a:buNone/>
            </a:pPr>
            <a:fld id="{0BDC132A-5C91-4078-9777-31DA19A62E0A}" type="slidenum">
              <a:rPr lang="en-US" sz="900" baseline="0" noProof="0" smtClean="0">
                <a:solidFill>
                  <a:schemeClr val="bg1"/>
                </a:solidFill>
              </a:rPr>
              <a:pPr marL="111525" indent="-111525" algn="r">
                <a:buClr>
                  <a:schemeClr val="accent2"/>
                </a:buClr>
                <a:buFont typeface="Arial" pitchFamily="34" charset="0"/>
                <a:buNone/>
              </a:pPr>
              <a:t>‹Nr.›</a:t>
            </a:fld>
            <a:endParaRPr lang="en-US" sz="900" noProof="0" dirty="0" smtClean="0">
              <a:solidFill>
                <a:schemeClr val="bg1"/>
              </a:solidFill>
            </a:endParaRPr>
          </a:p>
        </p:txBody>
      </p:sp>
    </p:spTree>
    <p:extLst>
      <p:ext uri="{BB962C8B-B14F-4D97-AF65-F5344CB8AC3E}">
        <p14:creationId xmlns:p14="http://schemas.microsoft.com/office/powerpoint/2010/main" val="383640044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56" r:id="rId5"/>
    <p:sldLayoutId id="2147483759" r:id="rId6"/>
    <p:sldLayoutId id="2147483760" r:id="rId7"/>
    <p:sldLayoutId id="2147483746" r:id="rId8"/>
    <p:sldLayoutId id="2147483749" r:id="rId9"/>
    <p:sldLayoutId id="2147483750" r:id="rId10"/>
    <p:sldLayoutId id="2147483751" r:id="rId11"/>
    <p:sldLayoutId id="2147483752" r:id="rId12"/>
    <p:sldLayoutId id="2147483753" r:id="rId13"/>
    <p:sldLayoutId id="2147483754" r:id="rId14"/>
    <p:sldLayoutId id="2147483755" r:id="rId15"/>
    <p:sldLayoutId id="2147483745" r:id="rId16"/>
    <p:sldLayoutId id="2147483757" r:id="rId17"/>
    <p:sldLayoutId id="2147483758" r:id="rId18"/>
  </p:sldLayoutIdLst>
  <p:timing>
    <p:tnLst>
      <p:par>
        <p:cTn id="1" dur="indefinite" restart="never" nodeType="tmRoot"/>
      </p:par>
    </p:tnLst>
  </p:timing>
  <p:hf sldNum="0" hdr="0" dt="0"/>
  <p:txStyles>
    <p:titleStyle>
      <a:lvl1pPr algn="l" defTabSz="1088776" rtl="0" eaLnBrk="1" latinLnBrk="0" hangingPunct="1">
        <a:spcBef>
          <a:spcPct val="0"/>
        </a:spcBef>
        <a:buNone/>
        <a:defRPr sz="2800" b="1" kern="1200">
          <a:solidFill>
            <a:schemeClr val="accent2"/>
          </a:solidFill>
          <a:latin typeface="+mj-lt"/>
          <a:ea typeface="+mj-ea"/>
          <a:cs typeface="+mj-cs"/>
        </a:defRPr>
      </a:lvl1pPr>
    </p:titleStyle>
    <p:bodyStyle>
      <a:lvl1pPr marL="201600" indent="-216000" algn="l" defTabSz="1088776" rtl="0" eaLnBrk="1" latinLnBrk="0" hangingPunct="1">
        <a:spcBef>
          <a:spcPts val="0"/>
        </a:spcBef>
        <a:buClr>
          <a:schemeClr val="accent1"/>
        </a:buClr>
        <a:buSzPct val="100000"/>
        <a:buFont typeface="Wingdings" panose="05000000000000000000" pitchFamily="2" charset="2"/>
        <a:buChar char="§"/>
        <a:defRPr sz="1800" b="0" kern="1200">
          <a:solidFill>
            <a:schemeClr val="tx1"/>
          </a:solidFill>
          <a:latin typeface="+mn-lt"/>
          <a:ea typeface="+mn-ea"/>
          <a:cs typeface="+mn-cs"/>
        </a:defRPr>
      </a:lvl1pPr>
      <a:lvl2pPr marL="417600" indent="-216000" algn="l" defTabSz="1088776" rtl="0" eaLnBrk="1" latinLnBrk="0" hangingPunct="1">
        <a:spcBef>
          <a:spcPts val="338"/>
        </a:spcBef>
        <a:buClr>
          <a:schemeClr val="accent1"/>
        </a:buClr>
        <a:buSzPct val="100000"/>
        <a:buFont typeface="Arial" panose="020B0604020202020204" pitchFamily="34" charset="0"/>
        <a:buChar char="•"/>
        <a:defRPr sz="1600" kern="1200">
          <a:solidFill>
            <a:schemeClr val="tx1"/>
          </a:solidFill>
          <a:latin typeface="+mn-lt"/>
          <a:ea typeface="+mn-ea"/>
          <a:cs typeface="+mn-cs"/>
        </a:defRPr>
      </a:lvl2pPr>
      <a:lvl3pPr marL="540000" indent="-216000" algn="l" defTabSz="1088776" rtl="0" eaLnBrk="1" latinLnBrk="0" hangingPunct="1">
        <a:spcBef>
          <a:spcPts val="225"/>
        </a:spcBef>
        <a:buClr>
          <a:schemeClr val="accent1"/>
        </a:buClr>
        <a:buSzPct val="75000"/>
        <a:buFont typeface="Symbol" panose="05050102010706020507" pitchFamily="18" charset="2"/>
        <a:buChar char="-"/>
        <a:defRPr sz="1450" kern="1200">
          <a:solidFill>
            <a:schemeClr val="tx1"/>
          </a:solidFill>
          <a:latin typeface="+mn-lt"/>
          <a:ea typeface="+mn-ea"/>
          <a:cs typeface="+mn-cs"/>
        </a:defRPr>
      </a:lvl3pPr>
      <a:lvl4pPr marL="720000" indent="-216000" algn="l" defTabSz="1088776" rtl="0" eaLnBrk="1" latinLnBrk="0" hangingPunct="1">
        <a:spcBef>
          <a:spcPts val="140"/>
        </a:spcBef>
        <a:buClr>
          <a:schemeClr val="accent1"/>
        </a:buClr>
        <a:buSzPct val="75000"/>
        <a:buFont typeface="Courier New" panose="02070309020205020404" pitchFamily="49" charset="0"/>
        <a:buChar char="o"/>
        <a:defRPr sz="1350" kern="1200">
          <a:solidFill>
            <a:schemeClr val="tx1"/>
          </a:solidFill>
          <a:latin typeface="+mn-lt"/>
          <a:ea typeface="+mn-ea"/>
          <a:cs typeface="+mn-cs"/>
        </a:defRPr>
      </a:lvl4pPr>
      <a:lvl5pPr marL="540000" indent="-180000" algn="l" defTabSz="1088776" rtl="0" eaLnBrk="1" latinLnBrk="0" hangingPunct="1">
        <a:spcBef>
          <a:spcPts val="250"/>
        </a:spcBef>
        <a:buClr>
          <a:schemeClr val="tx1"/>
        </a:buClr>
        <a:buSzPct val="100000"/>
        <a:buFont typeface="Courier New" pitchFamily="49" charset="0"/>
        <a:buChar char="o"/>
        <a:defRPr sz="16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776" rtl="0" eaLnBrk="1" latinLnBrk="0" hangingPunct="1">
        <a:defRPr sz="2100" kern="1200">
          <a:solidFill>
            <a:schemeClr val="tx1"/>
          </a:solidFill>
          <a:latin typeface="+mn-lt"/>
          <a:ea typeface="+mn-ea"/>
          <a:cs typeface="+mn-cs"/>
        </a:defRPr>
      </a:lvl1pPr>
      <a:lvl2pPr marL="544388" algn="l" defTabSz="1088776" rtl="0" eaLnBrk="1" latinLnBrk="0" hangingPunct="1">
        <a:defRPr sz="2100" kern="1200">
          <a:solidFill>
            <a:schemeClr val="tx1"/>
          </a:solidFill>
          <a:latin typeface="+mn-lt"/>
          <a:ea typeface="+mn-ea"/>
          <a:cs typeface="+mn-cs"/>
        </a:defRPr>
      </a:lvl2pPr>
      <a:lvl3pPr marL="1088776" algn="l" defTabSz="1088776" rtl="0" eaLnBrk="1" latinLnBrk="0" hangingPunct="1">
        <a:defRPr sz="2100" kern="1200">
          <a:solidFill>
            <a:schemeClr val="tx1"/>
          </a:solidFill>
          <a:latin typeface="+mn-lt"/>
          <a:ea typeface="+mn-ea"/>
          <a:cs typeface="+mn-cs"/>
        </a:defRPr>
      </a:lvl3pPr>
      <a:lvl4pPr marL="1633164" algn="l" defTabSz="1088776" rtl="0" eaLnBrk="1" latinLnBrk="0" hangingPunct="1">
        <a:defRPr sz="2100" kern="1200">
          <a:solidFill>
            <a:schemeClr val="tx1"/>
          </a:solidFill>
          <a:latin typeface="+mn-lt"/>
          <a:ea typeface="+mn-ea"/>
          <a:cs typeface="+mn-cs"/>
        </a:defRPr>
      </a:lvl4pPr>
      <a:lvl5pPr marL="2177552" algn="l" defTabSz="1088776" rtl="0" eaLnBrk="1" latinLnBrk="0" hangingPunct="1">
        <a:defRPr sz="2100" kern="1200">
          <a:solidFill>
            <a:schemeClr val="tx1"/>
          </a:solidFill>
          <a:latin typeface="+mn-lt"/>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oleObject" Target="../embeddings/oleObject2.bin"/><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17.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wmf"/><Relationship Id="rId1" Type="http://schemas.openxmlformats.org/officeDocument/2006/relationships/slideLayout" Target="../slideLayouts/slideLayout9.xml"/><Relationship Id="rId4" Type="http://schemas.openxmlformats.org/officeDocument/2006/relationships/image" Target="../media/image21.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12195174" cy="6859588"/>
          </a:xfrm>
          <a:prstGeom prst="rect">
            <a:avLst/>
          </a:prstGeom>
        </p:spPr>
      </p:pic>
      <p:sp>
        <p:nvSpPr>
          <p:cNvPr id="9" name="Rectangle 8"/>
          <p:cNvSpPr/>
          <p:nvPr/>
        </p:nvSpPr>
        <p:spPr bwMode="gray">
          <a:xfrm>
            <a:off x="324000" y="0"/>
            <a:ext cx="11545200" cy="2160000"/>
          </a:xfrm>
          <a:prstGeom prst="rect">
            <a:avLst/>
          </a:prstGeom>
          <a:solidFill>
            <a:schemeClr val="bg1">
              <a:alpha val="75000"/>
            </a:schemeClr>
          </a:solidFill>
          <a:ln w="6350"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1" name="Rectangle 10"/>
          <p:cNvSpPr/>
          <p:nvPr/>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 name="Title 1"/>
          <p:cNvSpPr>
            <a:spLocks noGrp="1"/>
          </p:cNvSpPr>
          <p:nvPr>
            <p:ph type="title"/>
          </p:nvPr>
        </p:nvSpPr>
        <p:spPr/>
        <p:txBody>
          <a:bodyPr/>
          <a:lstStyle/>
          <a:p>
            <a:r>
              <a:rPr lang="de-DE" sz="5400" dirty="0" smtClean="0"/>
              <a:t>Materialwirtschaft MM</a:t>
            </a:r>
            <a:endParaRPr lang="de-DE" sz="5400" dirty="0"/>
          </a:p>
        </p:txBody>
      </p:sp>
      <p:sp>
        <p:nvSpPr>
          <p:cNvPr id="3" name="Subtitle 2"/>
          <p:cNvSpPr>
            <a:spLocks noGrp="1"/>
          </p:cNvSpPr>
          <p:nvPr>
            <p:ph type="subTitle" idx="1"/>
          </p:nvPr>
        </p:nvSpPr>
        <p:spPr>
          <a:xfrm>
            <a:off x="467999" y="1540520"/>
            <a:ext cx="11257200" cy="553998"/>
          </a:xfrm>
        </p:spPr>
        <p:txBody>
          <a:bodyPr anchor="b" anchorCtr="0">
            <a:spAutoFit/>
          </a:bodyPr>
          <a:lstStyle/>
          <a:p>
            <a:r>
              <a:rPr lang="de-DE" dirty="0"/>
              <a:t>Curriculum: Einführung in S/4HANA mit Global Bike</a:t>
            </a:r>
          </a:p>
          <a:p>
            <a:endParaRPr lang="de-DE" dirty="0" smtClean="0"/>
          </a:p>
        </p:txBody>
      </p:sp>
      <p:pic>
        <p:nvPicPr>
          <p:cNvPr id="10" name="Picture 8" descr="M:\Dokumente\UCC_Partner\Logos\SAP UA Logo\SAP_University_Alliances_Logo_2013_Februar\RGB\SAP_UniversityAlliances_scrn_R_pos_stac3.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000" y="6184900"/>
            <a:ext cx="647700" cy="352425"/>
          </a:xfrm>
          <a:prstGeom prst="rect">
            <a:avLst/>
          </a:prstGeom>
          <a:noFill/>
          <a:ln>
            <a:noFill/>
          </a:ln>
          <a:extLst/>
        </p:spPr>
      </p:pic>
      <p:grpSp>
        <p:nvGrpSpPr>
          <p:cNvPr id="13" name="Gruppieren 12"/>
          <p:cNvGrpSpPr/>
          <p:nvPr/>
        </p:nvGrpSpPr>
        <p:grpSpPr>
          <a:xfrm>
            <a:off x="10518759" y="6066338"/>
            <a:ext cx="1352566" cy="470987"/>
            <a:chOff x="10518759" y="6066338"/>
            <a:chExt cx="1352566" cy="470987"/>
          </a:xfrm>
        </p:grpSpPr>
        <p:sp>
          <p:nvSpPr>
            <p:cNvPr id="14" name="Rectangle 15"/>
            <p:cNvSpPr/>
            <p:nvPr/>
          </p:nvSpPr>
          <p:spPr bwMode="gray">
            <a:xfrm>
              <a:off x="10518759" y="6088062"/>
              <a:ext cx="1352566" cy="449263"/>
            </a:xfrm>
            <a:prstGeom prst="rect">
              <a:avLst/>
            </a:prstGeom>
            <a:solidFill>
              <a:schemeClr val="bg1"/>
            </a:solidFill>
            <a:ln w="12700" cmpd="sng" algn="ctr">
              <a:no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400"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15" name="Grafik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18759" y="6066338"/>
              <a:ext cx="1288232" cy="470987"/>
            </a:xfrm>
            <a:prstGeom prst="rect">
              <a:avLst/>
            </a:prstGeom>
          </p:spPr>
        </p:pic>
      </p:grpSp>
    </p:spTree>
    <p:extLst>
      <p:ext uri="{BB962C8B-B14F-4D97-AF65-F5344CB8AC3E}">
        <p14:creationId xmlns:p14="http://schemas.microsoft.com/office/powerpoint/2010/main" val="1852760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smtClean="0">
                <a:latin typeface="Arial" panose="020B0604020202020204" pitchFamily="34" charset="0"/>
              </a:rPr>
              <a:t>Global Bike Organisationsstruktur </a:t>
            </a:r>
            <a:r>
              <a:rPr lang="de-DE" altLang="de-DE" dirty="0">
                <a:latin typeface="Arial" panose="020B0604020202020204" pitchFamily="34" charset="0"/>
              </a:rPr>
              <a:t>in SAP ERP (Logistik)</a:t>
            </a:r>
            <a:endParaRPr lang="de-DE" dirty="0"/>
          </a:p>
        </p:txBody>
      </p:sp>
      <p:grpSp>
        <p:nvGrpSpPr>
          <p:cNvPr id="4" name="Group 78"/>
          <p:cNvGrpSpPr>
            <a:grpSpLocks/>
          </p:cNvGrpSpPr>
          <p:nvPr/>
        </p:nvGrpSpPr>
        <p:grpSpPr bwMode="auto">
          <a:xfrm>
            <a:off x="1423728" y="1379620"/>
            <a:ext cx="8915400" cy="4975225"/>
            <a:chOff x="48" y="768"/>
            <a:chExt cx="5616" cy="3134"/>
          </a:xfrm>
        </p:grpSpPr>
        <p:sp>
          <p:nvSpPr>
            <p:cNvPr id="5" name="AutoShape 16"/>
            <p:cNvSpPr>
              <a:spLocks noChangeArrowheads="1"/>
            </p:cNvSpPr>
            <p:nvPr/>
          </p:nvSpPr>
          <p:spPr bwMode="auto">
            <a:xfrm>
              <a:off x="48" y="768"/>
              <a:ext cx="5616" cy="3120"/>
            </a:xfrm>
            <a:prstGeom prst="parallelogram">
              <a:avLst>
                <a:gd name="adj" fmla="val 45000"/>
              </a:avLst>
            </a:prstGeom>
            <a:gradFill rotWithShape="0">
              <a:gsLst>
                <a:gs pos="0">
                  <a:srgbClr val="0050A8"/>
                </a:gs>
                <a:gs pos="100000">
                  <a:srgbClr val="B5C1E9"/>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B5C1E9"/>
              </a:extrusionClr>
              <a:contourClr>
                <a:srgbClr val="0050A8"/>
              </a:contourClr>
            </a:sp3d>
          </p:spPr>
          <p:txBody>
            <a:bodyPr wrap="none" lIns="0" tIns="0" rIns="0" bIns="0" anchor="b">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endParaRPr lang="de-DE" altLang="de-DE" sz="1400"/>
            </a:p>
          </p:txBody>
        </p:sp>
        <p:sp>
          <p:nvSpPr>
            <p:cNvPr id="6" name="Text Box 17"/>
            <p:cNvSpPr txBox="1">
              <a:spLocks noChangeArrowheads="1"/>
            </p:cNvSpPr>
            <p:nvPr/>
          </p:nvSpPr>
          <p:spPr bwMode="auto">
            <a:xfrm>
              <a:off x="113" y="3690"/>
              <a:ext cx="117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r>
                <a:rPr lang="de-DE" altLang="de-DE" sz="1600" dirty="0"/>
                <a:t>Mandant GBI</a:t>
              </a:r>
            </a:p>
          </p:txBody>
        </p:sp>
        <p:sp>
          <p:nvSpPr>
            <p:cNvPr id="7" name="AutoShape 19"/>
            <p:cNvSpPr>
              <a:spLocks noChangeArrowheads="1"/>
            </p:cNvSpPr>
            <p:nvPr/>
          </p:nvSpPr>
          <p:spPr bwMode="auto">
            <a:xfrm>
              <a:off x="192" y="799"/>
              <a:ext cx="2688" cy="2880"/>
            </a:xfrm>
            <a:prstGeom prst="parallelogram">
              <a:avLst>
                <a:gd name="adj" fmla="val 47731"/>
              </a:avLst>
            </a:prstGeom>
            <a:gradFill rotWithShape="1">
              <a:gsLst>
                <a:gs pos="0">
                  <a:srgbClr val="99FF66">
                    <a:alpha val="89998"/>
                  </a:srgbClr>
                </a:gs>
                <a:gs pos="100000">
                  <a:srgbClr val="47762F"/>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99FF66"/>
              </a:extrusionClr>
              <a:contourClr>
                <a:srgbClr val="99FF66"/>
              </a:contourClr>
            </a:sp3d>
          </p:spPr>
          <p:txBody>
            <a:bodyPr wrap="none" lIns="0" tIns="0" rIns="0" bIns="0" anchor="b">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endParaRPr lang="de-DE" altLang="de-DE" sz="1400">
                <a:solidFill>
                  <a:srgbClr val="F8F8F8"/>
                </a:solidFill>
              </a:endParaRPr>
            </a:p>
          </p:txBody>
        </p:sp>
        <p:sp>
          <p:nvSpPr>
            <p:cNvPr id="8" name="Text Box 20"/>
            <p:cNvSpPr txBox="1">
              <a:spLocks noChangeArrowheads="1"/>
            </p:cNvSpPr>
            <p:nvPr/>
          </p:nvSpPr>
          <p:spPr bwMode="auto">
            <a:xfrm>
              <a:off x="185" y="3501"/>
              <a:ext cx="79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de-DE" altLang="de-DE" sz="1600">
                  <a:cs typeface="Times New Roman" panose="02020603050405020304" pitchFamily="18" charset="0"/>
                </a:rPr>
                <a:t> BUK US00</a:t>
              </a:r>
            </a:p>
          </p:txBody>
        </p:sp>
        <p:sp>
          <p:nvSpPr>
            <p:cNvPr id="9" name="AutoShape 21"/>
            <p:cNvSpPr>
              <a:spLocks noChangeArrowheads="1"/>
            </p:cNvSpPr>
            <p:nvPr/>
          </p:nvSpPr>
          <p:spPr bwMode="auto">
            <a:xfrm>
              <a:off x="330" y="845"/>
              <a:ext cx="1546" cy="2650"/>
            </a:xfrm>
            <a:prstGeom prst="parallelogram">
              <a:avLst>
                <a:gd name="adj" fmla="val 75681"/>
              </a:avLst>
            </a:prstGeom>
            <a:solidFill>
              <a:srgbClr val="FFFF66"/>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FFFF66"/>
              </a:extrusionClr>
              <a:contourClr>
                <a:srgbClr val="FFFF66"/>
              </a:contourClr>
            </a:sp3d>
          </p:spPr>
          <p:txBody>
            <a:bodyPr wrap="none" lIns="0" tIns="0" rIns="0" bIns="0" anchor="b">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endParaRPr lang="de-DE" altLang="de-DE" sz="1400"/>
            </a:p>
          </p:txBody>
        </p:sp>
        <p:sp>
          <p:nvSpPr>
            <p:cNvPr id="10" name="AutoShape 22"/>
            <p:cNvSpPr>
              <a:spLocks noChangeArrowheads="1"/>
            </p:cNvSpPr>
            <p:nvPr/>
          </p:nvSpPr>
          <p:spPr bwMode="auto">
            <a:xfrm>
              <a:off x="1701" y="799"/>
              <a:ext cx="1769" cy="2880"/>
            </a:xfrm>
            <a:prstGeom prst="parallelogram">
              <a:avLst>
                <a:gd name="adj" fmla="val 71847"/>
              </a:avLst>
            </a:prstGeom>
            <a:gradFill rotWithShape="1">
              <a:gsLst>
                <a:gs pos="0">
                  <a:srgbClr val="969696">
                    <a:alpha val="89998"/>
                  </a:srgbClr>
                </a:gs>
                <a:gs pos="100000">
                  <a:srgbClr val="454545"/>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969696"/>
              </a:extrusionClr>
              <a:contourClr>
                <a:srgbClr val="969696"/>
              </a:contourClr>
            </a:sp3d>
          </p:spPr>
          <p:txBody>
            <a:bodyPr wrap="none" lIns="0" tIns="0" rIns="0" bIns="0" anchor="b">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endParaRPr lang="de-DE" altLang="de-DE" sz="1400">
                <a:solidFill>
                  <a:srgbClr val="F8F8F8"/>
                </a:solidFill>
              </a:endParaRPr>
            </a:p>
          </p:txBody>
        </p:sp>
        <p:sp>
          <p:nvSpPr>
            <p:cNvPr id="11" name="AutoShape 23"/>
            <p:cNvSpPr>
              <a:spLocks noChangeArrowheads="1"/>
            </p:cNvSpPr>
            <p:nvPr/>
          </p:nvSpPr>
          <p:spPr bwMode="auto">
            <a:xfrm>
              <a:off x="2517" y="817"/>
              <a:ext cx="2268" cy="2880"/>
            </a:xfrm>
            <a:prstGeom prst="parallelogram">
              <a:avLst>
                <a:gd name="adj" fmla="val 57056"/>
              </a:avLst>
            </a:prstGeom>
            <a:gradFill rotWithShape="1">
              <a:gsLst>
                <a:gs pos="0">
                  <a:srgbClr val="99FF66">
                    <a:alpha val="89998"/>
                  </a:srgbClr>
                </a:gs>
                <a:gs pos="100000">
                  <a:srgbClr val="47762F"/>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99FF66"/>
              </a:extrusionClr>
              <a:contourClr>
                <a:srgbClr val="99FF66"/>
              </a:contourClr>
            </a:sp3d>
          </p:spPr>
          <p:txBody>
            <a:bodyPr wrap="none" lIns="0" tIns="0" rIns="0" bIns="0" anchor="b">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endParaRPr lang="de-DE" altLang="de-DE" sz="1400">
                <a:solidFill>
                  <a:srgbClr val="F8F8F8"/>
                </a:solidFill>
              </a:endParaRPr>
            </a:p>
          </p:txBody>
        </p:sp>
        <p:sp>
          <p:nvSpPr>
            <p:cNvPr id="12" name="AutoShape 24"/>
            <p:cNvSpPr>
              <a:spLocks noChangeArrowheads="1"/>
            </p:cNvSpPr>
            <p:nvPr/>
          </p:nvSpPr>
          <p:spPr bwMode="auto">
            <a:xfrm>
              <a:off x="2667" y="845"/>
              <a:ext cx="1546" cy="2650"/>
            </a:xfrm>
            <a:prstGeom prst="parallelogram">
              <a:avLst>
                <a:gd name="adj" fmla="val 75292"/>
              </a:avLst>
            </a:prstGeom>
            <a:solidFill>
              <a:srgbClr val="FFFF66"/>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FFFF66"/>
              </a:extrusionClr>
              <a:contourClr>
                <a:srgbClr val="FFFF66"/>
              </a:contourClr>
            </a:sp3d>
          </p:spPr>
          <p:txBody>
            <a:bodyPr wrap="none" lIns="0" tIns="0" rIns="0" bIns="0" anchor="b">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endParaRPr lang="de-DE" altLang="de-DE" sz="1400"/>
            </a:p>
          </p:txBody>
        </p:sp>
        <p:sp>
          <p:nvSpPr>
            <p:cNvPr id="13" name="AutoShape 25"/>
            <p:cNvSpPr>
              <a:spLocks noChangeArrowheads="1"/>
            </p:cNvSpPr>
            <p:nvPr/>
          </p:nvSpPr>
          <p:spPr bwMode="auto">
            <a:xfrm>
              <a:off x="3115" y="845"/>
              <a:ext cx="1546" cy="2650"/>
            </a:xfrm>
            <a:prstGeom prst="parallelogram">
              <a:avLst>
                <a:gd name="adj" fmla="val 75292"/>
              </a:avLst>
            </a:prstGeom>
            <a:solidFill>
              <a:srgbClr val="FFFF66"/>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FFFF66"/>
              </a:extrusionClr>
              <a:contourClr>
                <a:srgbClr val="FFFF66"/>
              </a:contourClr>
            </a:sp3d>
          </p:spPr>
          <p:txBody>
            <a:bodyPr wrap="none" lIns="0" tIns="0" rIns="0" bIns="0" anchor="b">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endParaRPr lang="de-DE" altLang="de-DE" sz="1400"/>
            </a:p>
          </p:txBody>
        </p:sp>
        <p:sp>
          <p:nvSpPr>
            <p:cNvPr id="14" name="AutoShape 26"/>
            <p:cNvSpPr>
              <a:spLocks noChangeArrowheads="1"/>
            </p:cNvSpPr>
            <p:nvPr/>
          </p:nvSpPr>
          <p:spPr bwMode="auto">
            <a:xfrm>
              <a:off x="793" y="845"/>
              <a:ext cx="1546" cy="2650"/>
            </a:xfrm>
            <a:prstGeom prst="parallelogram">
              <a:avLst>
                <a:gd name="adj" fmla="val 75681"/>
              </a:avLst>
            </a:prstGeom>
            <a:solidFill>
              <a:srgbClr val="FFFF66"/>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FFFF66"/>
              </a:extrusionClr>
              <a:contourClr>
                <a:srgbClr val="FFFF66"/>
              </a:contourClr>
            </a:sp3d>
          </p:spPr>
          <p:txBody>
            <a:bodyPr wrap="none" lIns="0" tIns="0" rIns="0" bIns="0" anchor="b">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endParaRPr lang="de-DE" altLang="de-DE" sz="1400"/>
            </a:p>
          </p:txBody>
        </p:sp>
        <p:sp>
          <p:nvSpPr>
            <p:cNvPr id="15" name="AutoShape 27"/>
            <p:cNvSpPr>
              <a:spLocks noChangeArrowheads="1"/>
            </p:cNvSpPr>
            <p:nvPr/>
          </p:nvSpPr>
          <p:spPr bwMode="auto">
            <a:xfrm>
              <a:off x="1247" y="845"/>
              <a:ext cx="1546" cy="2650"/>
            </a:xfrm>
            <a:prstGeom prst="parallelogram">
              <a:avLst>
                <a:gd name="adj" fmla="val 75681"/>
              </a:avLst>
            </a:prstGeom>
            <a:solidFill>
              <a:srgbClr val="FFFF66"/>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FFFF66"/>
              </a:extrusionClr>
              <a:contourClr>
                <a:srgbClr val="FFFF66"/>
              </a:contourClr>
            </a:sp3d>
          </p:spPr>
          <p:txBody>
            <a:bodyPr wrap="none" lIns="0" tIns="0" rIns="0" bIns="0" anchor="b">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endParaRPr lang="de-DE" altLang="de-DE" sz="1400"/>
            </a:p>
          </p:txBody>
        </p:sp>
        <p:sp>
          <p:nvSpPr>
            <p:cNvPr id="16" name="Text Box 28"/>
            <p:cNvSpPr txBox="1">
              <a:spLocks noChangeArrowheads="1"/>
            </p:cNvSpPr>
            <p:nvPr/>
          </p:nvSpPr>
          <p:spPr bwMode="auto">
            <a:xfrm>
              <a:off x="339" y="3203"/>
              <a:ext cx="545"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de-DE" altLang="de-DE" sz="1000">
                  <a:cs typeface="Times New Roman" panose="02020603050405020304" pitchFamily="18" charset="0"/>
                </a:rPr>
                <a:t>   </a:t>
              </a:r>
              <a:r>
                <a:rPr lang="de-DE" altLang="de-DE">
                  <a:cs typeface="Times New Roman" panose="02020603050405020304" pitchFamily="18" charset="0"/>
                </a:rPr>
                <a:t>Dallas</a:t>
              </a:r>
            </a:p>
            <a:p>
              <a:pPr>
                <a:spcBef>
                  <a:spcPct val="0"/>
                </a:spcBef>
                <a:buClrTx/>
                <a:buFontTx/>
                <a:buNone/>
              </a:pPr>
              <a:r>
                <a:rPr lang="de-DE" altLang="de-DE" sz="1400" b="0">
                  <a:cs typeface="Times New Roman" panose="02020603050405020304" pitchFamily="18" charset="0"/>
                </a:rPr>
                <a:t> DL00</a:t>
              </a:r>
            </a:p>
          </p:txBody>
        </p:sp>
        <p:sp>
          <p:nvSpPr>
            <p:cNvPr id="17" name="Text Box 29"/>
            <p:cNvSpPr txBox="1">
              <a:spLocks noChangeArrowheads="1"/>
            </p:cNvSpPr>
            <p:nvPr/>
          </p:nvSpPr>
          <p:spPr bwMode="auto">
            <a:xfrm>
              <a:off x="793" y="3203"/>
              <a:ext cx="545"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de-DE" altLang="de-DE" sz="1000">
                  <a:cs typeface="Times New Roman" panose="02020603050405020304" pitchFamily="18" charset="0"/>
                </a:rPr>
                <a:t>   </a:t>
              </a:r>
              <a:r>
                <a:rPr lang="de-DE" altLang="de-DE">
                  <a:cs typeface="Times New Roman" panose="02020603050405020304" pitchFamily="18" charset="0"/>
                </a:rPr>
                <a:t>Miami</a:t>
              </a:r>
            </a:p>
            <a:p>
              <a:pPr>
                <a:spcBef>
                  <a:spcPct val="0"/>
                </a:spcBef>
                <a:buClrTx/>
                <a:buFontTx/>
                <a:buNone/>
              </a:pPr>
              <a:r>
                <a:rPr lang="de-DE" altLang="de-DE" sz="1400" b="0">
                  <a:cs typeface="Times New Roman" panose="02020603050405020304" pitchFamily="18" charset="0"/>
                </a:rPr>
                <a:t> MI00</a:t>
              </a:r>
            </a:p>
          </p:txBody>
        </p:sp>
        <p:sp>
          <p:nvSpPr>
            <p:cNvPr id="18" name="Text Box 30"/>
            <p:cNvSpPr txBox="1">
              <a:spLocks noChangeArrowheads="1"/>
            </p:cNvSpPr>
            <p:nvPr/>
          </p:nvSpPr>
          <p:spPr bwMode="auto">
            <a:xfrm>
              <a:off x="1246" y="3203"/>
              <a:ext cx="545"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de-DE" altLang="de-DE" sz="1000">
                  <a:cs typeface="Times New Roman" panose="02020603050405020304" pitchFamily="18" charset="0"/>
                </a:rPr>
                <a:t> </a:t>
              </a:r>
              <a:r>
                <a:rPr lang="de-DE" altLang="de-DE">
                  <a:cs typeface="Times New Roman" panose="02020603050405020304" pitchFamily="18" charset="0"/>
                </a:rPr>
                <a:t>S. Diego</a:t>
              </a:r>
            </a:p>
            <a:p>
              <a:pPr>
                <a:spcBef>
                  <a:spcPct val="0"/>
                </a:spcBef>
                <a:buClrTx/>
                <a:buFontTx/>
                <a:buNone/>
              </a:pPr>
              <a:r>
                <a:rPr lang="de-DE" altLang="de-DE" sz="1400" b="0">
                  <a:cs typeface="Times New Roman" panose="02020603050405020304" pitchFamily="18" charset="0"/>
                </a:rPr>
                <a:t>SD00</a:t>
              </a:r>
            </a:p>
          </p:txBody>
        </p:sp>
        <p:sp>
          <p:nvSpPr>
            <p:cNvPr id="19" name="Text Box 31"/>
            <p:cNvSpPr txBox="1">
              <a:spLocks noChangeArrowheads="1"/>
            </p:cNvSpPr>
            <p:nvPr/>
          </p:nvSpPr>
          <p:spPr bwMode="auto">
            <a:xfrm>
              <a:off x="1682" y="3501"/>
              <a:ext cx="79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de-DE" altLang="de-DE" sz="1600">
                  <a:solidFill>
                    <a:srgbClr val="EAEAEA"/>
                  </a:solidFill>
                  <a:cs typeface="Times New Roman" panose="02020603050405020304" pitchFamily="18" charset="0"/>
                </a:rPr>
                <a:t> CA00</a:t>
              </a:r>
            </a:p>
          </p:txBody>
        </p:sp>
        <p:sp>
          <p:nvSpPr>
            <p:cNvPr id="20" name="AutoShape 32"/>
            <p:cNvSpPr>
              <a:spLocks noChangeArrowheads="1"/>
            </p:cNvSpPr>
            <p:nvPr/>
          </p:nvSpPr>
          <p:spPr bwMode="auto">
            <a:xfrm>
              <a:off x="1837" y="845"/>
              <a:ext cx="1546" cy="2650"/>
            </a:xfrm>
            <a:prstGeom prst="parallelogram">
              <a:avLst>
                <a:gd name="adj" fmla="val 75292"/>
              </a:avLst>
            </a:prstGeom>
            <a:gradFill rotWithShape="1">
              <a:gsLst>
                <a:gs pos="0">
                  <a:srgbClr val="969696"/>
                </a:gs>
                <a:gs pos="100000">
                  <a:srgbClr val="454545"/>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969696"/>
              </a:extrusionClr>
              <a:contourClr>
                <a:srgbClr val="969696"/>
              </a:contourClr>
            </a:sp3d>
          </p:spPr>
          <p:txBody>
            <a:bodyPr wrap="none" lIns="0" tIns="0" rIns="0" bIns="0" anchor="b">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endParaRPr lang="de-DE" altLang="de-DE" sz="1400"/>
            </a:p>
          </p:txBody>
        </p:sp>
        <p:sp>
          <p:nvSpPr>
            <p:cNvPr id="21" name="Text Box 33"/>
            <p:cNvSpPr txBox="1">
              <a:spLocks noChangeArrowheads="1"/>
            </p:cNvSpPr>
            <p:nvPr/>
          </p:nvSpPr>
          <p:spPr bwMode="auto">
            <a:xfrm>
              <a:off x="1846" y="3203"/>
              <a:ext cx="545"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de-DE" altLang="de-DE" sz="1000">
                  <a:solidFill>
                    <a:srgbClr val="EAEAEA"/>
                  </a:solidFill>
                  <a:cs typeface="Times New Roman" panose="02020603050405020304" pitchFamily="18" charset="0"/>
                </a:rPr>
                <a:t> </a:t>
              </a:r>
              <a:r>
                <a:rPr lang="de-DE" altLang="de-DE">
                  <a:solidFill>
                    <a:srgbClr val="EAEAEA"/>
                  </a:solidFill>
                  <a:cs typeface="Times New Roman" panose="02020603050405020304" pitchFamily="18" charset="0"/>
                </a:rPr>
                <a:t>Toronto</a:t>
              </a:r>
            </a:p>
            <a:p>
              <a:pPr>
                <a:spcBef>
                  <a:spcPct val="0"/>
                </a:spcBef>
                <a:buClrTx/>
                <a:buFontTx/>
                <a:buNone/>
              </a:pPr>
              <a:r>
                <a:rPr lang="de-DE" altLang="de-DE" sz="1400" b="0">
                  <a:solidFill>
                    <a:srgbClr val="EAEAEA"/>
                  </a:solidFill>
                  <a:cs typeface="Times New Roman" panose="02020603050405020304" pitchFamily="18" charset="0"/>
                </a:rPr>
                <a:t>TO00</a:t>
              </a:r>
            </a:p>
          </p:txBody>
        </p:sp>
        <p:sp>
          <p:nvSpPr>
            <p:cNvPr id="22" name="Text Box 34"/>
            <p:cNvSpPr txBox="1">
              <a:spLocks noChangeArrowheads="1"/>
            </p:cNvSpPr>
            <p:nvPr/>
          </p:nvSpPr>
          <p:spPr bwMode="auto">
            <a:xfrm>
              <a:off x="340" y="845"/>
              <a:ext cx="912"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r>
                <a:rPr lang="de-DE" altLang="de-DE" dirty="0" smtClean="0"/>
                <a:t>Versandstelle</a:t>
              </a:r>
              <a:endParaRPr lang="de-DE" altLang="de-DE" dirty="0"/>
            </a:p>
          </p:txBody>
        </p:sp>
        <p:sp>
          <p:nvSpPr>
            <p:cNvPr id="23" name="AutoShape 35"/>
            <p:cNvSpPr>
              <a:spLocks noChangeArrowheads="1"/>
            </p:cNvSpPr>
            <p:nvPr/>
          </p:nvSpPr>
          <p:spPr bwMode="auto">
            <a:xfrm>
              <a:off x="1435" y="890"/>
              <a:ext cx="356" cy="144"/>
            </a:xfrm>
            <a:prstGeom prst="parallelogram">
              <a:avLst>
                <a:gd name="adj" fmla="val 37472"/>
              </a:avLst>
            </a:prstGeom>
            <a:gradFill rotWithShape="0">
              <a:gsLst>
                <a:gs pos="0">
                  <a:srgbClr val="FF9900"/>
                </a:gs>
                <a:gs pos="100000">
                  <a:srgbClr val="764700"/>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FF9900"/>
              </a:extrusionClr>
              <a:contourClr>
                <a:srgbClr val="FF9900"/>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de-DE" altLang="de-DE"/>
                <a:t>DL00</a:t>
              </a:r>
            </a:p>
          </p:txBody>
        </p:sp>
        <p:sp>
          <p:nvSpPr>
            <p:cNvPr id="24" name="Text Box 36"/>
            <p:cNvSpPr txBox="1">
              <a:spLocks noChangeArrowheads="1"/>
            </p:cNvSpPr>
            <p:nvPr/>
          </p:nvSpPr>
          <p:spPr bwMode="auto">
            <a:xfrm>
              <a:off x="340" y="1302"/>
              <a:ext cx="50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r>
                <a:rPr lang="de-DE" altLang="de-DE"/>
                <a:t>Lagerort</a:t>
              </a:r>
            </a:p>
          </p:txBody>
        </p:sp>
        <p:sp>
          <p:nvSpPr>
            <p:cNvPr id="25" name="AutoShape 37"/>
            <p:cNvSpPr>
              <a:spLocks noChangeArrowheads="1"/>
            </p:cNvSpPr>
            <p:nvPr/>
          </p:nvSpPr>
          <p:spPr bwMode="auto">
            <a:xfrm>
              <a:off x="1321" y="1162"/>
              <a:ext cx="356" cy="144"/>
            </a:xfrm>
            <a:prstGeom prst="parallelogram">
              <a:avLst>
                <a:gd name="adj" fmla="val 41662"/>
              </a:avLst>
            </a:prstGeom>
            <a:solidFill>
              <a:srgbClr val="00FF00"/>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00FF00"/>
              </a:extrusionClr>
              <a:contourClr>
                <a:srgbClr val="00FF00"/>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de-DE" altLang="de-DE"/>
                <a:t>RM00</a:t>
              </a:r>
            </a:p>
          </p:txBody>
        </p:sp>
        <p:sp>
          <p:nvSpPr>
            <p:cNvPr id="26" name="AutoShape 38"/>
            <p:cNvSpPr>
              <a:spLocks noChangeArrowheads="1"/>
            </p:cNvSpPr>
            <p:nvPr/>
          </p:nvSpPr>
          <p:spPr bwMode="auto">
            <a:xfrm>
              <a:off x="1882" y="890"/>
              <a:ext cx="356" cy="144"/>
            </a:xfrm>
            <a:prstGeom prst="parallelogram">
              <a:avLst>
                <a:gd name="adj" fmla="val 37472"/>
              </a:avLst>
            </a:prstGeom>
            <a:gradFill rotWithShape="0">
              <a:gsLst>
                <a:gs pos="0">
                  <a:srgbClr val="FF9900"/>
                </a:gs>
                <a:gs pos="100000">
                  <a:srgbClr val="764700"/>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FF9900"/>
              </a:extrusionClr>
              <a:contourClr>
                <a:srgbClr val="FF9900"/>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de-DE" altLang="de-DE"/>
                <a:t>MI00</a:t>
              </a:r>
            </a:p>
          </p:txBody>
        </p:sp>
        <p:sp>
          <p:nvSpPr>
            <p:cNvPr id="27" name="AutoShape 39"/>
            <p:cNvSpPr>
              <a:spLocks noChangeArrowheads="1"/>
            </p:cNvSpPr>
            <p:nvPr/>
          </p:nvSpPr>
          <p:spPr bwMode="auto">
            <a:xfrm>
              <a:off x="2336" y="890"/>
              <a:ext cx="356" cy="144"/>
            </a:xfrm>
            <a:prstGeom prst="parallelogram">
              <a:avLst>
                <a:gd name="adj" fmla="val 37472"/>
              </a:avLst>
            </a:prstGeom>
            <a:gradFill rotWithShape="0">
              <a:gsLst>
                <a:gs pos="0">
                  <a:srgbClr val="FF9900"/>
                </a:gs>
                <a:gs pos="100000">
                  <a:srgbClr val="764700"/>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FF9900"/>
              </a:extrusionClr>
              <a:contourClr>
                <a:srgbClr val="FF9900"/>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de-DE" altLang="de-DE"/>
                <a:t>SD00</a:t>
              </a:r>
            </a:p>
          </p:txBody>
        </p:sp>
        <p:sp>
          <p:nvSpPr>
            <p:cNvPr id="28" name="AutoShape 40"/>
            <p:cNvSpPr>
              <a:spLocks noChangeArrowheads="1"/>
            </p:cNvSpPr>
            <p:nvPr/>
          </p:nvSpPr>
          <p:spPr bwMode="auto">
            <a:xfrm>
              <a:off x="3763" y="890"/>
              <a:ext cx="356" cy="144"/>
            </a:xfrm>
            <a:prstGeom prst="parallelogram">
              <a:avLst>
                <a:gd name="adj" fmla="val 37472"/>
              </a:avLst>
            </a:prstGeom>
            <a:gradFill rotWithShape="0">
              <a:gsLst>
                <a:gs pos="0">
                  <a:srgbClr val="FF9900"/>
                </a:gs>
                <a:gs pos="100000">
                  <a:srgbClr val="764700"/>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FF9900"/>
              </a:extrusionClr>
              <a:contourClr>
                <a:srgbClr val="FF9900"/>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de-DE" altLang="de-DE"/>
                <a:t>HD00</a:t>
              </a:r>
            </a:p>
          </p:txBody>
        </p:sp>
        <p:sp>
          <p:nvSpPr>
            <p:cNvPr id="29" name="AutoShape 41"/>
            <p:cNvSpPr>
              <a:spLocks noChangeArrowheads="1"/>
            </p:cNvSpPr>
            <p:nvPr/>
          </p:nvSpPr>
          <p:spPr bwMode="auto">
            <a:xfrm>
              <a:off x="4214" y="890"/>
              <a:ext cx="356" cy="144"/>
            </a:xfrm>
            <a:prstGeom prst="parallelogram">
              <a:avLst>
                <a:gd name="adj" fmla="val 37472"/>
              </a:avLst>
            </a:prstGeom>
            <a:gradFill rotWithShape="0">
              <a:gsLst>
                <a:gs pos="0">
                  <a:srgbClr val="FF9900"/>
                </a:gs>
                <a:gs pos="100000">
                  <a:srgbClr val="764700"/>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FF9900"/>
              </a:extrusionClr>
              <a:contourClr>
                <a:srgbClr val="FF9900"/>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de-DE" altLang="de-DE"/>
                <a:t>HH00</a:t>
              </a:r>
            </a:p>
          </p:txBody>
        </p:sp>
        <p:sp>
          <p:nvSpPr>
            <p:cNvPr id="30" name="AutoShape 42"/>
            <p:cNvSpPr>
              <a:spLocks noChangeArrowheads="1"/>
            </p:cNvSpPr>
            <p:nvPr/>
          </p:nvSpPr>
          <p:spPr bwMode="auto">
            <a:xfrm>
              <a:off x="3806" y="801"/>
              <a:ext cx="1769" cy="2880"/>
            </a:xfrm>
            <a:prstGeom prst="parallelogram">
              <a:avLst>
                <a:gd name="adj" fmla="val 71847"/>
              </a:avLst>
            </a:prstGeom>
            <a:gradFill rotWithShape="1">
              <a:gsLst>
                <a:gs pos="0">
                  <a:srgbClr val="969696">
                    <a:alpha val="89998"/>
                  </a:srgbClr>
                </a:gs>
                <a:gs pos="100000">
                  <a:srgbClr val="454545"/>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969696"/>
              </a:extrusionClr>
              <a:contourClr>
                <a:srgbClr val="969696"/>
              </a:contourClr>
            </a:sp3d>
          </p:spPr>
          <p:txBody>
            <a:bodyPr wrap="none" lIns="0" tIns="0" rIns="0" bIns="0" anchor="b">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endParaRPr lang="de-DE" altLang="de-DE" sz="1400">
                <a:solidFill>
                  <a:srgbClr val="F8F8F8"/>
                </a:solidFill>
              </a:endParaRPr>
            </a:p>
          </p:txBody>
        </p:sp>
        <p:sp>
          <p:nvSpPr>
            <p:cNvPr id="31" name="Text Box 43"/>
            <p:cNvSpPr txBox="1">
              <a:spLocks noChangeArrowheads="1"/>
            </p:cNvSpPr>
            <p:nvPr/>
          </p:nvSpPr>
          <p:spPr bwMode="auto">
            <a:xfrm>
              <a:off x="3787" y="3521"/>
              <a:ext cx="79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de-DE" altLang="de-DE" sz="1600">
                  <a:solidFill>
                    <a:srgbClr val="EAEAEA"/>
                  </a:solidFill>
                  <a:cs typeface="Times New Roman" panose="02020603050405020304" pitchFamily="18" charset="0"/>
                </a:rPr>
                <a:t> AU00</a:t>
              </a:r>
            </a:p>
          </p:txBody>
        </p:sp>
        <p:sp>
          <p:nvSpPr>
            <p:cNvPr id="32" name="AutoShape 44"/>
            <p:cNvSpPr>
              <a:spLocks noChangeArrowheads="1"/>
            </p:cNvSpPr>
            <p:nvPr/>
          </p:nvSpPr>
          <p:spPr bwMode="auto">
            <a:xfrm>
              <a:off x="3942" y="847"/>
              <a:ext cx="1546" cy="2650"/>
            </a:xfrm>
            <a:prstGeom prst="parallelogram">
              <a:avLst>
                <a:gd name="adj" fmla="val 75292"/>
              </a:avLst>
            </a:prstGeom>
            <a:gradFill rotWithShape="1">
              <a:gsLst>
                <a:gs pos="0">
                  <a:srgbClr val="969696"/>
                </a:gs>
                <a:gs pos="100000">
                  <a:srgbClr val="454545"/>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969696"/>
              </a:extrusionClr>
              <a:contourClr>
                <a:srgbClr val="969696"/>
              </a:contourClr>
            </a:sp3d>
          </p:spPr>
          <p:txBody>
            <a:bodyPr wrap="none" lIns="0" tIns="0" rIns="0" bIns="0" anchor="b">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endParaRPr lang="de-DE" altLang="de-DE" sz="1400"/>
            </a:p>
          </p:txBody>
        </p:sp>
        <p:sp>
          <p:nvSpPr>
            <p:cNvPr id="33" name="Text Box 45"/>
            <p:cNvSpPr txBox="1">
              <a:spLocks noChangeArrowheads="1"/>
            </p:cNvSpPr>
            <p:nvPr/>
          </p:nvSpPr>
          <p:spPr bwMode="auto">
            <a:xfrm>
              <a:off x="3951" y="3205"/>
              <a:ext cx="545"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de-DE" altLang="de-DE" sz="1000">
                  <a:solidFill>
                    <a:srgbClr val="EAEAEA"/>
                  </a:solidFill>
                  <a:cs typeface="Times New Roman" panose="02020603050405020304" pitchFamily="18" charset="0"/>
                </a:rPr>
                <a:t>  </a:t>
              </a:r>
              <a:r>
                <a:rPr lang="de-DE" altLang="de-DE">
                  <a:solidFill>
                    <a:srgbClr val="EAEAEA"/>
                  </a:solidFill>
                  <a:cs typeface="Times New Roman" panose="02020603050405020304" pitchFamily="18" charset="0"/>
                </a:rPr>
                <a:t>Perth</a:t>
              </a:r>
            </a:p>
            <a:p>
              <a:pPr>
                <a:spcBef>
                  <a:spcPct val="0"/>
                </a:spcBef>
                <a:buClrTx/>
                <a:buFontTx/>
                <a:buNone/>
              </a:pPr>
              <a:r>
                <a:rPr lang="de-DE" altLang="de-DE" sz="1400" b="0">
                  <a:solidFill>
                    <a:srgbClr val="EAEAEA"/>
                  </a:solidFill>
                  <a:cs typeface="Times New Roman" panose="02020603050405020304" pitchFamily="18" charset="0"/>
                </a:rPr>
                <a:t>PE00</a:t>
              </a:r>
            </a:p>
          </p:txBody>
        </p:sp>
        <p:sp>
          <p:nvSpPr>
            <p:cNvPr id="34" name="AutoShape 46"/>
            <p:cNvSpPr>
              <a:spLocks noChangeArrowheads="1"/>
            </p:cNvSpPr>
            <p:nvPr/>
          </p:nvSpPr>
          <p:spPr bwMode="auto">
            <a:xfrm>
              <a:off x="312" y="1933"/>
              <a:ext cx="5017" cy="995"/>
            </a:xfrm>
            <a:prstGeom prst="parallelogram">
              <a:avLst>
                <a:gd name="adj" fmla="val 46524"/>
              </a:avLst>
            </a:prstGeom>
            <a:gradFill rotWithShape="0">
              <a:gsLst>
                <a:gs pos="0">
                  <a:srgbClr val="1F8AFF"/>
                </a:gs>
                <a:gs pos="100000">
                  <a:srgbClr val="B5C1E9"/>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B5C1E9"/>
              </a:extrusionClr>
              <a:contourClr>
                <a:srgbClr val="1F8AFF"/>
              </a:contourClr>
            </a:sp3d>
          </p:spPr>
          <p:txBody>
            <a:bodyPr wrap="none" lIns="0" tIns="0" rIns="0" bIns="0" anchor="b">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endParaRPr lang="de-DE" altLang="de-DE" sz="1400"/>
            </a:p>
          </p:txBody>
        </p:sp>
        <p:sp>
          <p:nvSpPr>
            <p:cNvPr id="35" name="Text Box 47"/>
            <p:cNvSpPr txBox="1">
              <a:spLocks noChangeArrowheads="1"/>
            </p:cNvSpPr>
            <p:nvPr/>
          </p:nvSpPr>
          <p:spPr bwMode="auto">
            <a:xfrm>
              <a:off x="1519" y="1933"/>
              <a:ext cx="307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r>
                <a:rPr lang="de-DE" altLang="de-DE" sz="1600"/>
                <a:t>Zentrale Einkaufsorganisation (global) GL00</a:t>
              </a:r>
              <a:endParaRPr lang="de-DE" altLang="de-DE" sz="1600">
                <a:cs typeface="Times New Roman" panose="02020603050405020304" pitchFamily="18" charset="0"/>
              </a:endParaRPr>
            </a:p>
          </p:txBody>
        </p:sp>
        <p:sp>
          <p:nvSpPr>
            <p:cNvPr id="36" name="AutoShape 48"/>
            <p:cNvSpPr>
              <a:spLocks noChangeArrowheads="1"/>
            </p:cNvSpPr>
            <p:nvPr/>
          </p:nvSpPr>
          <p:spPr bwMode="auto">
            <a:xfrm>
              <a:off x="567" y="2160"/>
              <a:ext cx="1678" cy="720"/>
            </a:xfrm>
            <a:prstGeom prst="parallelogram">
              <a:avLst>
                <a:gd name="adj" fmla="val 46665"/>
              </a:avLst>
            </a:prstGeom>
            <a:gradFill rotWithShape="0">
              <a:gsLst>
                <a:gs pos="0">
                  <a:srgbClr val="0050A8"/>
                </a:gs>
                <a:gs pos="100000">
                  <a:srgbClr val="B5C1E9"/>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B5C1E9"/>
              </a:extrusionClr>
              <a:contourClr>
                <a:srgbClr val="0050A8"/>
              </a:contourClr>
            </a:sp3d>
          </p:spPr>
          <p:txBody>
            <a:bodyPr wrap="none" lIns="0" tIns="0" rIns="0" bIns="0" anchor="b">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endParaRPr lang="de-DE" altLang="de-DE" sz="1400"/>
            </a:p>
          </p:txBody>
        </p:sp>
        <p:sp>
          <p:nvSpPr>
            <p:cNvPr id="37" name="Text Box 49"/>
            <p:cNvSpPr txBox="1">
              <a:spLocks noChangeArrowheads="1"/>
            </p:cNvSpPr>
            <p:nvPr/>
          </p:nvSpPr>
          <p:spPr bwMode="auto">
            <a:xfrm>
              <a:off x="877" y="2160"/>
              <a:ext cx="177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r>
                <a:rPr lang="de-DE" altLang="de-DE" sz="1400"/>
                <a:t>Einkaufsorg. US00</a:t>
              </a:r>
              <a:endParaRPr lang="de-DE" altLang="de-DE" sz="1400">
                <a:cs typeface="Times New Roman" panose="02020603050405020304" pitchFamily="18" charset="0"/>
              </a:endParaRPr>
            </a:p>
          </p:txBody>
        </p:sp>
        <p:sp>
          <p:nvSpPr>
            <p:cNvPr id="38" name="AutoShape 50"/>
            <p:cNvSpPr>
              <a:spLocks noChangeArrowheads="1"/>
            </p:cNvSpPr>
            <p:nvPr/>
          </p:nvSpPr>
          <p:spPr bwMode="auto">
            <a:xfrm>
              <a:off x="2880" y="2160"/>
              <a:ext cx="1270" cy="720"/>
            </a:xfrm>
            <a:prstGeom prst="parallelogram">
              <a:avLst>
                <a:gd name="adj" fmla="val 45975"/>
              </a:avLst>
            </a:prstGeom>
            <a:gradFill rotWithShape="0">
              <a:gsLst>
                <a:gs pos="0">
                  <a:srgbClr val="0050A8"/>
                </a:gs>
                <a:gs pos="100000">
                  <a:srgbClr val="B5C1E9"/>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B5C1E9"/>
              </a:extrusionClr>
              <a:contourClr>
                <a:srgbClr val="0050A8"/>
              </a:contourClr>
            </a:sp3d>
          </p:spPr>
          <p:txBody>
            <a:bodyPr wrap="none" lIns="0" tIns="0" rIns="0" bIns="0" anchor="b">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endParaRPr lang="de-DE" altLang="de-DE" sz="1400"/>
            </a:p>
          </p:txBody>
        </p:sp>
        <p:sp>
          <p:nvSpPr>
            <p:cNvPr id="39" name="Text Box 51"/>
            <p:cNvSpPr txBox="1">
              <a:spLocks noChangeArrowheads="1"/>
            </p:cNvSpPr>
            <p:nvPr/>
          </p:nvSpPr>
          <p:spPr bwMode="auto">
            <a:xfrm>
              <a:off x="2517" y="3521"/>
              <a:ext cx="79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de-DE" altLang="de-DE" sz="1600">
                  <a:cs typeface="Times New Roman" panose="02020603050405020304" pitchFamily="18" charset="0"/>
                </a:rPr>
                <a:t> BUK DE00</a:t>
              </a:r>
            </a:p>
          </p:txBody>
        </p:sp>
        <p:sp>
          <p:nvSpPr>
            <p:cNvPr id="40" name="Text Box 52"/>
            <p:cNvSpPr txBox="1">
              <a:spLocks noChangeArrowheads="1"/>
            </p:cNvSpPr>
            <p:nvPr/>
          </p:nvSpPr>
          <p:spPr bwMode="auto">
            <a:xfrm>
              <a:off x="2653" y="3203"/>
              <a:ext cx="54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de-DE" altLang="de-DE" sz="1000">
                  <a:cs typeface="Times New Roman" panose="02020603050405020304" pitchFamily="18" charset="0"/>
                </a:rPr>
                <a:t>   </a:t>
              </a:r>
              <a:r>
                <a:rPr lang="de-DE" altLang="de-DE" sz="1100">
                  <a:cs typeface="Times New Roman" panose="02020603050405020304" pitchFamily="18" charset="0"/>
                </a:rPr>
                <a:t>Heidelb.</a:t>
              </a:r>
            </a:p>
            <a:p>
              <a:pPr>
                <a:spcBef>
                  <a:spcPct val="0"/>
                </a:spcBef>
                <a:buClrTx/>
                <a:buFontTx/>
                <a:buNone/>
              </a:pPr>
              <a:r>
                <a:rPr lang="de-DE" altLang="de-DE" sz="1400" b="0">
                  <a:cs typeface="Times New Roman" panose="02020603050405020304" pitchFamily="18" charset="0"/>
                </a:rPr>
                <a:t> HD00</a:t>
              </a:r>
            </a:p>
          </p:txBody>
        </p:sp>
        <p:sp>
          <p:nvSpPr>
            <p:cNvPr id="41" name="Text Box 53"/>
            <p:cNvSpPr txBox="1">
              <a:spLocks noChangeArrowheads="1"/>
            </p:cNvSpPr>
            <p:nvPr/>
          </p:nvSpPr>
          <p:spPr bwMode="auto">
            <a:xfrm>
              <a:off x="3107" y="3203"/>
              <a:ext cx="54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de-DE" altLang="de-DE" sz="1000">
                  <a:cs typeface="Times New Roman" panose="02020603050405020304" pitchFamily="18" charset="0"/>
                </a:rPr>
                <a:t>  </a:t>
              </a:r>
              <a:r>
                <a:rPr lang="de-DE" altLang="de-DE" sz="1100">
                  <a:cs typeface="Times New Roman" panose="02020603050405020304" pitchFamily="18" charset="0"/>
                </a:rPr>
                <a:t>Hamburg</a:t>
              </a:r>
            </a:p>
            <a:p>
              <a:pPr>
                <a:spcBef>
                  <a:spcPct val="0"/>
                </a:spcBef>
                <a:buClrTx/>
                <a:buFontTx/>
                <a:buNone/>
              </a:pPr>
              <a:r>
                <a:rPr lang="de-DE" altLang="de-DE" sz="1400" b="0">
                  <a:cs typeface="Times New Roman" panose="02020603050405020304" pitchFamily="18" charset="0"/>
                </a:rPr>
                <a:t> HH00</a:t>
              </a:r>
            </a:p>
          </p:txBody>
        </p:sp>
        <p:sp>
          <p:nvSpPr>
            <p:cNvPr id="42" name="AutoShape 54"/>
            <p:cNvSpPr>
              <a:spLocks noChangeArrowheads="1"/>
            </p:cNvSpPr>
            <p:nvPr/>
          </p:nvSpPr>
          <p:spPr bwMode="auto">
            <a:xfrm>
              <a:off x="1242" y="1344"/>
              <a:ext cx="356" cy="144"/>
            </a:xfrm>
            <a:prstGeom prst="parallelogram">
              <a:avLst>
                <a:gd name="adj" fmla="val 41662"/>
              </a:avLst>
            </a:prstGeom>
            <a:solidFill>
              <a:srgbClr val="00FF00"/>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00FF00"/>
              </a:extrusionClr>
              <a:contourClr>
                <a:srgbClr val="00FF00"/>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de-DE" altLang="de-DE"/>
                <a:t>SF00</a:t>
              </a:r>
            </a:p>
          </p:txBody>
        </p:sp>
        <p:sp>
          <p:nvSpPr>
            <p:cNvPr id="43" name="AutoShape 55"/>
            <p:cNvSpPr>
              <a:spLocks noChangeArrowheads="1"/>
            </p:cNvSpPr>
            <p:nvPr/>
          </p:nvSpPr>
          <p:spPr bwMode="auto">
            <a:xfrm>
              <a:off x="1162" y="1525"/>
              <a:ext cx="356" cy="144"/>
            </a:xfrm>
            <a:prstGeom prst="parallelogram">
              <a:avLst>
                <a:gd name="adj" fmla="val 41662"/>
              </a:avLst>
            </a:prstGeom>
            <a:solidFill>
              <a:srgbClr val="00FF00"/>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00FF00"/>
              </a:extrusionClr>
              <a:contourClr>
                <a:srgbClr val="00FF00"/>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de-DE" altLang="de-DE"/>
                <a:t>FG00</a:t>
              </a:r>
            </a:p>
          </p:txBody>
        </p:sp>
        <p:sp>
          <p:nvSpPr>
            <p:cNvPr id="44" name="AutoShape 56"/>
            <p:cNvSpPr>
              <a:spLocks noChangeArrowheads="1"/>
            </p:cNvSpPr>
            <p:nvPr/>
          </p:nvSpPr>
          <p:spPr bwMode="auto">
            <a:xfrm>
              <a:off x="1081" y="1706"/>
              <a:ext cx="356" cy="144"/>
            </a:xfrm>
            <a:prstGeom prst="parallelogram">
              <a:avLst>
                <a:gd name="adj" fmla="val 41662"/>
              </a:avLst>
            </a:prstGeom>
            <a:solidFill>
              <a:srgbClr val="00FF00"/>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00FF00"/>
              </a:extrusionClr>
              <a:contourClr>
                <a:srgbClr val="00FF00"/>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de-DE" altLang="de-DE"/>
                <a:t>MI00</a:t>
              </a:r>
            </a:p>
          </p:txBody>
        </p:sp>
        <p:sp>
          <p:nvSpPr>
            <p:cNvPr id="45" name="AutoShape 57"/>
            <p:cNvSpPr>
              <a:spLocks noChangeArrowheads="1"/>
            </p:cNvSpPr>
            <p:nvPr/>
          </p:nvSpPr>
          <p:spPr bwMode="auto">
            <a:xfrm>
              <a:off x="1786" y="1163"/>
              <a:ext cx="356" cy="144"/>
            </a:xfrm>
            <a:prstGeom prst="parallelogram">
              <a:avLst>
                <a:gd name="adj" fmla="val 41662"/>
              </a:avLst>
            </a:prstGeom>
            <a:solidFill>
              <a:srgbClr val="00FF00"/>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00FF00"/>
              </a:extrusionClr>
              <a:contourClr>
                <a:srgbClr val="00FF00"/>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de-DE" altLang="de-DE"/>
                <a:t>TG00</a:t>
              </a:r>
            </a:p>
          </p:txBody>
        </p:sp>
        <p:sp>
          <p:nvSpPr>
            <p:cNvPr id="46" name="AutoShape 58"/>
            <p:cNvSpPr>
              <a:spLocks noChangeArrowheads="1"/>
            </p:cNvSpPr>
            <p:nvPr/>
          </p:nvSpPr>
          <p:spPr bwMode="auto">
            <a:xfrm>
              <a:off x="1706" y="1344"/>
              <a:ext cx="356" cy="144"/>
            </a:xfrm>
            <a:prstGeom prst="parallelogram">
              <a:avLst>
                <a:gd name="adj" fmla="val 41662"/>
              </a:avLst>
            </a:prstGeom>
            <a:solidFill>
              <a:srgbClr val="00FF00"/>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00FF00"/>
              </a:extrusionClr>
              <a:contourClr>
                <a:srgbClr val="00FF00"/>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de-DE" altLang="de-DE"/>
                <a:t>FG00</a:t>
              </a:r>
            </a:p>
          </p:txBody>
        </p:sp>
        <p:sp>
          <p:nvSpPr>
            <p:cNvPr id="47" name="AutoShape 59"/>
            <p:cNvSpPr>
              <a:spLocks noChangeArrowheads="1"/>
            </p:cNvSpPr>
            <p:nvPr/>
          </p:nvSpPr>
          <p:spPr bwMode="auto">
            <a:xfrm>
              <a:off x="1625" y="1525"/>
              <a:ext cx="356" cy="144"/>
            </a:xfrm>
            <a:prstGeom prst="parallelogram">
              <a:avLst>
                <a:gd name="adj" fmla="val 41662"/>
              </a:avLst>
            </a:prstGeom>
            <a:solidFill>
              <a:srgbClr val="00FF00"/>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00FF00"/>
              </a:extrusionClr>
              <a:contourClr>
                <a:srgbClr val="00FF00"/>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de-DE" altLang="de-DE" dirty="0"/>
                <a:t>MI00</a:t>
              </a:r>
            </a:p>
          </p:txBody>
        </p:sp>
        <p:sp>
          <p:nvSpPr>
            <p:cNvPr id="48" name="AutoShape 60"/>
            <p:cNvSpPr>
              <a:spLocks noChangeArrowheads="1"/>
            </p:cNvSpPr>
            <p:nvPr/>
          </p:nvSpPr>
          <p:spPr bwMode="auto">
            <a:xfrm>
              <a:off x="2239" y="1162"/>
              <a:ext cx="356" cy="144"/>
            </a:xfrm>
            <a:prstGeom prst="parallelogram">
              <a:avLst>
                <a:gd name="adj" fmla="val 41662"/>
              </a:avLst>
            </a:prstGeom>
            <a:solidFill>
              <a:srgbClr val="00FF00"/>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00FF00"/>
              </a:extrusionClr>
              <a:contourClr>
                <a:srgbClr val="00FF00"/>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de-DE" altLang="de-DE"/>
                <a:t>TG00</a:t>
              </a:r>
            </a:p>
          </p:txBody>
        </p:sp>
        <p:sp>
          <p:nvSpPr>
            <p:cNvPr id="49" name="AutoShape 61"/>
            <p:cNvSpPr>
              <a:spLocks noChangeArrowheads="1"/>
            </p:cNvSpPr>
            <p:nvPr/>
          </p:nvSpPr>
          <p:spPr bwMode="auto">
            <a:xfrm>
              <a:off x="2159" y="1343"/>
              <a:ext cx="356" cy="144"/>
            </a:xfrm>
            <a:prstGeom prst="parallelogram">
              <a:avLst>
                <a:gd name="adj" fmla="val 41662"/>
              </a:avLst>
            </a:prstGeom>
            <a:solidFill>
              <a:srgbClr val="00FF00"/>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00FF00"/>
              </a:extrusionClr>
              <a:contourClr>
                <a:srgbClr val="00FF00"/>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de-DE" altLang="de-DE"/>
                <a:t>FG00</a:t>
              </a:r>
            </a:p>
          </p:txBody>
        </p:sp>
        <p:sp>
          <p:nvSpPr>
            <p:cNvPr id="50" name="AutoShape 62"/>
            <p:cNvSpPr>
              <a:spLocks noChangeArrowheads="1"/>
            </p:cNvSpPr>
            <p:nvPr/>
          </p:nvSpPr>
          <p:spPr bwMode="auto">
            <a:xfrm>
              <a:off x="2078" y="1524"/>
              <a:ext cx="356" cy="144"/>
            </a:xfrm>
            <a:prstGeom prst="parallelogram">
              <a:avLst>
                <a:gd name="adj" fmla="val 41662"/>
              </a:avLst>
            </a:prstGeom>
            <a:solidFill>
              <a:srgbClr val="00FF00"/>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00FF00"/>
              </a:extrusionClr>
              <a:contourClr>
                <a:srgbClr val="00FF00"/>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de-DE" altLang="de-DE"/>
                <a:t>MI00</a:t>
              </a:r>
            </a:p>
          </p:txBody>
        </p:sp>
        <p:sp>
          <p:nvSpPr>
            <p:cNvPr id="51" name="AutoShape 63"/>
            <p:cNvSpPr>
              <a:spLocks noChangeArrowheads="1"/>
            </p:cNvSpPr>
            <p:nvPr/>
          </p:nvSpPr>
          <p:spPr bwMode="auto">
            <a:xfrm>
              <a:off x="2832" y="1162"/>
              <a:ext cx="356" cy="144"/>
            </a:xfrm>
            <a:prstGeom prst="parallelogram">
              <a:avLst>
                <a:gd name="adj" fmla="val 41662"/>
              </a:avLst>
            </a:prstGeom>
            <a:gradFill rotWithShape="1">
              <a:gsLst>
                <a:gs pos="0">
                  <a:srgbClr val="969696"/>
                </a:gs>
                <a:gs pos="100000">
                  <a:srgbClr val="454545"/>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969696"/>
              </a:extrusionClr>
              <a:contourClr>
                <a:srgbClr val="969696"/>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de-DE" altLang="de-DE">
                  <a:solidFill>
                    <a:srgbClr val="EAEAEA"/>
                  </a:solidFill>
                </a:rPr>
                <a:t>TG00</a:t>
              </a:r>
            </a:p>
          </p:txBody>
        </p:sp>
        <p:sp>
          <p:nvSpPr>
            <p:cNvPr id="52" name="AutoShape 64"/>
            <p:cNvSpPr>
              <a:spLocks noChangeArrowheads="1"/>
            </p:cNvSpPr>
            <p:nvPr/>
          </p:nvSpPr>
          <p:spPr bwMode="auto">
            <a:xfrm>
              <a:off x="2752" y="1343"/>
              <a:ext cx="356" cy="144"/>
            </a:xfrm>
            <a:prstGeom prst="parallelogram">
              <a:avLst>
                <a:gd name="adj" fmla="val 41662"/>
              </a:avLst>
            </a:prstGeom>
            <a:gradFill rotWithShape="1">
              <a:gsLst>
                <a:gs pos="0">
                  <a:srgbClr val="969696"/>
                </a:gs>
                <a:gs pos="100000">
                  <a:srgbClr val="454545"/>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969696"/>
              </a:extrusionClr>
              <a:contourClr>
                <a:srgbClr val="969696"/>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de-DE" altLang="de-DE">
                  <a:solidFill>
                    <a:srgbClr val="EAEAEA"/>
                  </a:solidFill>
                </a:rPr>
                <a:t>FG00</a:t>
              </a:r>
            </a:p>
          </p:txBody>
        </p:sp>
        <p:sp>
          <p:nvSpPr>
            <p:cNvPr id="53" name="AutoShape 65"/>
            <p:cNvSpPr>
              <a:spLocks noChangeArrowheads="1"/>
            </p:cNvSpPr>
            <p:nvPr/>
          </p:nvSpPr>
          <p:spPr bwMode="auto">
            <a:xfrm>
              <a:off x="2671" y="1524"/>
              <a:ext cx="356" cy="144"/>
            </a:xfrm>
            <a:prstGeom prst="parallelogram">
              <a:avLst>
                <a:gd name="adj" fmla="val 41662"/>
              </a:avLst>
            </a:prstGeom>
            <a:gradFill rotWithShape="1">
              <a:gsLst>
                <a:gs pos="0">
                  <a:srgbClr val="969696"/>
                </a:gs>
                <a:gs pos="100000">
                  <a:srgbClr val="454545"/>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969696"/>
              </a:extrusionClr>
              <a:contourClr>
                <a:srgbClr val="969696"/>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de-DE" altLang="de-DE">
                  <a:solidFill>
                    <a:srgbClr val="EAEAEA"/>
                  </a:solidFill>
                </a:rPr>
                <a:t>MI00</a:t>
              </a:r>
            </a:p>
          </p:txBody>
        </p:sp>
        <p:sp>
          <p:nvSpPr>
            <p:cNvPr id="54" name="AutoShape 66"/>
            <p:cNvSpPr>
              <a:spLocks noChangeArrowheads="1"/>
            </p:cNvSpPr>
            <p:nvPr/>
          </p:nvSpPr>
          <p:spPr bwMode="auto">
            <a:xfrm>
              <a:off x="3658" y="1161"/>
              <a:ext cx="356" cy="144"/>
            </a:xfrm>
            <a:prstGeom prst="parallelogram">
              <a:avLst>
                <a:gd name="adj" fmla="val 41662"/>
              </a:avLst>
            </a:prstGeom>
            <a:solidFill>
              <a:srgbClr val="00FF00"/>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00FF00"/>
              </a:extrusionClr>
              <a:contourClr>
                <a:srgbClr val="00FF00"/>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de-DE" altLang="de-DE"/>
                <a:t>RM00</a:t>
              </a:r>
            </a:p>
          </p:txBody>
        </p:sp>
        <p:sp>
          <p:nvSpPr>
            <p:cNvPr id="55" name="AutoShape 67"/>
            <p:cNvSpPr>
              <a:spLocks noChangeArrowheads="1"/>
            </p:cNvSpPr>
            <p:nvPr/>
          </p:nvSpPr>
          <p:spPr bwMode="auto">
            <a:xfrm>
              <a:off x="3579" y="1343"/>
              <a:ext cx="356" cy="144"/>
            </a:xfrm>
            <a:prstGeom prst="parallelogram">
              <a:avLst>
                <a:gd name="adj" fmla="val 41662"/>
              </a:avLst>
            </a:prstGeom>
            <a:solidFill>
              <a:srgbClr val="00FF00"/>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00FF00"/>
              </a:extrusionClr>
              <a:contourClr>
                <a:srgbClr val="00FF00"/>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de-DE" altLang="de-DE"/>
                <a:t>SF00</a:t>
              </a:r>
            </a:p>
          </p:txBody>
        </p:sp>
        <p:sp>
          <p:nvSpPr>
            <p:cNvPr id="56" name="AutoShape 68"/>
            <p:cNvSpPr>
              <a:spLocks noChangeArrowheads="1"/>
            </p:cNvSpPr>
            <p:nvPr/>
          </p:nvSpPr>
          <p:spPr bwMode="auto">
            <a:xfrm>
              <a:off x="3499" y="1524"/>
              <a:ext cx="356" cy="144"/>
            </a:xfrm>
            <a:prstGeom prst="parallelogram">
              <a:avLst>
                <a:gd name="adj" fmla="val 41662"/>
              </a:avLst>
            </a:prstGeom>
            <a:solidFill>
              <a:srgbClr val="00FF00"/>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00FF00"/>
              </a:extrusionClr>
              <a:contourClr>
                <a:srgbClr val="00FF00"/>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de-DE" altLang="de-DE"/>
                <a:t>FG00</a:t>
              </a:r>
            </a:p>
          </p:txBody>
        </p:sp>
        <p:sp>
          <p:nvSpPr>
            <p:cNvPr id="57" name="AutoShape 69"/>
            <p:cNvSpPr>
              <a:spLocks noChangeArrowheads="1"/>
            </p:cNvSpPr>
            <p:nvPr/>
          </p:nvSpPr>
          <p:spPr bwMode="auto">
            <a:xfrm>
              <a:off x="3418" y="1705"/>
              <a:ext cx="356" cy="144"/>
            </a:xfrm>
            <a:prstGeom prst="parallelogram">
              <a:avLst>
                <a:gd name="adj" fmla="val 41662"/>
              </a:avLst>
            </a:prstGeom>
            <a:solidFill>
              <a:srgbClr val="00FF00"/>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00FF00"/>
              </a:extrusionClr>
              <a:contourClr>
                <a:srgbClr val="00FF00"/>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de-DE" altLang="de-DE"/>
                <a:t>MI00</a:t>
              </a:r>
            </a:p>
          </p:txBody>
        </p:sp>
        <p:sp>
          <p:nvSpPr>
            <p:cNvPr id="58" name="AutoShape 70"/>
            <p:cNvSpPr>
              <a:spLocks noChangeArrowheads="1"/>
            </p:cNvSpPr>
            <p:nvPr/>
          </p:nvSpPr>
          <p:spPr bwMode="auto">
            <a:xfrm>
              <a:off x="4105" y="1162"/>
              <a:ext cx="356" cy="144"/>
            </a:xfrm>
            <a:prstGeom prst="parallelogram">
              <a:avLst>
                <a:gd name="adj" fmla="val 41662"/>
              </a:avLst>
            </a:prstGeom>
            <a:solidFill>
              <a:srgbClr val="00FF00"/>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00FF00"/>
              </a:extrusionClr>
              <a:contourClr>
                <a:srgbClr val="00FF00"/>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de-DE" altLang="de-DE"/>
                <a:t>TG00</a:t>
              </a:r>
            </a:p>
          </p:txBody>
        </p:sp>
        <p:sp>
          <p:nvSpPr>
            <p:cNvPr id="59" name="AutoShape 71"/>
            <p:cNvSpPr>
              <a:spLocks noChangeArrowheads="1"/>
            </p:cNvSpPr>
            <p:nvPr/>
          </p:nvSpPr>
          <p:spPr bwMode="auto">
            <a:xfrm>
              <a:off x="4025" y="1343"/>
              <a:ext cx="356" cy="144"/>
            </a:xfrm>
            <a:prstGeom prst="parallelogram">
              <a:avLst>
                <a:gd name="adj" fmla="val 41662"/>
              </a:avLst>
            </a:prstGeom>
            <a:solidFill>
              <a:srgbClr val="00FF00"/>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00FF00"/>
              </a:extrusionClr>
              <a:contourClr>
                <a:srgbClr val="00FF00"/>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de-DE" altLang="de-DE"/>
                <a:t>FG00</a:t>
              </a:r>
            </a:p>
          </p:txBody>
        </p:sp>
        <p:sp>
          <p:nvSpPr>
            <p:cNvPr id="60" name="AutoShape 72"/>
            <p:cNvSpPr>
              <a:spLocks noChangeArrowheads="1"/>
            </p:cNvSpPr>
            <p:nvPr/>
          </p:nvSpPr>
          <p:spPr bwMode="auto">
            <a:xfrm>
              <a:off x="3944" y="1524"/>
              <a:ext cx="356" cy="144"/>
            </a:xfrm>
            <a:prstGeom prst="parallelogram">
              <a:avLst>
                <a:gd name="adj" fmla="val 41662"/>
              </a:avLst>
            </a:prstGeom>
            <a:solidFill>
              <a:srgbClr val="00FF00"/>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00FF00"/>
              </a:extrusionClr>
              <a:contourClr>
                <a:srgbClr val="00FF00"/>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de-DE" altLang="de-DE"/>
                <a:t>MI00</a:t>
              </a:r>
            </a:p>
          </p:txBody>
        </p:sp>
        <p:sp>
          <p:nvSpPr>
            <p:cNvPr id="61" name="AutoShape 73"/>
            <p:cNvSpPr>
              <a:spLocks noChangeArrowheads="1"/>
            </p:cNvSpPr>
            <p:nvPr/>
          </p:nvSpPr>
          <p:spPr bwMode="auto">
            <a:xfrm>
              <a:off x="2940" y="890"/>
              <a:ext cx="356" cy="144"/>
            </a:xfrm>
            <a:prstGeom prst="parallelogram">
              <a:avLst>
                <a:gd name="adj" fmla="val 37472"/>
              </a:avLst>
            </a:prstGeom>
            <a:gradFill rotWithShape="1">
              <a:gsLst>
                <a:gs pos="0">
                  <a:srgbClr val="969696"/>
                </a:gs>
                <a:gs pos="100000">
                  <a:srgbClr val="454545"/>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969696"/>
              </a:extrusionClr>
              <a:contourClr>
                <a:srgbClr val="969696"/>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de-DE" altLang="de-DE">
                  <a:solidFill>
                    <a:srgbClr val="EAEAEA"/>
                  </a:solidFill>
                </a:rPr>
                <a:t>TO00</a:t>
              </a:r>
            </a:p>
          </p:txBody>
        </p:sp>
        <p:sp>
          <p:nvSpPr>
            <p:cNvPr id="62" name="AutoShape 74"/>
            <p:cNvSpPr>
              <a:spLocks noChangeArrowheads="1"/>
            </p:cNvSpPr>
            <p:nvPr/>
          </p:nvSpPr>
          <p:spPr bwMode="auto">
            <a:xfrm>
              <a:off x="4934" y="1163"/>
              <a:ext cx="356" cy="144"/>
            </a:xfrm>
            <a:prstGeom prst="parallelogram">
              <a:avLst>
                <a:gd name="adj" fmla="val 41662"/>
              </a:avLst>
            </a:prstGeom>
            <a:gradFill rotWithShape="1">
              <a:gsLst>
                <a:gs pos="0">
                  <a:srgbClr val="969696"/>
                </a:gs>
                <a:gs pos="100000">
                  <a:srgbClr val="454545"/>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969696"/>
              </a:extrusionClr>
              <a:contourClr>
                <a:srgbClr val="969696"/>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de-DE" altLang="de-DE">
                  <a:solidFill>
                    <a:srgbClr val="EAEAEA"/>
                  </a:solidFill>
                </a:rPr>
                <a:t>TG00</a:t>
              </a:r>
            </a:p>
          </p:txBody>
        </p:sp>
        <p:sp>
          <p:nvSpPr>
            <p:cNvPr id="63" name="AutoShape 75"/>
            <p:cNvSpPr>
              <a:spLocks noChangeArrowheads="1"/>
            </p:cNvSpPr>
            <p:nvPr/>
          </p:nvSpPr>
          <p:spPr bwMode="auto">
            <a:xfrm>
              <a:off x="4854" y="1344"/>
              <a:ext cx="356" cy="144"/>
            </a:xfrm>
            <a:prstGeom prst="parallelogram">
              <a:avLst>
                <a:gd name="adj" fmla="val 41662"/>
              </a:avLst>
            </a:prstGeom>
            <a:gradFill rotWithShape="1">
              <a:gsLst>
                <a:gs pos="0">
                  <a:srgbClr val="969696"/>
                </a:gs>
                <a:gs pos="100000">
                  <a:srgbClr val="454545"/>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969696"/>
              </a:extrusionClr>
              <a:contourClr>
                <a:srgbClr val="969696"/>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de-DE" altLang="de-DE">
                  <a:solidFill>
                    <a:srgbClr val="EAEAEA"/>
                  </a:solidFill>
                </a:rPr>
                <a:t>FG00</a:t>
              </a:r>
            </a:p>
          </p:txBody>
        </p:sp>
        <p:sp>
          <p:nvSpPr>
            <p:cNvPr id="64" name="AutoShape 76"/>
            <p:cNvSpPr>
              <a:spLocks noChangeArrowheads="1"/>
            </p:cNvSpPr>
            <p:nvPr/>
          </p:nvSpPr>
          <p:spPr bwMode="auto">
            <a:xfrm>
              <a:off x="4773" y="1525"/>
              <a:ext cx="356" cy="144"/>
            </a:xfrm>
            <a:prstGeom prst="parallelogram">
              <a:avLst>
                <a:gd name="adj" fmla="val 41662"/>
              </a:avLst>
            </a:prstGeom>
            <a:gradFill rotWithShape="1">
              <a:gsLst>
                <a:gs pos="0">
                  <a:srgbClr val="969696"/>
                </a:gs>
                <a:gs pos="100000">
                  <a:srgbClr val="454545"/>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969696"/>
              </a:extrusionClr>
              <a:contourClr>
                <a:srgbClr val="969696"/>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de-DE" altLang="de-DE">
                  <a:solidFill>
                    <a:srgbClr val="EAEAEA"/>
                  </a:solidFill>
                </a:rPr>
                <a:t>MI00</a:t>
              </a:r>
            </a:p>
          </p:txBody>
        </p:sp>
        <p:sp>
          <p:nvSpPr>
            <p:cNvPr id="65" name="AutoShape 77"/>
            <p:cNvSpPr>
              <a:spLocks noChangeArrowheads="1"/>
            </p:cNvSpPr>
            <p:nvPr/>
          </p:nvSpPr>
          <p:spPr bwMode="auto">
            <a:xfrm>
              <a:off x="5042" y="891"/>
              <a:ext cx="356" cy="144"/>
            </a:xfrm>
            <a:prstGeom prst="parallelogram">
              <a:avLst>
                <a:gd name="adj" fmla="val 37472"/>
              </a:avLst>
            </a:prstGeom>
            <a:gradFill rotWithShape="1">
              <a:gsLst>
                <a:gs pos="0">
                  <a:srgbClr val="969696"/>
                </a:gs>
                <a:gs pos="100000">
                  <a:srgbClr val="454545"/>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969696"/>
              </a:extrusionClr>
              <a:contourClr>
                <a:srgbClr val="969696"/>
              </a:contourClr>
            </a:sp3d>
          </p:spPr>
          <p:txBody>
            <a:bodyPr wrap="none" lIns="0" tIns="0" rIns="0" bIns="0" anchor="ctr">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de-DE" altLang="de-DE">
                  <a:solidFill>
                    <a:srgbClr val="EAEAEA"/>
                  </a:solidFill>
                </a:rPr>
                <a:t>PE00</a:t>
              </a:r>
            </a:p>
          </p:txBody>
        </p:sp>
        <p:sp>
          <p:nvSpPr>
            <p:cNvPr id="66" name="AutoShape 78"/>
            <p:cNvSpPr>
              <a:spLocks noChangeArrowheads="1"/>
            </p:cNvSpPr>
            <p:nvPr/>
          </p:nvSpPr>
          <p:spPr bwMode="auto">
            <a:xfrm>
              <a:off x="2064" y="2160"/>
              <a:ext cx="771" cy="720"/>
            </a:xfrm>
            <a:prstGeom prst="parallelogram">
              <a:avLst>
                <a:gd name="adj" fmla="val 46527"/>
              </a:avLst>
            </a:prstGeom>
            <a:gradFill rotWithShape="0">
              <a:gsLst>
                <a:gs pos="0">
                  <a:srgbClr val="969696"/>
                </a:gs>
                <a:gs pos="100000">
                  <a:srgbClr val="454545"/>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969696"/>
              </a:extrusionClr>
              <a:contourClr>
                <a:srgbClr val="969696"/>
              </a:contourClr>
            </a:sp3d>
          </p:spPr>
          <p:txBody>
            <a:bodyPr wrap="none" lIns="0" tIns="0" rIns="0" bIns="0" anchor="b">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endParaRPr lang="de-DE" altLang="de-DE" sz="1400"/>
            </a:p>
          </p:txBody>
        </p:sp>
        <p:sp>
          <p:nvSpPr>
            <p:cNvPr id="67" name="Text Box 79"/>
            <p:cNvSpPr txBox="1">
              <a:spLocks noChangeArrowheads="1"/>
            </p:cNvSpPr>
            <p:nvPr/>
          </p:nvSpPr>
          <p:spPr bwMode="auto">
            <a:xfrm>
              <a:off x="2336" y="2160"/>
              <a:ext cx="544"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r>
                <a:rPr lang="de-DE" altLang="de-DE" sz="1400">
                  <a:solidFill>
                    <a:srgbClr val="EAEAEA"/>
                  </a:solidFill>
                </a:rPr>
                <a:t>CA00</a:t>
              </a:r>
              <a:endParaRPr lang="de-DE" altLang="de-DE" sz="1400">
                <a:solidFill>
                  <a:srgbClr val="EAEAEA"/>
                </a:solidFill>
                <a:cs typeface="Times New Roman" panose="02020603050405020304" pitchFamily="18" charset="0"/>
              </a:endParaRPr>
            </a:p>
          </p:txBody>
        </p:sp>
        <p:sp>
          <p:nvSpPr>
            <p:cNvPr id="68" name="AutoShape 80"/>
            <p:cNvSpPr>
              <a:spLocks noChangeArrowheads="1"/>
            </p:cNvSpPr>
            <p:nvPr/>
          </p:nvSpPr>
          <p:spPr bwMode="auto">
            <a:xfrm>
              <a:off x="691" y="2387"/>
              <a:ext cx="1950" cy="384"/>
            </a:xfrm>
            <a:prstGeom prst="parallelogram">
              <a:avLst>
                <a:gd name="adj" fmla="val 45303"/>
              </a:avLst>
            </a:prstGeom>
            <a:solidFill>
              <a:srgbClr val="FFFF66"/>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FFFF66"/>
              </a:extrusionClr>
              <a:contourClr>
                <a:srgbClr val="FFFF66"/>
              </a:contourClr>
            </a:sp3d>
          </p:spPr>
          <p:txBody>
            <a:bodyPr wrap="none" lIns="0" tIns="0" rIns="0" bIns="0" anchor="b">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endParaRPr lang="de-DE" altLang="de-DE" sz="1400"/>
            </a:p>
          </p:txBody>
        </p:sp>
        <p:sp>
          <p:nvSpPr>
            <p:cNvPr id="69" name="Text Box 81"/>
            <p:cNvSpPr txBox="1">
              <a:spLocks noChangeArrowheads="1"/>
            </p:cNvSpPr>
            <p:nvPr/>
          </p:nvSpPr>
          <p:spPr bwMode="auto">
            <a:xfrm>
              <a:off x="748" y="2432"/>
              <a:ext cx="1951"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de-DE" altLang="de-DE" sz="1400"/>
                <a:t>Einkäufergruppe Nord-Amerika</a:t>
              </a:r>
            </a:p>
            <a:p>
              <a:pPr eaLnBrk="1" hangingPunct="1">
                <a:spcBef>
                  <a:spcPct val="0"/>
                </a:spcBef>
                <a:buClrTx/>
                <a:buFontTx/>
                <a:buNone/>
              </a:pPr>
              <a:r>
                <a:rPr lang="de-DE" altLang="de-DE" sz="1400"/>
                <a:t>                       N00</a:t>
              </a:r>
              <a:endParaRPr lang="de-DE" altLang="de-DE" sz="1400">
                <a:cs typeface="Times New Roman" panose="02020603050405020304" pitchFamily="18" charset="0"/>
              </a:endParaRPr>
            </a:p>
          </p:txBody>
        </p:sp>
        <p:sp>
          <p:nvSpPr>
            <p:cNvPr id="70" name="Text Box 82"/>
            <p:cNvSpPr txBox="1">
              <a:spLocks noChangeArrowheads="1"/>
            </p:cNvSpPr>
            <p:nvPr/>
          </p:nvSpPr>
          <p:spPr bwMode="auto">
            <a:xfrm>
              <a:off x="3243" y="2160"/>
              <a:ext cx="72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r>
                <a:rPr lang="de-DE" altLang="de-DE" sz="1400"/>
                <a:t>EKO DE00</a:t>
              </a:r>
              <a:endParaRPr lang="de-DE" altLang="de-DE" sz="1400">
                <a:cs typeface="Times New Roman" panose="02020603050405020304" pitchFamily="18" charset="0"/>
              </a:endParaRPr>
            </a:p>
          </p:txBody>
        </p:sp>
        <p:sp>
          <p:nvSpPr>
            <p:cNvPr id="71" name="AutoShape 83"/>
            <p:cNvSpPr>
              <a:spLocks noChangeArrowheads="1"/>
            </p:cNvSpPr>
            <p:nvPr/>
          </p:nvSpPr>
          <p:spPr bwMode="auto">
            <a:xfrm>
              <a:off x="2971" y="2387"/>
              <a:ext cx="998" cy="384"/>
            </a:xfrm>
            <a:prstGeom prst="parallelogram">
              <a:avLst>
                <a:gd name="adj" fmla="val 47094"/>
              </a:avLst>
            </a:prstGeom>
            <a:solidFill>
              <a:srgbClr val="FFFF66"/>
            </a:solidFill>
            <a:ln w="9525">
              <a:miter lim="800000"/>
              <a:headEnd/>
              <a:tailEnd/>
            </a:ln>
            <a:scene3d>
              <a:camera prst="legacyObliqueBottomRight"/>
              <a:lightRig rig="legacyFlat3" dir="b"/>
            </a:scene3d>
            <a:sp3d extrusionH="100000" prstMaterial="legacyMatte">
              <a:bevelT w="13500" h="13500" prst="angle"/>
              <a:bevelB w="13500" h="13500" prst="angle"/>
              <a:extrusionClr>
                <a:srgbClr val="FFFF66"/>
              </a:extrusionClr>
              <a:contourClr>
                <a:srgbClr val="FFFF66"/>
              </a:contourClr>
            </a:sp3d>
          </p:spPr>
          <p:txBody>
            <a:bodyPr wrap="none" lIns="0" tIns="0" rIns="0" bIns="0" anchor="b">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endParaRPr lang="de-DE" altLang="de-DE" sz="1400"/>
            </a:p>
          </p:txBody>
        </p:sp>
        <p:sp>
          <p:nvSpPr>
            <p:cNvPr id="72" name="Text Box 84"/>
            <p:cNvSpPr txBox="1">
              <a:spLocks noChangeArrowheads="1"/>
            </p:cNvSpPr>
            <p:nvPr/>
          </p:nvSpPr>
          <p:spPr bwMode="auto">
            <a:xfrm>
              <a:off x="2971" y="2432"/>
              <a:ext cx="952"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r>
                <a:rPr lang="de-DE" altLang="de-DE" sz="1400"/>
                <a:t>     EKG Europa</a:t>
              </a:r>
            </a:p>
            <a:p>
              <a:pPr eaLnBrk="1" hangingPunct="1">
                <a:spcBef>
                  <a:spcPct val="0"/>
                </a:spcBef>
                <a:buClrTx/>
                <a:buFontTx/>
                <a:buNone/>
              </a:pPr>
              <a:r>
                <a:rPr lang="de-DE" altLang="de-DE" sz="1400"/>
                <a:t>        E00</a:t>
              </a:r>
              <a:endParaRPr lang="de-DE" altLang="de-DE" sz="1400">
                <a:cs typeface="Times New Roman" panose="02020603050405020304" pitchFamily="18" charset="0"/>
              </a:endParaRPr>
            </a:p>
          </p:txBody>
        </p:sp>
        <p:sp>
          <p:nvSpPr>
            <p:cNvPr id="73" name="AutoShape 85"/>
            <p:cNvSpPr>
              <a:spLocks noChangeArrowheads="1"/>
            </p:cNvSpPr>
            <p:nvPr/>
          </p:nvSpPr>
          <p:spPr bwMode="auto">
            <a:xfrm>
              <a:off x="4150" y="2160"/>
              <a:ext cx="771" cy="720"/>
            </a:xfrm>
            <a:prstGeom prst="parallelogram">
              <a:avLst>
                <a:gd name="adj" fmla="val 46527"/>
              </a:avLst>
            </a:prstGeom>
            <a:gradFill rotWithShape="0">
              <a:gsLst>
                <a:gs pos="0">
                  <a:srgbClr val="969696"/>
                </a:gs>
                <a:gs pos="100000">
                  <a:srgbClr val="454545"/>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969696"/>
              </a:extrusionClr>
              <a:contourClr>
                <a:srgbClr val="969696"/>
              </a:contourClr>
            </a:sp3d>
          </p:spPr>
          <p:txBody>
            <a:bodyPr wrap="none" lIns="0" tIns="0" rIns="0" bIns="0" anchor="b">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endParaRPr lang="de-DE" altLang="de-DE" sz="1400"/>
            </a:p>
          </p:txBody>
        </p:sp>
        <p:sp>
          <p:nvSpPr>
            <p:cNvPr id="74" name="Text Box 86"/>
            <p:cNvSpPr txBox="1">
              <a:spLocks noChangeArrowheads="1"/>
            </p:cNvSpPr>
            <p:nvPr/>
          </p:nvSpPr>
          <p:spPr bwMode="auto">
            <a:xfrm>
              <a:off x="4422" y="2160"/>
              <a:ext cx="544"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r>
                <a:rPr lang="de-DE" altLang="de-DE" sz="1400">
                  <a:solidFill>
                    <a:srgbClr val="EAEAEA"/>
                  </a:solidFill>
                </a:rPr>
                <a:t> AU00</a:t>
              </a:r>
              <a:endParaRPr lang="de-DE" altLang="de-DE" sz="1400">
                <a:solidFill>
                  <a:srgbClr val="EAEAEA"/>
                </a:solidFill>
                <a:cs typeface="Times New Roman" panose="02020603050405020304" pitchFamily="18" charset="0"/>
              </a:endParaRPr>
            </a:p>
          </p:txBody>
        </p:sp>
        <p:sp>
          <p:nvSpPr>
            <p:cNvPr id="75" name="AutoShape 87"/>
            <p:cNvSpPr>
              <a:spLocks noChangeArrowheads="1"/>
            </p:cNvSpPr>
            <p:nvPr/>
          </p:nvSpPr>
          <p:spPr bwMode="auto">
            <a:xfrm>
              <a:off x="4241" y="2432"/>
              <a:ext cx="499" cy="384"/>
            </a:xfrm>
            <a:prstGeom prst="parallelogram">
              <a:avLst>
                <a:gd name="adj" fmla="val 45313"/>
              </a:avLst>
            </a:prstGeom>
            <a:gradFill rotWithShape="0">
              <a:gsLst>
                <a:gs pos="0">
                  <a:srgbClr val="969696"/>
                </a:gs>
                <a:gs pos="100000">
                  <a:srgbClr val="454545"/>
                </a:gs>
              </a:gsLst>
              <a:lin ang="2700000" scaled="1"/>
            </a:gradFill>
            <a:ln w="9525">
              <a:miter lim="800000"/>
              <a:headEnd/>
              <a:tailEnd/>
            </a:ln>
            <a:scene3d>
              <a:camera prst="legacyObliqueBottomRight"/>
              <a:lightRig rig="legacyFlat3" dir="b"/>
            </a:scene3d>
            <a:sp3d extrusionH="100000" prstMaterial="legacyMatte">
              <a:bevelT w="13500" h="13500" prst="angle"/>
              <a:bevelB w="13500" h="13500" prst="angle"/>
              <a:extrusionClr>
                <a:srgbClr val="969696"/>
              </a:extrusionClr>
              <a:contourClr>
                <a:srgbClr val="969696"/>
              </a:contourClr>
            </a:sp3d>
          </p:spPr>
          <p:txBody>
            <a:bodyPr wrap="none" lIns="0" tIns="0" rIns="0" bIns="0" anchor="b">
              <a:flatTx/>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endParaRPr lang="de-DE" altLang="de-DE" sz="1400"/>
            </a:p>
          </p:txBody>
        </p:sp>
        <p:sp>
          <p:nvSpPr>
            <p:cNvPr id="76" name="Text Box 88"/>
            <p:cNvSpPr txBox="1">
              <a:spLocks noChangeArrowheads="1"/>
            </p:cNvSpPr>
            <p:nvPr/>
          </p:nvSpPr>
          <p:spPr bwMode="auto">
            <a:xfrm>
              <a:off x="4287" y="2432"/>
              <a:ext cx="543"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000" tIns="46800" rIns="90000" bIns="0">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r>
                <a:rPr lang="de-DE" altLang="de-DE" sz="1400">
                  <a:solidFill>
                    <a:srgbClr val="EAEAEA"/>
                  </a:solidFill>
                </a:rPr>
                <a:t>  Asien</a:t>
              </a:r>
            </a:p>
            <a:p>
              <a:pPr eaLnBrk="1" hangingPunct="1">
                <a:spcBef>
                  <a:spcPct val="0"/>
                </a:spcBef>
                <a:buClrTx/>
                <a:buFontTx/>
                <a:buNone/>
              </a:pPr>
              <a:r>
                <a:rPr lang="de-DE" altLang="de-DE" sz="1400">
                  <a:solidFill>
                    <a:srgbClr val="EAEAEA"/>
                  </a:solidFill>
                </a:rPr>
                <a:t>A00</a:t>
              </a:r>
              <a:endParaRPr lang="de-DE" altLang="de-DE" sz="1400">
                <a:solidFill>
                  <a:srgbClr val="EAEAEA"/>
                </a:solidFill>
                <a:cs typeface="Times New Roman" panose="02020603050405020304" pitchFamily="18" charset="0"/>
              </a:endParaRPr>
            </a:p>
          </p:txBody>
        </p:sp>
        <p:sp>
          <p:nvSpPr>
            <p:cNvPr id="77" name="Text Box 89"/>
            <p:cNvSpPr txBox="1">
              <a:spLocks noChangeArrowheads="1"/>
            </p:cNvSpPr>
            <p:nvPr/>
          </p:nvSpPr>
          <p:spPr bwMode="auto">
            <a:xfrm>
              <a:off x="5072" y="3203"/>
              <a:ext cx="34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r" eaLnBrk="1" hangingPunct="1">
                <a:spcBef>
                  <a:spcPct val="0"/>
                </a:spcBef>
                <a:buClrTx/>
                <a:buFontTx/>
                <a:buNone/>
              </a:pPr>
              <a:r>
                <a:rPr lang="de-DE" altLang="de-DE"/>
                <a:t>Werk</a:t>
              </a:r>
            </a:p>
          </p:txBody>
        </p:sp>
        <p:sp>
          <p:nvSpPr>
            <p:cNvPr id="78" name="Text Box 90"/>
            <p:cNvSpPr txBox="1">
              <a:spLocks noChangeArrowheads="1"/>
            </p:cNvSpPr>
            <p:nvPr/>
          </p:nvSpPr>
          <p:spPr bwMode="auto">
            <a:xfrm>
              <a:off x="4613" y="3521"/>
              <a:ext cx="80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r" eaLnBrk="1" hangingPunct="1">
                <a:spcBef>
                  <a:spcPct val="0"/>
                </a:spcBef>
                <a:buClrTx/>
                <a:buFontTx/>
                <a:buNone/>
              </a:pPr>
              <a:r>
                <a:rPr lang="de-DE" altLang="de-DE"/>
                <a:t>Buchungskreis</a:t>
              </a:r>
            </a:p>
          </p:txBody>
        </p:sp>
      </p:grpSp>
    </p:spTree>
    <p:extLst>
      <p:ext uri="{BB962C8B-B14F-4D97-AF65-F5344CB8AC3E}">
        <p14:creationId xmlns:p14="http://schemas.microsoft.com/office/powerpoint/2010/main" val="1846201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MM Stammdaten</a:t>
            </a:r>
            <a:endParaRPr lang="de-DE" dirty="0"/>
          </a:p>
        </p:txBody>
      </p:sp>
      <p:sp>
        <p:nvSpPr>
          <p:cNvPr id="4" name="AutoShape 4"/>
          <p:cNvSpPr>
            <a:spLocks noChangeArrowheads="1"/>
          </p:cNvSpPr>
          <p:nvPr/>
        </p:nvSpPr>
        <p:spPr bwMode="auto">
          <a:xfrm>
            <a:off x="8034589" y="1946275"/>
            <a:ext cx="2743200" cy="533400"/>
          </a:xfrm>
          <a:prstGeom prst="roundRect">
            <a:avLst>
              <a:gd name="adj" fmla="val 16667"/>
            </a:avLst>
          </a:prstGeom>
          <a:solidFill>
            <a:srgbClr val="004880"/>
          </a:solidFill>
          <a:ln w="9525" algn="ctr">
            <a:solidFill>
              <a:schemeClr val="tx1"/>
            </a:solidFill>
            <a:round/>
            <a:headEnd/>
            <a:tailEnd/>
          </a:ln>
        </p:spPr>
        <p:txBody>
          <a:bodyPr wrap="none" lIns="0" tIns="0" rIns="0" bIns="0"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chemeClr val="bg1"/>
                </a:solidFill>
              </a:rPr>
              <a:t>Lieferantenstammsatz</a:t>
            </a:r>
          </a:p>
        </p:txBody>
      </p:sp>
      <p:sp>
        <p:nvSpPr>
          <p:cNvPr id="5" name="AutoShape 5"/>
          <p:cNvSpPr>
            <a:spLocks noChangeArrowheads="1"/>
          </p:cNvSpPr>
          <p:nvPr/>
        </p:nvSpPr>
        <p:spPr bwMode="auto">
          <a:xfrm>
            <a:off x="8034589" y="2708275"/>
            <a:ext cx="2743200" cy="533400"/>
          </a:xfrm>
          <a:prstGeom prst="roundRect">
            <a:avLst>
              <a:gd name="adj" fmla="val 16667"/>
            </a:avLst>
          </a:prstGeom>
          <a:solidFill>
            <a:srgbClr val="004880"/>
          </a:solidFill>
          <a:ln w="9525" algn="ctr">
            <a:solidFill>
              <a:schemeClr val="tx1"/>
            </a:solidFill>
            <a:round/>
            <a:headEnd/>
            <a:tailEnd/>
          </a:ln>
        </p:spPr>
        <p:txBody>
          <a:bodyPr wrap="none" lIns="0" tIns="0" rIns="0" bIns="0"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chemeClr val="bg1"/>
                </a:solidFill>
              </a:rPr>
              <a:t>Materialstammsatz</a:t>
            </a:r>
          </a:p>
        </p:txBody>
      </p:sp>
      <p:sp>
        <p:nvSpPr>
          <p:cNvPr id="6" name="AutoShape 6"/>
          <p:cNvSpPr>
            <a:spLocks noChangeArrowheads="1"/>
          </p:cNvSpPr>
          <p:nvPr/>
        </p:nvSpPr>
        <p:spPr bwMode="auto">
          <a:xfrm>
            <a:off x="8034589" y="3470275"/>
            <a:ext cx="2743200" cy="533400"/>
          </a:xfrm>
          <a:prstGeom prst="roundRect">
            <a:avLst>
              <a:gd name="adj" fmla="val 16667"/>
            </a:avLst>
          </a:prstGeom>
          <a:solidFill>
            <a:srgbClr val="004880"/>
          </a:solidFill>
          <a:ln w="9525" algn="ctr">
            <a:solidFill>
              <a:schemeClr val="tx1"/>
            </a:solidFill>
            <a:round/>
            <a:headEnd/>
            <a:tailEnd/>
          </a:ln>
        </p:spPr>
        <p:txBody>
          <a:bodyPr wrap="none" lIns="0" tIns="0" rIns="0" bIns="0"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chemeClr val="bg1"/>
                </a:solidFill>
              </a:rPr>
              <a:t>Einkaufsinfosatz</a:t>
            </a:r>
          </a:p>
        </p:txBody>
      </p:sp>
      <p:sp>
        <p:nvSpPr>
          <p:cNvPr id="7" name="AutoShape 7"/>
          <p:cNvSpPr>
            <a:spLocks noChangeArrowheads="1"/>
          </p:cNvSpPr>
          <p:nvPr/>
        </p:nvSpPr>
        <p:spPr bwMode="auto">
          <a:xfrm>
            <a:off x="8034589" y="4994275"/>
            <a:ext cx="2743200" cy="533400"/>
          </a:xfrm>
          <a:prstGeom prst="roundRect">
            <a:avLst>
              <a:gd name="adj" fmla="val 16667"/>
            </a:avLst>
          </a:prstGeom>
          <a:solidFill>
            <a:srgbClr val="004880"/>
          </a:solidFill>
          <a:ln w="9525" algn="ctr">
            <a:solidFill>
              <a:schemeClr val="tx1"/>
            </a:solidFill>
            <a:round/>
            <a:headEnd/>
            <a:tailEnd/>
          </a:ln>
        </p:spPr>
        <p:txBody>
          <a:bodyPr wrap="none" lIns="0" tIns="0" rIns="0" bIns="0"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chemeClr val="bg1"/>
                </a:solidFill>
              </a:rPr>
              <a:t>Nachrichtenstammsatz</a:t>
            </a:r>
          </a:p>
        </p:txBody>
      </p:sp>
      <p:sp>
        <p:nvSpPr>
          <p:cNvPr id="8" name="AutoShape 8"/>
          <p:cNvSpPr>
            <a:spLocks noChangeArrowheads="1"/>
          </p:cNvSpPr>
          <p:nvPr/>
        </p:nvSpPr>
        <p:spPr bwMode="auto">
          <a:xfrm>
            <a:off x="8034589" y="4232275"/>
            <a:ext cx="2743200" cy="533400"/>
          </a:xfrm>
          <a:prstGeom prst="roundRect">
            <a:avLst>
              <a:gd name="adj" fmla="val 16667"/>
            </a:avLst>
          </a:prstGeom>
          <a:solidFill>
            <a:srgbClr val="004880"/>
          </a:solidFill>
          <a:ln w="9525" algn="ctr">
            <a:solidFill>
              <a:schemeClr val="tx1"/>
            </a:solidFill>
            <a:round/>
            <a:headEnd/>
            <a:tailEnd/>
          </a:ln>
        </p:spPr>
        <p:txBody>
          <a:bodyPr wrap="none" lIns="0" tIns="0" rIns="0" bIns="0"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chemeClr val="bg1"/>
                </a:solidFill>
              </a:rPr>
              <a:t>Konditionsstammsatz</a:t>
            </a:r>
          </a:p>
        </p:txBody>
      </p:sp>
      <p:pic>
        <p:nvPicPr>
          <p:cNvPr id="9" name="Grafik 8"/>
          <p:cNvPicPr>
            <a:picLocks noChangeAspect="1"/>
          </p:cNvPicPr>
          <p:nvPr/>
        </p:nvPicPr>
        <p:blipFill>
          <a:blip r:embed="rId2"/>
          <a:stretch>
            <a:fillRect/>
          </a:stretch>
        </p:blipFill>
        <p:spPr>
          <a:xfrm>
            <a:off x="603578" y="1993984"/>
            <a:ext cx="6820676" cy="3486659"/>
          </a:xfrm>
          <a:prstGeom prst="rect">
            <a:avLst/>
          </a:prstGeom>
        </p:spPr>
      </p:pic>
    </p:spTree>
    <p:extLst>
      <p:ext uri="{BB962C8B-B14F-4D97-AF65-F5344CB8AC3E}">
        <p14:creationId xmlns:p14="http://schemas.microsoft.com/office/powerpoint/2010/main" val="1690638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Geschäftspartnerstammsatz (Lieferanten)</a:t>
            </a:r>
            <a:endParaRPr lang="de-DE" dirty="0"/>
          </a:p>
        </p:txBody>
      </p:sp>
      <p:sp>
        <p:nvSpPr>
          <p:cNvPr id="3" name="Inhaltsplatzhalter 2"/>
          <p:cNvSpPr>
            <a:spLocks noGrp="1"/>
          </p:cNvSpPr>
          <p:nvPr>
            <p:ph idx="1"/>
          </p:nvPr>
        </p:nvSpPr>
        <p:spPr/>
        <p:txBody>
          <a:bodyPr/>
          <a:lstStyle/>
          <a:p>
            <a:pPr>
              <a:tabLst>
                <a:tab pos="1971675" algn="l"/>
              </a:tabLst>
            </a:pPr>
            <a:r>
              <a:rPr lang="de-DE" dirty="0" smtClean="0"/>
              <a:t>Lieferantenstamm beinhaltet </a:t>
            </a:r>
            <a:r>
              <a:rPr lang="de-DE" dirty="0"/>
              <a:t>alle notwendigen </a:t>
            </a:r>
            <a:r>
              <a:rPr lang="de-DE" dirty="0" smtClean="0"/>
              <a:t/>
            </a:r>
            <a:br>
              <a:rPr lang="de-DE" dirty="0" smtClean="0"/>
            </a:br>
            <a:r>
              <a:rPr lang="de-DE" dirty="0" smtClean="0"/>
              <a:t>Informationen </a:t>
            </a:r>
            <a:r>
              <a:rPr lang="de-DE" dirty="0"/>
              <a:t>über </a:t>
            </a:r>
            <a:r>
              <a:rPr lang="de-DE" dirty="0" smtClean="0"/>
              <a:t>externe Zulieferer</a:t>
            </a:r>
          </a:p>
          <a:p>
            <a:pPr>
              <a:tabLst>
                <a:tab pos="1971675" algn="l"/>
              </a:tabLst>
            </a:pPr>
            <a:endParaRPr lang="de-DE" dirty="0"/>
          </a:p>
          <a:p>
            <a:pPr>
              <a:tabLst>
                <a:tab pos="1971675" algn="l"/>
              </a:tabLst>
            </a:pPr>
            <a:r>
              <a:rPr lang="de-DE" dirty="0"/>
              <a:t>Hauptsächlich genutzt und gepflegt durch die </a:t>
            </a:r>
            <a:r>
              <a:rPr lang="de-DE" dirty="0" smtClean="0"/>
              <a:t/>
            </a:r>
            <a:br>
              <a:rPr lang="de-DE" dirty="0" smtClean="0"/>
            </a:br>
            <a:r>
              <a:rPr lang="de-DE" dirty="0" smtClean="0"/>
              <a:t>Buchhaltungs- </a:t>
            </a:r>
            <a:r>
              <a:rPr lang="de-DE" dirty="0"/>
              <a:t>und Einkaufsabteilung </a:t>
            </a:r>
          </a:p>
          <a:p>
            <a:pPr>
              <a:tabLst>
                <a:tab pos="1971675" algn="l"/>
              </a:tabLst>
            </a:pPr>
            <a:endParaRPr lang="de-DE" dirty="0" smtClean="0"/>
          </a:p>
          <a:p>
            <a:pPr>
              <a:tabLst>
                <a:tab pos="1971675" algn="l"/>
              </a:tabLst>
            </a:pPr>
            <a:r>
              <a:rPr lang="de-DE" dirty="0" smtClean="0"/>
              <a:t>Jeder </a:t>
            </a:r>
            <a:r>
              <a:rPr lang="de-DE" dirty="0"/>
              <a:t>Lieferant MUSS einen Lieferantenstamm </a:t>
            </a:r>
            <a:r>
              <a:rPr lang="de-DE" dirty="0" smtClean="0"/>
              <a:t>haben</a:t>
            </a:r>
          </a:p>
          <a:p>
            <a:pPr>
              <a:tabLst>
                <a:tab pos="1971675" algn="l"/>
              </a:tabLst>
            </a:pPr>
            <a:endParaRPr lang="de-DE" altLang="de-DE" dirty="0" smtClean="0">
              <a:latin typeface="Arial" panose="020B0604020202020204" pitchFamily="34" charset="0"/>
            </a:endParaRPr>
          </a:p>
          <a:p>
            <a:pPr>
              <a:tabLst>
                <a:tab pos="1971675" algn="l"/>
              </a:tabLst>
            </a:pPr>
            <a:r>
              <a:rPr lang="de-DE" altLang="de-DE" dirty="0" smtClean="0">
                <a:latin typeface="Arial" panose="020B0604020202020204" pitchFamily="34" charset="0"/>
              </a:rPr>
              <a:t>Der </a:t>
            </a:r>
            <a:r>
              <a:rPr lang="de-DE" altLang="de-DE" dirty="0">
                <a:latin typeface="Arial" panose="020B0604020202020204" pitchFamily="34" charset="0"/>
              </a:rPr>
              <a:t>Lieferantenstammsatz wird in SAP S/4HANA </a:t>
            </a:r>
            <a:r>
              <a:rPr lang="de-DE" altLang="de-DE" dirty="0" smtClean="0">
                <a:latin typeface="Arial" panose="020B0604020202020204" pitchFamily="34" charset="0"/>
              </a:rPr>
              <a:t>als </a:t>
            </a:r>
            <a:br>
              <a:rPr lang="de-DE" altLang="de-DE" dirty="0" smtClean="0">
                <a:latin typeface="Arial" panose="020B0604020202020204" pitchFamily="34" charset="0"/>
              </a:rPr>
            </a:br>
            <a:r>
              <a:rPr lang="de-DE" altLang="de-DE" dirty="0" smtClean="0">
                <a:latin typeface="Arial" panose="020B0604020202020204" pitchFamily="34" charset="0"/>
              </a:rPr>
              <a:t>zentraler </a:t>
            </a:r>
            <a:r>
              <a:rPr lang="de-DE" altLang="de-DE" dirty="0">
                <a:latin typeface="Arial" panose="020B0604020202020204" pitchFamily="34" charset="0"/>
              </a:rPr>
              <a:t>Geschäftspartnerstammsatz mit </a:t>
            </a:r>
            <a:r>
              <a:rPr lang="de-DE" altLang="de-DE" dirty="0" smtClean="0">
                <a:latin typeface="Arial" panose="020B0604020202020204" pitchFamily="34" charset="0"/>
              </a:rPr>
              <a:t/>
            </a:r>
            <a:br>
              <a:rPr lang="de-DE" altLang="de-DE" dirty="0" smtClean="0">
                <a:latin typeface="Arial" panose="020B0604020202020204" pitchFamily="34" charset="0"/>
              </a:rPr>
            </a:br>
            <a:r>
              <a:rPr lang="de-DE" altLang="de-DE" dirty="0" smtClean="0">
                <a:latin typeface="Arial" panose="020B0604020202020204" pitchFamily="34" charset="0"/>
              </a:rPr>
              <a:t>verschiedenen </a:t>
            </a:r>
            <a:r>
              <a:rPr lang="de-DE" altLang="de-DE" dirty="0">
                <a:latin typeface="Arial" panose="020B0604020202020204" pitchFamily="34" charset="0"/>
              </a:rPr>
              <a:t>Rollen angelegt.</a:t>
            </a:r>
          </a:p>
          <a:p>
            <a:pPr>
              <a:tabLst>
                <a:tab pos="1971675" algn="l"/>
              </a:tabLst>
            </a:pPr>
            <a:endParaRPr lang="de-DE" altLang="de-DE" dirty="0" smtClean="0">
              <a:latin typeface="Arial" panose="020B0604020202020204" pitchFamily="34" charset="0"/>
            </a:endParaRPr>
          </a:p>
          <a:p>
            <a:pPr>
              <a:tabLst>
                <a:tab pos="1971675" algn="l"/>
              </a:tabLst>
            </a:pPr>
            <a:r>
              <a:rPr lang="de-DE" altLang="de-DE" dirty="0" smtClean="0">
                <a:latin typeface="Arial" panose="020B0604020202020204" pitchFamily="34" charset="0"/>
              </a:rPr>
              <a:t>Für </a:t>
            </a:r>
            <a:r>
              <a:rPr lang="de-DE" altLang="de-DE" dirty="0">
                <a:latin typeface="Arial" panose="020B0604020202020204" pitchFamily="34" charset="0"/>
              </a:rPr>
              <a:t>Lieferanten sind das häufig die </a:t>
            </a:r>
            <a:r>
              <a:rPr lang="de-DE" altLang="de-DE" dirty="0" smtClean="0">
                <a:latin typeface="Arial" panose="020B0604020202020204" pitchFamily="34" charset="0"/>
              </a:rPr>
              <a:t/>
            </a:r>
            <a:br>
              <a:rPr lang="de-DE" altLang="de-DE" dirty="0" smtClean="0">
                <a:latin typeface="Arial" panose="020B0604020202020204" pitchFamily="34" charset="0"/>
              </a:rPr>
            </a:br>
            <a:r>
              <a:rPr lang="de-DE" altLang="de-DE" dirty="0" smtClean="0">
                <a:latin typeface="Arial" panose="020B0604020202020204" pitchFamily="34" charset="0"/>
              </a:rPr>
              <a:t>Geschäftspartnerrollen</a:t>
            </a:r>
            <a:r>
              <a:rPr lang="de-DE" altLang="de-DE" dirty="0">
                <a:latin typeface="Arial" panose="020B0604020202020204" pitchFamily="34" charset="0"/>
              </a:rPr>
              <a:t>:</a:t>
            </a:r>
          </a:p>
          <a:p>
            <a:pPr lvl="1">
              <a:tabLst>
                <a:tab pos="1971675" algn="l"/>
              </a:tabLst>
            </a:pPr>
            <a:r>
              <a:rPr lang="de-DE" altLang="de-DE" dirty="0">
                <a:latin typeface="Arial" panose="020B0604020202020204" pitchFamily="34" charset="0"/>
              </a:rPr>
              <a:t>FLVN00 (Kreditor)</a:t>
            </a:r>
          </a:p>
          <a:p>
            <a:pPr lvl="1">
              <a:tabLst>
                <a:tab pos="1971675" algn="l"/>
              </a:tabLst>
            </a:pPr>
            <a:r>
              <a:rPr lang="de-DE" altLang="de-DE" dirty="0">
                <a:latin typeface="Arial" panose="020B0604020202020204" pitchFamily="34" charset="0"/>
              </a:rPr>
              <a:t>FLVN01 (Lieferant)</a:t>
            </a:r>
          </a:p>
          <a:p>
            <a:pPr lvl="1">
              <a:tabLst>
                <a:tab pos="1971675" algn="l"/>
              </a:tabLst>
            </a:pPr>
            <a:endParaRPr lang="de-DE" dirty="0"/>
          </a:p>
        </p:txBody>
      </p:sp>
      <p:pic>
        <p:nvPicPr>
          <p:cNvPr id="6" name="Grafik 5"/>
          <p:cNvPicPr>
            <a:picLocks noChangeAspect="1"/>
          </p:cNvPicPr>
          <p:nvPr/>
        </p:nvPicPr>
        <p:blipFill>
          <a:blip r:embed="rId2"/>
          <a:stretch>
            <a:fillRect/>
          </a:stretch>
        </p:blipFill>
        <p:spPr>
          <a:xfrm>
            <a:off x="6224714" y="1546789"/>
            <a:ext cx="5229298" cy="4167626"/>
          </a:xfrm>
          <a:prstGeom prst="rect">
            <a:avLst/>
          </a:prstGeom>
        </p:spPr>
      </p:pic>
    </p:spTree>
    <p:extLst>
      <p:ext uri="{BB962C8B-B14F-4D97-AF65-F5344CB8AC3E}">
        <p14:creationId xmlns:p14="http://schemas.microsoft.com/office/powerpoint/2010/main" val="3028643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smtClean="0">
                <a:latin typeface="Arial" panose="020B0604020202020204" pitchFamily="34" charset="0"/>
              </a:rPr>
              <a:t>Geschäftspartnerstammsatz (Lieferanten)</a:t>
            </a:r>
            <a:endParaRPr lang="de-DE" dirty="0"/>
          </a:p>
        </p:txBody>
      </p:sp>
      <p:sp>
        <p:nvSpPr>
          <p:cNvPr id="3" name="Inhaltsplatzhalter 2"/>
          <p:cNvSpPr>
            <a:spLocks noGrp="1"/>
          </p:cNvSpPr>
          <p:nvPr>
            <p:ph idx="1"/>
          </p:nvPr>
        </p:nvSpPr>
        <p:spPr/>
        <p:txBody>
          <a:bodyPr/>
          <a:lstStyle/>
          <a:p>
            <a:pPr>
              <a:tabLst>
                <a:tab pos="1971675" algn="l"/>
              </a:tabLst>
            </a:pPr>
            <a:r>
              <a:rPr lang="de-DE" altLang="de-DE" dirty="0">
                <a:latin typeface="Arial" panose="020B0604020202020204" pitchFamily="34" charset="0"/>
              </a:rPr>
              <a:t>Allgemeine Daten</a:t>
            </a:r>
          </a:p>
          <a:p>
            <a:pPr lvl="1">
              <a:tabLst>
                <a:tab pos="1971675" algn="l"/>
              </a:tabLst>
            </a:pPr>
            <a:r>
              <a:rPr lang="de-DE" altLang="de-DE" dirty="0">
                <a:latin typeface="Arial" panose="020B0604020202020204" pitchFamily="34" charset="0"/>
              </a:rPr>
              <a:t>Adresse</a:t>
            </a:r>
          </a:p>
          <a:p>
            <a:pPr lvl="1">
              <a:tabLst>
                <a:tab pos="1971675" algn="l"/>
              </a:tabLst>
            </a:pPr>
            <a:r>
              <a:rPr lang="de-DE" altLang="de-DE" dirty="0">
                <a:latin typeface="Arial" panose="020B0604020202020204" pitchFamily="34" charset="0"/>
              </a:rPr>
              <a:t>Lieferantennummer</a:t>
            </a:r>
          </a:p>
          <a:p>
            <a:pPr lvl="1">
              <a:tabLst>
                <a:tab pos="1971675" algn="l"/>
              </a:tabLst>
            </a:pPr>
            <a:r>
              <a:rPr lang="de-DE" altLang="de-DE" dirty="0">
                <a:latin typeface="Arial" panose="020B0604020202020204" pitchFamily="34" charset="0"/>
              </a:rPr>
              <a:t>Bevorzugte </a:t>
            </a:r>
            <a:r>
              <a:rPr lang="de-DE" altLang="de-DE" dirty="0" smtClean="0">
                <a:latin typeface="Arial" panose="020B0604020202020204" pitchFamily="34" charset="0"/>
              </a:rPr>
              <a:t>Kommunikationswege</a:t>
            </a:r>
          </a:p>
          <a:p>
            <a:pPr lvl="1">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Buchungskreisdaten</a:t>
            </a:r>
          </a:p>
          <a:p>
            <a:pPr lvl="1">
              <a:tabLst>
                <a:tab pos="1971675" algn="l"/>
              </a:tabLst>
            </a:pPr>
            <a:r>
              <a:rPr lang="de-DE" altLang="de-DE" dirty="0">
                <a:latin typeface="Arial" panose="020B0604020202020204" pitchFamily="34" charset="0"/>
              </a:rPr>
              <a:t>Abstimmkonten</a:t>
            </a:r>
          </a:p>
          <a:p>
            <a:pPr lvl="1">
              <a:tabLst>
                <a:tab pos="1971675" algn="l"/>
              </a:tabLst>
            </a:pPr>
            <a:r>
              <a:rPr lang="de-DE" altLang="de-DE" dirty="0">
                <a:latin typeface="Arial" panose="020B0604020202020204" pitchFamily="34" charset="0"/>
              </a:rPr>
              <a:t>Zahlungsbedingungen</a:t>
            </a:r>
          </a:p>
          <a:p>
            <a:pPr lvl="1">
              <a:tabLst>
                <a:tab pos="1971675" algn="l"/>
              </a:tabLst>
            </a:pPr>
            <a:r>
              <a:rPr lang="de-DE" altLang="de-DE" dirty="0" smtClean="0">
                <a:latin typeface="Arial" panose="020B0604020202020204" pitchFamily="34" charset="0"/>
              </a:rPr>
              <a:t>Kontendaten</a:t>
            </a:r>
          </a:p>
          <a:p>
            <a:pPr lvl="1">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Einkaufsorganisationsdaten</a:t>
            </a:r>
          </a:p>
          <a:p>
            <a:pPr lvl="1">
              <a:tabLst>
                <a:tab pos="1971675" algn="l"/>
              </a:tabLst>
            </a:pPr>
            <a:r>
              <a:rPr lang="de-DE" altLang="de-DE" dirty="0">
                <a:latin typeface="Arial" panose="020B0604020202020204" pitchFamily="34" charset="0"/>
              </a:rPr>
              <a:t>Einkaufswährung</a:t>
            </a:r>
          </a:p>
          <a:p>
            <a:pPr lvl="1">
              <a:tabLst>
                <a:tab pos="1971675" algn="l"/>
              </a:tabLst>
            </a:pPr>
            <a:r>
              <a:rPr lang="de-DE" altLang="de-DE" dirty="0">
                <a:latin typeface="Arial" panose="020B0604020202020204" pitchFamily="34" charset="0"/>
              </a:rPr>
              <a:t>Ansprechpartner</a:t>
            </a:r>
          </a:p>
          <a:p>
            <a:pPr lvl="1">
              <a:tabLst>
                <a:tab pos="1971675" algn="l"/>
              </a:tabLst>
            </a:pPr>
            <a:r>
              <a:rPr lang="de-DE" altLang="de-DE" dirty="0">
                <a:latin typeface="Arial" panose="020B0604020202020204" pitchFamily="34" charset="0"/>
              </a:rPr>
              <a:t>Rollen des Lieferanten</a:t>
            </a:r>
          </a:p>
          <a:p>
            <a:endParaRPr lang="de-DE" dirty="0"/>
          </a:p>
        </p:txBody>
      </p:sp>
      <p:sp>
        <p:nvSpPr>
          <p:cNvPr id="4" name="AutoShape 4"/>
          <p:cNvSpPr>
            <a:spLocks noChangeArrowheads="1"/>
          </p:cNvSpPr>
          <p:nvPr/>
        </p:nvSpPr>
        <p:spPr bwMode="auto">
          <a:xfrm>
            <a:off x="6363451" y="1691079"/>
            <a:ext cx="2743200" cy="1066800"/>
          </a:xfrm>
          <a:prstGeom prst="roundRect">
            <a:avLst>
              <a:gd name="adj" fmla="val 16667"/>
            </a:avLst>
          </a:prstGeom>
          <a:solidFill>
            <a:srgbClr val="C0C0C0"/>
          </a:solidFill>
          <a:ln w="12700" algn="ctr">
            <a:solidFill>
              <a:srgbClr val="000000"/>
            </a:solidFill>
            <a:round/>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a:spcBef>
                <a:spcPct val="0"/>
              </a:spcBef>
              <a:buClrTx/>
              <a:buFontTx/>
              <a:buNone/>
            </a:pPr>
            <a:r>
              <a:rPr lang="de-DE" altLang="de-DE" sz="2400" b="0" dirty="0">
                <a:solidFill>
                  <a:srgbClr val="000000"/>
                </a:solidFill>
              </a:rPr>
              <a:t>Allgemeine Daten</a:t>
            </a:r>
          </a:p>
        </p:txBody>
      </p:sp>
      <p:sp>
        <p:nvSpPr>
          <p:cNvPr id="5" name="AutoShape 5"/>
          <p:cNvSpPr>
            <a:spLocks noChangeArrowheads="1"/>
          </p:cNvSpPr>
          <p:nvPr/>
        </p:nvSpPr>
        <p:spPr bwMode="auto">
          <a:xfrm>
            <a:off x="6096600" y="3134273"/>
            <a:ext cx="3505200" cy="1066800"/>
          </a:xfrm>
          <a:prstGeom prst="roundRect">
            <a:avLst>
              <a:gd name="adj" fmla="val 16667"/>
            </a:avLst>
          </a:prstGeom>
          <a:solidFill>
            <a:srgbClr val="004880"/>
          </a:solidFill>
          <a:ln w="12700" algn="ctr">
            <a:solidFill>
              <a:schemeClr val="tx1"/>
            </a:solidFill>
            <a:round/>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a:spcBef>
                <a:spcPct val="0"/>
              </a:spcBef>
              <a:buClrTx/>
              <a:buFontTx/>
              <a:buNone/>
            </a:pPr>
            <a:r>
              <a:rPr lang="de-DE" altLang="de-DE" sz="2400" b="0">
                <a:solidFill>
                  <a:schemeClr val="bg1"/>
                </a:solidFill>
              </a:rPr>
              <a:t>Buchungskreisdaten</a:t>
            </a:r>
          </a:p>
          <a:p>
            <a:pPr algn="ctr">
              <a:spcBef>
                <a:spcPct val="0"/>
              </a:spcBef>
              <a:buClrTx/>
              <a:buFontTx/>
              <a:buNone/>
            </a:pPr>
            <a:r>
              <a:rPr lang="de-DE" altLang="de-DE" sz="2400" b="0">
                <a:solidFill>
                  <a:schemeClr val="bg1"/>
                </a:solidFill>
              </a:rPr>
              <a:t>Finanzwesen (FI)</a:t>
            </a:r>
          </a:p>
        </p:txBody>
      </p:sp>
      <p:sp>
        <p:nvSpPr>
          <p:cNvPr id="6" name="AutoShape 6"/>
          <p:cNvSpPr>
            <a:spLocks noChangeArrowheads="1"/>
          </p:cNvSpPr>
          <p:nvPr/>
        </p:nvSpPr>
        <p:spPr bwMode="auto">
          <a:xfrm>
            <a:off x="6096600" y="4577467"/>
            <a:ext cx="3505200" cy="1066800"/>
          </a:xfrm>
          <a:prstGeom prst="roundRect">
            <a:avLst>
              <a:gd name="adj" fmla="val 16667"/>
            </a:avLst>
          </a:prstGeom>
          <a:solidFill>
            <a:srgbClr val="DBB40D"/>
          </a:solidFill>
          <a:ln w="12700" algn="ctr">
            <a:solidFill>
              <a:schemeClr val="tx1"/>
            </a:solidFill>
            <a:round/>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a:spcBef>
                <a:spcPct val="0"/>
              </a:spcBef>
              <a:buClrTx/>
              <a:buFontTx/>
              <a:buNone/>
            </a:pPr>
            <a:r>
              <a:rPr lang="de-DE" altLang="de-DE" sz="2400" b="0" dirty="0">
                <a:solidFill>
                  <a:srgbClr val="000000"/>
                </a:solidFill>
              </a:rPr>
              <a:t>Einkaufsdaten</a:t>
            </a:r>
          </a:p>
          <a:p>
            <a:pPr algn="ctr">
              <a:spcBef>
                <a:spcPct val="0"/>
              </a:spcBef>
              <a:buClrTx/>
              <a:buFontTx/>
              <a:buNone/>
            </a:pPr>
            <a:r>
              <a:rPr lang="de-DE" altLang="de-DE" sz="2400" b="0" dirty="0">
                <a:solidFill>
                  <a:srgbClr val="000000"/>
                </a:solidFill>
              </a:rPr>
              <a:t>Materialwirtschaft (MM)</a:t>
            </a:r>
          </a:p>
        </p:txBody>
      </p:sp>
    </p:spTree>
    <p:extLst>
      <p:ext uri="{BB962C8B-B14F-4D97-AF65-F5344CB8AC3E}">
        <p14:creationId xmlns:p14="http://schemas.microsoft.com/office/powerpoint/2010/main" val="834037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Geschäftspartnerstammsatz (Lieferanten)</a:t>
            </a:r>
            <a:endParaRPr lang="de-DE" dirty="0"/>
          </a:p>
        </p:txBody>
      </p:sp>
      <p:sp>
        <p:nvSpPr>
          <p:cNvPr id="4" name="Text Box 10"/>
          <p:cNvSpPr txBox="1">
            <a:spLocks noChangeArrowheads="1"/>
          </p:cNvSpPr>
          <p:nvPr/>
        </p:nvSpPr>
        <p:spPr bwMode="auto">
          <a:xfrm>
            <a:off x="2879226" y="1422401"/>
            <a:ext cx="7652917"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50000"/>
              </a:spcBef>
              <a:buClrTx/>
              <a:buFontTx/>
              <a:buNone/>
            </a:pPr>
            <a:r>
              <a:rPr lang="de-DE" altLang="de-DE" sz="1400" dirty="0"/>
              <a:t>Allgemeine Daten </a:t>
            </a:r>
            <a:r>
              <a:rPr lang="de-DE" altLang="de-DE" sz="1400" b="0" dirty="0"/>
              <a:t>gelten für den gesamten Konzern:</a:t>
            </a:r>
            <a:br>
              <a:rPr lang="de-DE" altLang="de-DE" sz="1400" b="0" dirty="0"/>
            </a:br>
            <a:r>
              <a:rPr lang="de-DE" altLang="de-DE" sz="1400" b="0" dirty="0"/>
              <a:t>			 </a:t>
            </a:r>
          </a:p>
          <a:p>
            <a:pPr eaLnBrk="1" hangingPunct="1">
              <a:spcBef>
                <a:spcPct val="50000"/>
              </a:spcBef>
              <a:buClrTx/>
              <a:buFontTx/>
              <a:buNone/>
            </a:pPr>
            <a:r>
              <a:rPr lang="de-DE" altLang="de-DE" sz="1400" b="0" dirty="0"/>
              <a:t>			  	</a:t>
            </a:r>
            <a:r>
              <a:rPr lang="de-DE" altLang="de-DE" sz="1400" b="0" dirty="0" smtClean="0"/>
              <a:t>Name</a:t>
            </a:r>
            <a:r>
              <a:rPr lang="de-DE" altLang="de-DE" sz="1400" b="0" dirty="0"/>
              <a:t/>
            </a:r>
            <a:br>
              <a:rPr lang="de-DE" altLang="de-DE" sz="1400" b="0" dirty="0"/>
            </a:br>
            <a:r>
              <a:rPr lang="de-DE" altLang="de-DE" sz="1400" b="0" dirty="0"/>
              <a:t>		</a:t>
            </a:r>
            <a:r>
              <a:rPr lang="de-DE" altLang="de-DE" sz="1400" b="0" dirty="0" smtClean="0"/>
              <a:t>	  </a:t>
            </a:r>
            <a:r>
              <a:rPr lang="de-DE" altLang="de-DE" sz="1400" b="0" dirty="0"/>
              <a:t>	</a:t>
            </a:r>
            <a:r>
              <a:rPr lang="de-DE" altLang="de-DE" sz="1400" b="0" dirty="0" smtClean="0"/>
              <a:t>Adresse</a:t>
            </a:r>
            <a:r>
              <a:rPr lang="de-DE" altLang="de-DE" sz="1400" b="0" dirty="0"/>
              <a:t/>
            </a:r>
            <a:br>
              <a:rPr lang="de-DE" altLang="de-DE" sz="1400" b="0" dirty="0"/>
            </a:br>
            <a:r>
              <a:rPr lang="de-DE" altLang="de-DE" sz="1400" b="0" dirty="0" smtClean="0"/>
              <a:t>				Kommunikationswege</a:t>
            </a:r>
            <a:endParaRPr lang="de-DE" altLang="de-DE" sz="1400" b="0" dirty="0"/>
          </a:p>
        </p:txBody>
      </p:sp>
      <p:sp>
        <p:nvSpPr>
          <p:cNvPr id="5" name="AutoShape 7"/>
          <p:cNvSpPr>
            <a:spLocks noChangeArrowheads="1"/>
          </p:cNvSpPr>
          <p:nvPr/>
        </p:nvSpPr>
        <p:spPr bwMode="auto">
          <a:xfrm>
            <a:off x="4388939" y="1846263"/>
            <a:ext cx="2667000" cy="1295400"/>
          </a:xfrm>
          <a:prstGeom prst="can">
            <a:avLst>
              <a:gd name="adj" fmla="val 25000"/>
            </a:avLst>
          </a:prstGeom>
          <a:solidFill>
            <a:srgbClr val="C0C0C0"/>
          </a:solidFill>
          <a:ln w="25400">
            <a:solidFill>
              <a:srgbClr val="000000"/>
            </a:solidFill>
            <a:round/>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de-DE" altLang="de-DE" sz="1800" b="0">
                <a:solidFill>
                  <a:srgbClr val="000000"/>
                </a:solidFill>
              </a:rPr>
              <a:t>Mandant XXX</a:t>
            </a:r>
          </a:p>
        </p:txBody>
      </p:sp>
      <p:sp>
        <p:nvSpPr>
          <p:cNvPr id="6" name="AutoShape 4"/>
          <p:cNvSpPr>
            <a:spLocks noChangeArrowheads="1"/>
          </p:cNvSpPr>
          <p:nvPr/>
        </p:nvSpPr>
        <p:spPr bwMode="auto">
          <a:xfrm>
            <a:off x="2314076" y="3810000"/>
            <a:ext cx="2667000" cy="1295400"/>
          </a:xfrm>
          <a:prstGeom prst="can">
            <a:avLst>
              <a:gd name="adj" fmla="val 25000"/>
            </a:avLst>
          </a:prstGeom>
          <a:solidFill>
            <a:srgbClr val="DBB40D"/>
          </a:solidFill>
          <a:ln w="25400">
            <a:solidFill>
              <a:srgbClr val="000000"/>
            </a:solidFill>
            <a:round/>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000000"/>
                </a:solidFill>
              </a:rPr>
              <a:t>Buchungskreis US00</a:t>
            </a:r>
          </a:p>
        </p:txBody>
      </p:sp>
      <p:sp>
        <p:nvSpPr>
          <p:cNvPr id="7" name="AutoShape 5"/>
          <p:cNvSpPr>
            <a:spLocks noChangeArrowheads="1"/>
          </p:cNvSpPr>
          <p:nvPr/>
        </p:nvSpPr>
        <p:spPr bwMode="auto">
          <a:xfrm>
            <a:off x="2879226" y="4652963"/>
            <a:ext cx="2667000" cy="1295400"/>
          </a:xfrm>
          <a:prstGeom prst="can">
            <a:avLst>
              <a:gd name="adj" fmla="val 25000"/>
            </a:avLst>
          </a:prstGeom>
          <a:solidFill>
            <a:srgbClr val="DBB40D"/>
          </a:solidFill>
          <a:ln w="25400">
            <a:solidFill>
              <a:srgbClr val="000000"/>
            </a:solidFill>
            <a:round/>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000000"/>
                </a:solidFill>
              </a:rPr>
              <a:t> Buchungskreis DE00</a:t>
            </a:r>
          </a:p>
        </p:txBody>
      </p:sp>
      <p:sp>
        <p:nvSpPr>
          <p:cNvPr id="8" name="Text Box 11"/>
          <p:cNvSpPr txBox="1">
            <a:spLocks noChangeArrowheads="1"/>
          </p:cNvSpPr>
          <p:nvPr/>
        </p:nvSpPr>
        <p:spPr bwMode="auto">
          <a:xfrm>
            <a:off x="1645739" y="3462338"/>
            <a:ext cx="5486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50000"/>
              </a:spcBef>
              <a:buClrTx/>
              <a:buFontTx/>
              <a:buNone/>
            </a:pPr>
            <a:r>
              <a:rPr lang="de-DE" altLang="de-DE" sz="1400" dirty="0">
                <a:solidFill>
                  <a:srgbClr val="000000"/>
                </a:solidFill>
              </a:rPr>
              <a:t>Buchungskreisspezifische Informationen:</a:t>
            </a:r>
            <a:r>
              <a:rPr lang="de-DE" altLang="de-DE" sz="1400" b="0" dirty="0">
                <a:solidFill>
                  <a:srgbClr val="000000"/>
                </a:solidFill>
              </a:rPr>
              <a:t>			   </a:t>
            </a:r>
          </a:p>
          <a:p>
            <a:pPr eaLnBrk="1" hangingPunct="1">
              <a:spcBef>
                <a:spcPct val="10000"/>
              </a:spcBef>
              <a:buClrTx/>
              <a:buFontTx/>
              <a:buNone/>
            </a:pPr>
            <a:r>
              <a:rPr lang="de-DE" altLang="de-DE" sz="1400" b="0" dirty="0">
                <a:solidFill>
                  <a:srgbClr val="000000"/>
                </a:solidFill>
              </a:rPr>
              <a:t>			   Konten</a:t>
            </a:r>
            <a:br>
              <a:rPr lang="de-DE" altLang="de-DE" sz="1400" b="0" dirty="0">
                <a:solidFill>
                  <a:srgbClr val="000000"/>
                </a:solidFill>
              </a:rPr>
            </a:br>
            <a:r>
              <a:rPr lang="de-DE" altLang="de-DE" sz="1400" b="0" dirty="0">
                <a:solidFill>
                  <a:srgbClr val="000000"/>
                </a:solidFill>
              </a:rPr>
              <a:t>	                                  	   Zahlung</a:t>
            </a:r>
            <a:br>
              <a:rPr lang="de-DE" altLang="de-DE" sz="1400" b="0" dirty="0">
                <a:solidFill>
                  <a:srgbClr val="000000"/>
                </a:solidFill>
              </a:rPr>
            </a:br>
            <a:r>
              <a:rPr lang="de-DE" altLang="de-DE" sz="1400" b="0" dirty="0">
                <a:solidFill>
                  <a:srgbClr val="000000"/>
                </a:solidFill>
              </a:rPr>
              <a:t>	                              	   Bank</a:t>
            </a:r>
          </a:p>
        </p:txBody>
      </p:sp>
      <p:sp>
        <p:nvSpPr>
          <p:cNvPr id="9" name="AutoShape 8"/>
          <p:cNvSpPr>
            <a:spLocks noChangeArrowheads="1"/>
          </p:cNvSpPr>
          <p:nvPr/>
        </p:nvSpPr>
        <p:spPr bwMode="auto">
          <a:xfrm>
            <a:off x="6428876" y="3886200"/>
            <a:ext cx="2667000" cy="1295400"/>
          </a:xfrm>
          <a:prstGeom prst="can">
            <a:avLst>
              <a:gd name="adj" fmla="val 25000"/>
            </a:avLst>
          </a:prstGeom>
          <a:solidFill>
            <a:srgbClr val="004880"/>
          </a:solidFill>
          <a:ln w="25400">
            <a:solidFill>
              <a:srgbClr val="000000"/>
            </a:solidFill>
            <a:round/>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de-DE" altLang="de-DE" sz="1800" b="0">
                <a:solidFill>
                  <a:schemeClr val="bg1"/>
                </a:solidFill>
              </a:rPr>
              <a:t>Einkaufsorg. US00</a:t>
            </a:r>
          </a:p>
        </p:txBody>
      </p:sp>
      <p:sp>
        <p:nvSpPr>
          <p:cNvPr id="10" name="AutoShape 9"/>
          <p:cNvSpPr>
            <a:spLocks noChangeArrowheads="1"/>
          </p:cNvSpPr>
          <p:nvPr/>
        </p:nvSpPr>
        <p:spPr bwMode="auto">
          <a:xfrm>
            <a:off x="6984501" y="4724400"/>
            <a:ext cx="2667000" cy="1295400"/>
          </a:xfrm>
          <a:prstGeom prst="can">
            <a:avLst>
              <a:gd name="adj" fmla="val 25000"/>
            </a:avLst>
          </a:prstGeom>
          <a:solidFill>
            <a:srgbClr val="004880"/>
          </a:solidFill>
          <a:ln w="25400">
            <a:solidFill>
              <a:srgbClr val="000000"/>
            </a:solidFill>
            <a:round/>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de-DE" altLang="de-DE" sz="1800" b="0">
                <a:solidFill>
                  <a:schemeClr val="bg1"/>
                </a:solidFill>
              </a:rPr>
              <a:t>Einkaufsorg. DE00</a:t>
            </a:r>
          </a:p>
        </p:txBody>
      </p:sp>
      <p:sp>
        <p:nvSpPr>
          <p:cNvPr id="11" name="Text Box 12"/>
          <p:cNvSpPr txBox="1">
            <a:spLocks noChangeArrowheads="1"/>
          </p:cNvSpPr>
          <p:nvPr/>
        </p:nvSpPr>
        <p:spPr bwMode="auto">
          <a:xfrm>
            <a:off x="5904094" y="3462338"/>
            <a:ext cx="5061950" cy="119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50000"/>
              </a:spcBef>
              <a:buClrTx/>
              <a:buFontTx/>
              <a:buNone/>
            </a:pPr>
            <a:r>
              <a:rPr lang="de-DE" altLang="de-DE" sz="1400" dirty="0">
                <a:solidFill>
                  <a:srgbClr val="000000"/>
                </a:solidFill>
              </a:rPr>
              <a:t>Einkaufsorg.-spezifische Informationen</a:t>
            </a:r>
            <a:r>
              <a:rPr lang="de-DE" altLang="de-DE" sz="1400" b="0" dirty="0">
                <a:solidFill>
                  <a:srgbClr val="000000"/>
                </a:solidFill>
              </a:rPr>
              <a:t>:</a:t>
            </a:r>
            <a:br>
              <a:rPr lang="de-DE" altLang="de-DE" sz="1400" b="0" dirty="0">
                <a:solidFill>
                  <a:srgbClr val="000000"/>
                </a:solidFill>
              </a:rPr>
            </a:br>
            <a:r>
              <a:rPr lang="de-DE" altLang="de-DE" sz="1400" b="0" dirty="0">
                <a:solidFill>
                  <a:srgbClr val="000000"/>
                </a:solidFill>
              </a:rPr>
              <a:t>		                </a:t>
            </a:r>
          </a:p>
          <a:p>
            <a:pPr eaLnBrk="1" hangingPunct="1">
              <a:spcBef>
                <a:spcPct val="10000"/>
              </a:spcBef>
              <a:buClrTx/>
              <a:buFontTx/>
              <a:buNone/>
            </a:pPr>
            <a:r>
              <a:rPr lang="de-DE" altLang="de-DE" sz="1400" b="0" dirty="0">
                <a:solidFill>
                  <a:srgbClr val="000000"/>
                </a:solidFill>
              </a:rPr>
              <a:t>		                    </a:t>
            </a:r>
            <a:r>
              <a:rPr lang="de-DE" altLang="de-DE" sz="1400" b="0" dirty="0" smtClean="0">
                <a:solidFill>
                  <a:srgbClr val="000000"/>
                </a:solidFill>
              </a:rPr>
              <a:t>					</a:t>
            </a:r>
            <a:r>
              <a:rPr lang="de-DE" altLang="de-DE" sz="1400" b="0" dirty="0" err="1" smtClean="0">
                <a:solidFill>
                  <a:srgbClr val="000000"/>
                </a:solidFill>
              </a:rPr>
              <a:t>Incoterms</a:t>
            </a:r>
            <a:r>
              <a:rPr lang="de-DE" altLang="de-DE" sz="1400" b="0" dirty="0">
                <a:solidFill>
                  <a:srgbClr val="000000"/>
                </a:solidFill>
              </a:rPr>
              <a:t>			                    </a:t>
            </a:r>
            <a:r>
              <a:rPr lang="de-DE" altLang="de-DE" sz="1400" b="0" dirty="0" smtClean="0">
                <a:solidFill>
                  <a:srgbClr val="000000"/>
                </a:solidFill>
              </a:rPr>
              <a:t>  Währung</a:t>
            </a:r>
            <a:endParaRPr lang="de-DE" altLang="de-DE" sz="1400" b="0" dirty="0">
              <a:solidFill>
                <a:srgbClr val="000000"/>
              </a:solidFill>
            </a:endParaRPr>
          </a:p>
        </p:txBody>
      </p:sp>
    </p:spTree>
    <p:extLst>
      <p:ext uri="{BB962C8B-B14F-4D97-AF65-F5344CB8AC3E}">
        <p14:creationId xmlns:p14="http://schemas.microsoft.com/office/powerpoint/2010/main" val="12547492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Materialstammsatz</a:t>
            </a:r>
            <a:endParaRPr lang="de-DE" dirty="0"/>
          </a:p>
        </p:txBody>
      </p:sp>
      <p:sp>
        <p:nvSpPr>
          <p:cNvPr id="3" name="Inhaltsplatzhalter 2"/>
          <p:cNvSpPr>
            <a:spLocks noGrp="1"/>
          </p:cNvSpPr>
          <p:nvPr>
            <p:ph idx="1"/>
          </p:nvPr>
        </p:nvSpPr>
        <p:spPr>
          <a:xfrm>
            <a:off x="324000" y="1691079"/>
            <a:ext cx="5306779" cy="4392042"/>
          </a:xfrm>
        </p:spPr>
        <p:txBody>
          <a:bodyPr/>
          <a:lstStyle/>
          <a:p>
            <a:pPr>
              <a:tabLst>
                <a:tab pos="1971675" algn="l"/>
              </a:tabLst>
            </a:pPr>
            <a:r>
              <a:rPr lang="de-DE" altLang="de-DE" dirty="0" smtClean="0">
                <a:latin typeface="Arial" panose="020B0604020202020204" pitchFamily="34" charset="0"/>
              </a:rPr>
              <a:t>Materialstamm (auch Produktstammsatz)</a:t>
            </a:r>
            <a:endParaRPr lang="de-DE" altLang="de-DE" dirty="0">
              <a:latin typeface="Arial" panose="020B0604020202020204" pitchFamily="34" charset="0"/>
            </a:endParaRPr>
          </a:p>
          <a:p>
            <a:pPr lvl="1">
              <a:tabLst>
                <a:tab pos="1971675" algn="l"/>
              </a:tabLst>
            </a:pPr>
            <a:endParaRPr lang="de-DE" altLang="de-DE" dirty="0" smtClean="0">
              <a:latin typeface="Arial" panose="020B0604020202020204" pitchFamily="34" charset="0"/>
            </a:endParaRPr>
          </a:p>
          <a:p>
            <a:pPr lvl="1">
              <a:tabLst>
                <a:tab pos="1971675" algn="l"/>
              </a:tabLst>
            </a:pPr>
            <a:r>
              <a:rPr lang="de-DE" altLang="de-DE" dirty="0" smtClean="0">
                <a:latin typeface="Arial" panose="020B0604020202020204" pitchFamily="34" charset="0"/>
              </a:rPr>
              <a:t>Stellt </a:t>
            </a:r>
            <a:r>
              <a:rPr lang="de-DE" altLang="de-DE" dirty="0">
                <a:latin typeface="Arial" panose="020B0604020202020204" pitchFamily="34" charset="0"/>
              </a:rPr>
              <a:t>für ein Unternehmen die zentrale Quelle zum Abruf materialspezifischer Daten dar </a:t>
            </a:r>
          </a:p>
          <a:p>
            <a:pPr lvl="1">
              <a:tabLst>
                <a:tab pos="1971675" algn="l"/>
              </a:tabLst>
            </a:pPr>
            <a:endParaRPr lang="de-DE" altLang="de-DE" smtClean="0">
              <a:latin typeface="Arial" panose="020B0604020202020204" pitchFamily="34" charset="0"/>
            </a:endParaRPr>
          </a:p>
          <a:p>
            <a:pPr lvl="1">
              <a:tabLst>
                <a:tab pos="1971675" algn="l"/>
              </a:tabLst>
            </a:pPr>
            <a:r>
              <a:rPr lang="de-DE" altLang="de-DE" smtClean="0">
                <a:latin typeface="Arial" panose="020B0604020202020204" pitchFamily="34" charset="0"/>
              </a:rPr>
              <a:t>Wird </a:t>
            </a:r>
            <a:r>
              <a:rPr lang="de-DE" altLang="de-DE" dirty="0">
                <a:latin typeface="Arial" panose="020B0604020202020204" pitchFamily="34" charset="0"/>
              </a:rPr>
              <a:t>von den meisten Komponenten im SAP System verwendet:</a:t>
            </a:r>
          </a:p>
          <a:p>
            <a:pPr lvl="2">
              <a:tabLst>
                <a:tab pos="1971675" algn="l"/>
              </a:tabLst>
            </a:pPr>
            <a:r>
              <a:rPr lang="de-DE" altLang="de-DE" sz="1400" dirty="0">
                <a:latin typeface="Arial" panose="020B0604020202020204" pitchFamily="34" charset="0"/>
              </a:rPr>
              <a:t>Vertrieb</a:t>
            </a:r>
          </a:p>
          <a:p>
            <a:pPr lvl="2">
              <a:tabLst>
                <a:tab pos="1971675" algn="l"/>
              </a:tabLst>
            </a:pPr>
            <a:r>
              <a:rPr lang="de-DE" altLang="de-DE" sz="1400" dirty="0">
                <a:latin typeface="Arial" panose="020B0604020202020204" pitchFamily="34" charset="0"/>
              </a:rPr>
              <a:t>Materialwirtschaft</a:t>
            </a:r>
          </a:p>
          <a:p>
            <a:pPr lvl="2">
              <a:tabLst>
                <a:tab pos="1971675" algn="l"/>
              </a:tabLst>
            </a:pPr>
            <a:r>
              <a:rPr lang="de-DE" altLang="de-DE" sz="1400" dirty="0">
                <a:latin typeface="Arial" panose="020B0604020202020204" pitchFamily="34" charset="0"/>
              </a:rPr>
              <a:t>Produktion</a:t>
            </a:r>
          </a:p>
          <a:p>
            <a:pPr lvl="2">
              <a:tabLst>
                <a:tab pos="1971675" algn="l"/>
              </a:tabLst>
            </a:pPr>
            <a:r>
              <a:rPr lang="de-DE" altLang="de-DE" sz="1400" dirty="0">
                <a:latin typeface="Arial" panose="020B0604020202020204" pitchFamily="34" charset="0"/>
              </a:rPr>
              <a:t>Instandhaltung</a:t>
            </a:r>
          </a:p>
          <a:p>
            <a:pPr lvl="2">
              <a:tabLst>
                <a:tab pos="1971675" algn="l"/>
              </a:tabLst>
            </a:pPr>
            <a:r>
              <a:rPr lang="de-DE" altLang="de-DE" sz="1400" dirty="0">
                <a:latin typeface="Arial" panose="020B0604020202020204" pitchFamily="34" charset="0"/>
              </a:rPr>
              <a:t>Rechnungswesen</a:t>
            </a:r>
          </a:p>
          <a:p>
            <a:pPr lvl="2">
              <a:tabLst>
                <a:tab pos="1971675" algn="l"/>
              </a:tabLst>
            </a:pPr>
            <a:r>
              <a:rPr lang="de-DE" altLang="de-DE" sz="1400" dirty="0">
                <a:latin typeface="Arial" panose="020B0604020202020204" pitchFamily="34" charset="0"/>
              </a:rPr>
              <a:t>Qualitätsmanagement</a:t>
            </a:r>
          </a:p>
          <a:p>
            <a:pPr lvl="1">
              <a:tabLst>
                <a:tab pos="1971675" algn="l"/>
              </a:tabLst>
            </a:pPr>
            <a:endParaRPr lang="de-DE" altLang="de-DE" dirty="0" smtClean="0">
              <a:latin typeface="Arial" panose="020B0604020202020204" pitchFamily="34" charset="0"/>
            </a:endParaRPr>
          </a:p>
          <a:p>
            <a:pPr lvl="1">
              <a:tabLst>
                <a:tab pos="1971675" algn="l"/>
              </a:tabLst>
            </a:pPr>
            <a:r>
              <a:rPr lang="de-DE" altLang="de-DE" dirty="0" smtClean="0">
                <a:latin typeface="Arial" panose="020B0604020202020204" pitchFamily="34" charset="0"/>
              </a:rPr>
              <a:t>Materialstammdaten </a:t>
            </a:r>
            <a:r>
              <a:rPr lang="de-DE" altLang="de-DE" dirty="0">
                <a:latin typeface="Arial" panose="020B0604020202020204" pitchFamily="34" charset="0"/>
              </a:rPr>
              <a:t>sind in funktionalen Segmenten, den sog. Sichten, </a:t>
            </a:r>
            <a:r>
              <a:rPr lang="de-DE" altLang="de-DE" dirty="0" smtClean="0">
                <a:latin typeface="Arial" panose="020B0604020202020204" pitchFamily="34" charset="0"/>
              </a:rPr>
              <a:t>gespeichert</a:t>
            </a:r>
          </a:p>
          <a:p>
            <a:pPr>
              <a:tabLst>
                <a:tab pos="1971675" algn="l"/>
              </a:tabLst>
            </a:pPr>
            <a:endParaRPr lang="de-DE" altLang="de-DE" dirty="0">
              <a:latin typeface="Arial" panose="020B0604020202020204" pitchFamily="34" charset="0"/>
            </a:endParaRPr>
          </a:p>
          <a:p>
            <a:endParaRPr lang="de-DE" dirty="0"/>
          </a:p>
        </p:txBody>
      </p:sp>
      <p:pic>
        <p:nvPicPr>
          <p:cNvPr id="4" name="Grafik 3"/>
          <p:cNvPicPr>
            <a:picLocks noChangeAspect="1"/>
          </p:cNvPicPr>
          <p:nvPr/>
        </p:nvPicPr>
        <p:blipFill>
          <a:blip r:embed="rId2"/>
          <a:stretch>
            <a:fillRect/>
          </a:stretch>
        </p:blipFill>
        <p:spPr>
          <a:xfrm>
            <a:off x="6609414" y="1423657"/>
            <a:ext cx="4833404" cy="4659464"/>
          </a:xfrm>
          <a:prstGeom prst="rect">
            <a:avLst/>
          </a:prstGeom>
        </p:spPr>
      </p:pic>
    </p:spTree>
    <p:extLst>
      <p:ext uri="{BB962C8B-B14F-4D97-AF65-F5344CB8AC3E}">
        <p14:creationId xmlns:p14="http://schemas.microsoft.com/office/powerpoint/2010/main" val="44766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Materialstammsatz – Sichten</a:t>
            </a:r>
            <a:endParaRPr lang="de-DE" dirty="0"/>
          </a:p>
        </p:txBody>
      </p:sp>
      <p:sp>
        <p:nvSpPr>
          <p:cNvPr id="4" name="AutoShape 4"/>
          <p:cNvSpPr>
            <a:spLocks noChangeArrowheads="1"/>
          </p:cNvSpPr>
          <p:nvPr/>
        </p:nvSpPr>
        <p:spPr bwMode="auto">
          <a:xfrm>
            <a:off x="4467058" y="3143584"/>
            <a:ext cx="2667000" cy="1295400"/>
          </a:xfrm>
          <a:prstGeom prst="can">
            <a:avLst>
              <a:gd name="adj" fmla="val 25000"/>
            </a:avLst>
          </a:prstGeom>
          <a:solidFill>
            <a:srgbClr val="004880"/>
          </a:solidFill>
          <a:ln w="25400">
            <a:solidFill>
              <a:srgbClr val="000000"/>
            </a:solidFill>
            <a:round/>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chemeClr val="bg1"/>
                </a:solidFill>
              </a:rPr>
              <a:t>Materialstamm</a:t>
            </a:r>
          </a:p>
        </p:txBody>
      </p:sp>
      <p:sp>
        <p:nvSpPr>
          <p:cNvPr id="5" name="Text Box 5"/>
          <p:cNvSpPr txBox="1">
            <a:spLocks noChangeArrowheads="1"/>
          </p:cNvSpPr>
          <p:nvPr/>
        </p:nvSpPr>
        <p:spPr bwMode="auto">
          <a:xfrm>
            <a:off x="2943058" y="2533984"/>
            <a:ext cx="2057400" cy="385763"/>
          </a:xfrm>
          <a:prstGeom prst="rect">
            <a:avLst/>
          </a:prstGeom>
          <a:noFill/>
          <a:ln w="1905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50000"/>
              </a:spcBef>
              <a:buClrTx/>
              <a:buFontTx/>
              <a:buNone/>
            </a:pPr>
            <a:r>
              <a:rPr lang="de-DE" altLang="de-DE" sz="1800" b="0">
                <a:solidFill>
                  <a:srgbClr val="000000"/>
                </a:solidFill>
              </a:rPr>
              <a:t>Grunddaten</a:t>
            </a:r>
          </a:p>
        </p:txBody>
      </p:sp>
      <p:sp>
        <p:nvSpPr>
          <p:cNvPr id="6" name="Text Box 6"/>
          <p:cNvSpPr txBox="1">
            <a:spLocks noChangeArrowheads="1"/>
          </p:cNvSpPr>
          <p:nvPr/>
        </p:nvSpPr>
        <p:spPr bwMode="auto">
          <a:xfrm>
            <a:off x="4848058" y="2000584"/>
            <a:ext cx="2057400" cy="385763"/>
          </a:xfrm>
          <a:prstGeom prst="rect">
            <a:avLst/>
          </a:prstGeom>
          <a:noFill/>
          <a:ln w="1905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50000"/>
              </a:spcBef>
              <a:buClrTx/>
              <a:buFontTx/>
              <a:buNone/>
            </a:pPr>
            <a:r>
              <a:rPr lang="de-DE" altLang="de-DE" sz="1800" b="0">
                <a:solidFill>
                  <a:srgbClr val="000000"/>
                </a:solidFill>
              </a:rPr>
              <a:t>Einkauf</a:t>
            </a:r>
          </a:p>
        </p:txBody>
      </p:sp>
      <p:sp>
        <p:nvSpPr>
          <p:cNvPr id="7" name="Text Box 7"/>
          <p:cNvSpPr txBox="1">
            <a:spLocks noChangeArrowheads="1"/>
          </p:cNvSpPr>
          <p:nvPr/>
        </p:nvSpPr>
        <p:spPr bwMode="auto">
          <a:xfrm>
            <a:off x="3019258" y="4667584"/>
            <a:ext cx="2057400" cy="376238"/>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50000"/>
              </a:spcBef>
              <a:buClrTx/>
              <a:buFontTx/>
              <a:buNone/>
            </a:pPr>
            <a:r>
              <a:rPr lang="de-DE" altLang="de-DE" sz="1800" b="0">
                <a:solidFill>
                  <a:srgbClr val="000000"/>
                </a:solidFill>
              </a:rPr>
              <a:t>Kalkulation</a:t>
            </a:r>
          </a:p>
        </p:txBody>
      </p:sp>
      <p:sp>
        <p:nvSpPr>
          <p:cNvPr id="8" name="Text Box 8"/>
          <p:cNvSpPr txBox="1">
            <a:spLocks noChangeArrowheads="1"/>
          </p:cNvSpPr>
          <p:nvPr/>
        </p:nvSpPr>
        <p:spPr bwMode="auto">
          <a:xfrm>
            <a:off x="7819858" y="3600784"/>
            <a:ext cx="2057400" cy="376238"/>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50000"/>
              </a:spcBef>
              <a:buClrTx/>
              <a:buFontTx/>
              <a:buNone/>
            </a:pPr>
            <a:r>
              <a:rPr lang="de-DE" altLang="de-DE" sz="1800" b="0">
                <a:solidFill>
                  <a:srgbClr val="000000"/>
                </a:solidFill>
              </a:rPr>
              <a:t>Prognose</a:t>
            </a:r>
          </a:p>
        </p:txBody>
      </p:sp>
      <p:sp>
        <p:nvSpPr>
          <p:cNvPr id="9" name="Text Box 9"/>
          <p:cNvSpPr txBox="1">
            <a:spLocks noChangeArrowheads="1"/>
          </p:cNvSpPr>
          <p:nvPr/>
        </p:nvSpPr>
        <p:spPr bwMode="auto">
          <a:xfrm>
            <a:off x="6600658" y="2533984"/>
            <a:ext cx="2057400" cy="385763"/>
          </a:xfrm>
          <a:prstGeom prst="rect">
            <a:avLst/>
          </a:prstGeom>
          <a:noFill/>
          <a:ln w="1905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50000"/>
              </a:spcBef>
              <a:buClrTx/>
              <a:buFontTx/>
              <a:buNone/>
            </a:pPr>
            <a:r>
              <a:rPr lang="de-DE" altLang="de-DE" sz="1800" b="0">
                <a:solidFill>
                  <a:srgbClr val="000000"/>
                </a:solidFill>
              </a:rPr>
              <a:t>Disposition</a:t>
            </a:r>
          </a:p>
        </p:txBody>
      </p:sp>
      <p:sp>
        <p:nvSpPr>
          <p:cNvPr id="10" name="Text Box 10"/>
          <p:cNvSpPr txBox="1">
            <a:spLocks noChangeArrowheads="1"/>
          </p:cNvSpPr>
          <p:nvPr/>
        </p:nvSpPr>
        <p:spPr bwMode="auto">
          <a:xfrm>
            <a:off x="7232483" y="3067384"/>
            <a:ext cx="2897188" cy="376238"/>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50000"/>
              </a:spcBef>
              <a:buClrTx/>
              <a:buFontTx/>
              <a:buNone/>
            </a:pPr>
            <a:r>
              <a:rPr lang="de-DE" altLang="de-DE" sz="1800" b="0">
                <a:solidFill>
                  <a:srgbClr val="000000"/>
                </a:solidFill>
              </a:rPr>
              <a:t>Bestand im Werk/Lagerort</a:t>
            </a:r>
          </a:p>
        </p:txBody>
      </p:sp>
      <p:sp>
        <p:nvSpPr>
          <p:cNvPr id="11" name="Text Box 11"/>
          <p:cNvSpPr txBox="1">
            <a:spLocks noChangeArrowheads="1"/>
          </p:cNvSpPr>
          <p:nvPr/>
        </p:nvSpPr>
        <p:spPr bwMode="auto">
          <a:xfrm>
            <a:off x="4848058" y="5200984"/>
            <a:ext cx="2057400" cy="385763"/>
          </a:xfrm>
          <a:prstGeom prst="rect">
            <a:avLst/>
          </a:prstGeom>
          <a:noFill/>
          <a:ln w="1905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50000"/>
              </a:spcBef>
              <a:buClrTx/>
              <a:buFontTx/>
              <a:buNone/>
            </a:pPr>
            <a:r>
              <a:rPr lang="de-DE" altLang="de-DE" sz="1800" b="0">
                <a:solidFill>
                  <a:srgbClr val="000000"/>
                </a:solidFill>
              </a:rPr>
              <a:t>Buchhaltung</a:t>
            </a:r>
          </a:p>
        </p:txBody>
      </p:sp>
      <p:sp>
        <p:nvSpPr>
          <p:cNvPr id="12" name="Text Box 12"/>
          <p:cNvSpPr txBox="1">
            <a:spLocks noChangeArrowheads="1"/>
          </p:cNvSpPr>
          <p:nvPr/>
        </p:nvSpPr>
        <p:spPr bwMode="auto">
          <a:xfrm>
            <a:off x="7362658" y="4134184"/>
            <a:ext cx="2057400" cy="385763"/>
          </a:xfrm>
          <a:prstGeom prst="rect">
            <a:avLst/>
          </a:prstGeom>
          <a:noFill/>
          <a:ln w="1905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50000"/>
              </a:spcBef>
              <a:buClrTx/>
              <a:buFontTx/>
              <a:buNone/>
            </a:pPr>
            <a:r>
              <a:rPr lang="de-DE" altLang="de-DE" sz="1800" b="0">
                <a:solidFill>
                  <a:srgbClr val="000000"/>
                </a:solidFill>
              </a:rPr>
              <a:t>Lagerverwaltung</a:t>
            </a:r>
          </a:p>
        </p:txBody>
      </p:sp>
      <p:sp>
        <p:nvSpPr>
          <p:cNvPr id="13" name="Text Box 13"/>
          <p:cNvSpPr txBox="1">
            <a:spLocks noChangeArrowheads="1"/>
          </p:cNvSpPr>
          <p:nvPr/>
        </p:nvSpPr>
        <p:spPr bwMode="auto">
          <a:xfrm>
            <a:off x="6676858" y="4667584"/>
            <a:ext cx="2498725" cy="376238"/>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50000"/>
              </a:spcBef>
              <a:buClrTx/>
              <a:buFontTx/>
              <a:buNone/>
            </a:pPr>
            <a:r>
              <a:rPr lang="de-DE" altLang="de-DE" sz="1800" b="0">
                <a:solidFill>
                  <a:srgbClr val="000000"/>
                </a:solidFill>
              </a:rPr>
              <a:t>Qualitätsmanagement</a:t>
            </a:r>
          </a:p>
        </p:txBody>
      </p:sp>
    </p:spTree>
    <p:extLst>
      <p:ext uri="{BB962C8B-B14F-4D97-AF65-F5344CB8AC3E}">
        <p14:creationId xmlns:p14="http://schemas.microsoft.com/office/powerpoint/2010/main" val="24078666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Materialstammsatz</a:t>
            </a:r>
            <a:endParaRPr lang="de-DE" dirty="0"/>
          </a:p>
        </p:txBody>
      </p:sp>
      <p:sp>
        <p:nvSpPr>
          <p:cNvPr id="4" name="AutoShape 4"/>
          <p:cNvSpPr>
            <a:spLocks noChangeArrowheads="1"/>
          </p:cNvSpPr>
          <p:nvPr/>
        </p:nvSpPr>
        <p:spPr bwMode="auto">
          <a:xfrm>
            <a:off x="2127339" y="4027488"/>
            <a:ext cx="2667000" cy="1295400"/>
          </a:xfrm>
          <a:prstGeom prst="can">
            <a:avLst>
              <a:gd name="adj" fmla="val 25000"/>
            </a:avLst>
          </a:prstGeom>
          <a:solidFill>
            <a:srgbClr val="DBB40D"/>
          </a:solidFill>
          <a:ln w="25400">
            <a:solidFill>
              <a:srgbClr val="000000"/>
            </a:solidFill>
            <a:round/>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000000"/>
                </a:solidFill>
              </a:rPr>
              <a:t>Verkaufsorg. UW00</a:t>
            </a:r>
          </a:p>
        </p:txBody>
      </p:sp>
      <p:sp>
        <p:nvSpPr>
          <p:cNvPr id="5" name="AutoShape 5"/>
          <p:cNvSpPr>
            <a:spLocks noChangeArrowheads="1"/>
          </p:cNvSpPr>
          <p:nvPr/>
        </p:nvSpPr>
        <p:spPr bwMode="auto">
          <a:xfrm>
            <a:off x="2692489" y="4870450"/>
            <a:ext cx="2667000" cy="1295400"/>
          </a:xfrm>
          <a:prstGeom prst="can">
            <a:avLst>
              <a:gd name="adj" fmla="val 25000"/>
            </a:avLst>
          </a:prstGeom>
          <a:solidFill>
            <a:srgbClr val="DBB40D"/>
          </a:solidFill>
          <a:ln w="25400">
            <a:solidFill>
              <a:srgbClr val="000000"/>
            </a:solidFill>
            <a:round/>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de-DE" altLang="de-DE" sz="1800">
                <a:solidFill>
                  <a:srgbClr val="000000"/>
                </a:solidFill>
              </a:rPr>
              <a:t>Verkaufsorg. UE00</a:t>
            </a:r>
          </a:p>
        </p:txBody>
      </p:sp>
      <p:sp>
        <p:nvSpPr>
          <p:cNvPr id="6" name="AutoShape 7"/>
          <p:cNvSpPr>
            <a:spLocks noChangeArrowheads="1"/>
          </p:cNvSpPr>
          <p:nvPr/>
        </p:nvSpPr>
        <p:spPr bwMode="auto">
          <a:xfrm>
            <a:off x="4186326" y="2044700"/>
            <a:ext cx="2667000" cy="1295400"/>
          </a:xfrm>
          <a:prstGeom prst="can">
            <a:avLst>
              <a:gd name="adj" fmla="val 25000"/>
            </a:avLst>
          </a:prstGeom>
          <a:solidFill>
            <a:srgbClr val="C0C0C0"/>
          </a:solidFill>
          <a:ln w="25400">
            <a:solidFill>
              <a:schemeClr val="tx1"/>
            </a:solidFill>
            <a:round/>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de-DE" altLang="de-DE" sz="1800" b="0"/>
              <a:t>Mandant XXX</a:t>
            </a:r>
          </a:p>
        </p:txBody>
      </p:sp>
      <p:sp>
        <p:nvSpPr>
          <p:cNvPr id="7" name="Text Box 10"/>
          <p:cNvSpPr txBox="1">
            <a:spLocks noChangeArrowheads="1"/>
          </p:cNvSpPr>
          <p:nvPr/>
        </p:nvSpPr>
        <p:spPr bwMode="auto">
          <a:xfrm>
            <a:off x="3559263" y="1739900"/>
            <a:ext cx="6884147" cy="1428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50000"/>
              </a:spcBef>
              <a:buClrTx/>
              <a:buFontTx/>
              <a:buNone/>
            </a:pPr>
            <a:r>
              <a:rPr lang="de-DE" altLang="de-DE" sz="1400"/>
              <a:t>Allgemeine Daten </a:t>
            </a:r>
            <a:r>
              <a:rPr lang="de-DE" altLang="de-DE" sz="1400" b="0"/>
              <a:t>gelten für den gesamten Konzern:</a:t>
            </a:r>
            <a:br>
              <a:rPr lang="de-DE" altLang="de-DE" sz="1400" b="0"/>
            </a:br>
            <a:r>
              <a:rPr lang="de-DE" altLang="de-DE" sz="1400" b="0"/>
              <a:t>			 </a:t>
            </a:r>
          </a:p>
          <a:p>
            <a:pPr eaLnBrk="1" hangingPunct="1">
              <a:spcBef>
                <a:spcPct val="10000"/>
              </a:spcBef>
              <a:buClrTx/>
              <a:buFontTx/>
              <a:buNone/>
            </a:pPr>
            <a:r>
              <a:rPr lang="de-DE" altLang="de-DE" sz="1400" b="0"/>
              <a:t>			           Bezeichnung</a:t>
            </a:r>
            <a:br>
              <a:rPr lang="de-DE" altLang="de-DE" sz="1400" b="0"/>
            </a:br>
            <a:r>
              <a:rPr lang="de-DE" altLang="de-DE" sz="1400" b="0"/>
              <a:t>  			           Basismengeneinheit</a:t>
            </a:r>
            <a:br>
              <a:rPr lang="de-DE" altLang="de-DE" sz="1400" b="0"/>
            </a:br>
            <a:r>
              <a:rPr lang="de-DE" altLang="de-DE" sz="1400" b="0"/>
              <a:t>			           Gewichte</a:t>
            </a:r>
          </a:p>
          <a:p>
            <a:pPr eaLnBrk="1" hangingPunct="1">
              <a:spcBef>
                <a:spcPct val="10000"/>
              </a:spcBef>
              <a:buClrTx/>
              <a:buFontTx/>
              <a:buNone/>
            </a:pPr>
            <a:r>
              <a:rPr lang="de-DE" altLang="de-DE" sz="1400" b="0"/>
              <a:t>			           Volumina</a:t>
            </a:r>
          </a:p>
        </p:txBody>
      </p:sp>
      <p:sp>
        <p:nvSpPr>
          <p:cNvPr id="8" name="Text Box 11"/>
          <p:cNvSpPr txBox="1">
            <a:spLocks noChangeArrowheads="1"/>
          </p:cNvSpPr>
          <p:nvPr/>
        </p:nvSpPr>
        <p:spPr bwMode="auto">
          <a:xfrm>
            <a:off x="1424076" y="3744913"/>
            <a:ext cx="7195548" cy="118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50000"/>
              </a:spcBef>
              <a:buClrTx/>
              <a:buFontTx/>
              <a:buNone/>
            </a:pPr>
            <a:r>
              <a:rPr lang="de-DE" altLang="de-DE" sz="1400" dirty="0"/>
              <a:t>Vertriebsspezifische Informationen</a:t>
            </a:r>
            <a:r>
              <a:rPr lang="de-DE" altLang="de-DE" sz="1400" b="0" dirty="0"/>
              <a:t>: </a:t>
            </a:r>
          </a:p>
          <a:p>
            <a:pPr eaLnBrk="1" hangingPunct="1">
              <a:spcBef>
                <a:spcPct val="10000"/>
              </a:spcBef>
              <a:buClrTx/>
              <a:buFontTx/>
              <a:buNone/>
            </a:pPr>
            <a:endParaRPr lang="de-DE" altLang="de-DE" sz="1400" b="0" dirty="0"/>
          </a:p>
          <a:p>
            <a:pPr eaLnBrk="1" hangingPunct="1">
              <a:spcBef>
                <a:spcPct val="10000"/>
              </a:spcBef>
              <a:buClrTx/>
              <a:buFontTx/>
              <a:buNone/>
            </a:pPr>
            <a:r>
              <a:rPr lang="de-DE" altLang="de-DE" sz="1400" b="0" dirty="0"/>
              <a:t>			   </a:t>
            </a:r>
            <a:r>
              <a:rPr lang="de-DE" altLang="de-DE" b="0" dirty="0"/>
              <a:t>Auslieferungswerk</a:t>
            </a:r>
            <a:br>
              <a:rPr lang="de-DE" altLang="de-DE" b="0" dirty="0"/>
            </a:br>
            <a:r>
              <a:rPr lang="de-DE" altLang="de-DE" b="0" dirty="0"/>
              <a:t>			   Ladegruppe</a:t>
            </a:r>
            <a:br>
              <a:rPr lang="de-DE" altLang="de-DE" b="0" dirty="0"/>
            </a:br>
            <a:r>
              <a:rPr lang="de-DE" altLang="de-DE" b="0" dirty="0"/>
              <a:t>			   </a:t>
            </a:r>
            <a:r>
              <a:rPr lang="de-DE" altLang="de-DE" sz="1400" b="0" dirty="0"/>
              <a:t>         </a:t>
            </a:r>
          </a:p>
        </p:txBody>
      </p:sp>
      <p:sp>
        <p:nvSpPr>
          <p:cNvPr id="9" name="Text Box 12"/>
          <p:cNvSpPr txBox="1">
            <a:spLocks noChangeArrowheads="1"/>
          </p:cNvSpPr>
          <p:nvPr/>
        </p:nvSpPr>
        <p:spPr bwMode="auto">
          <a:xfrm>
            <a:off x="5862725" y="3757613"/>
            <a:ext cx="5759780" cy="76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50000"/>
              </a:spcBef>
              <a:buClrTx/>
              <a:buFontTx/>
              <a:buNone/>
            </a:pPr>
            <a:r>
              <a:rPr lang="de-DE" altLang="de-DE" sz="1400" dirty="0"/>
              <a:t>Lagerortspezifische Informationen</a:t>
            </a:r>
            <a:r>
              <a:rPr lang="de-DE" altLang="de-DE" sz="1400" b="0" dirty="0"/>
              <a:t>:</a:t>
            </a:r>
            <a:br>
              <a:rPr lang="de-DE" altLang="de-DE" sz="1400" b="0" dirty="0"/>
            </a:br>
            <a:r>
              <a:rPr lang="de-DE" altLang="de-DE" sz="1400" b="0" dirty="0"/>
              <a:t>		                	     </a:t>
            </a:r>
          </a:p>
          <a:p>
            <a:pPr eaLnBrk="1" hangingPunct="1">
              <a:spcBef>
                <a:spcPct val="10000"/>
              </a:spcBef>
              <a:buClrTx/>
              <a:buFontTx/>
              <a:buNone/>
            </a:pPr>
            <a:r>
              <a:rPr lang="de-DE" altLang="de-DE" sz="1400" b="0" dirty="0"/>
              <a:t>		</a:t>
            </a:r>
            <a:r>
              <a:rPr lang="de-DE" altLang="de-DE" sz="1400" b="0" dirty="0" smtClean="0"/>
              <a:t>	</a:t>
            </a:r>
            <a:r>
              <a:rPr lang="de-DE" altLang="de-DE" b="0" dirty="0" smtClean="0"/>
              <a:t>Bestand</a:t>
            </a:r>
            <a:endParaRPr lang="de-DE" altLang="de-DE" b="0" dirty="0"/>
          </a:p>
        </p:txBody>
      </p:sp>
      <p:sp>
        <p:nvSpPr>
          <p:cNvPr id="10" name="AutoShape 8"/>
          <p:cNvSpPr>
            <a:spLocks noChangeArrowheads="1"/>
          </p:cNvSpPr>
          <p:nvPr/>
        </p:nvSpPr>
        <p:spPr bwMode="auto">
          <a:xfrm>
            <a:off x="6240551" y="4032250"/>
            <a:ext cx="2667000" cy="1295400"/>
          </a:xfrm>
          <a:prstGeom prst="can">
            <a:avLst>
              <a:gd name="adj" fmla="val 25000"/>
            </a:avLst>
          </a:prstGeom>
          <a:solidFill>
            <a:srgbClr val="004880"/>
          </a:solidFill>
          <a:ln w="25400">
            <a:solidFill>
              <a:srgbClr val="000000"/>
            </a:solidFill>
            <a:round/>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de-DE" altLang="de-DE" sz="1800" b="0">
                <a:solidFill>
                  <a:schemeClr val="bg1"/>
                </a:solidFill>
              </a:rPr>
              <a:t>Lagerort FG00</a:t>
            </a:r>
          </a:p>
        </p:txBody>
      </p:sp>
      <p:sp>
        <p:nvSpPr>
          <p:cNvPr id="11" name="AutoShape 9"/>
          <p:cNvSpPr>
            <a:spLocks noChangeArrowheads="1"/>
          </p:cNvSpPr>
          <p:nvPr/>
        </p:nvSpPr>
        <p:spPr bwMode="auto">
          <a:xfrm>
            <a:off x="6796176" y="4870450"/>
            <a:ext cx="2667000" cy="1295400"/>
          </a:xfrm>
          <a:prstGeom prst="can">
            <a:avLst>
              <a:gd name="adj" fmla="val 25000"/>
            </a:avLst>
          </a:prstGeom>
          <a:solidFill>
            <a:srgbClr val="004880"/>
          </a:solidFill>
          <a:ln w="25400">
            <a:solidFill>
              <a:srgbClr val="000000"/>
            </a:solidFill>
            <a:round/>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de-DE" altLang="de-DE" sz="1800" b="0">
                <a:solidFill>
                  <a:schemeClr val="bg1"/>
                </a:solidFill>
              </a:rPr>
              <a:t>Lagerort TG00</a:t>
            </a:r>
          </a:p>
        </p:txBody>
      </p:sp>
    </p:spTree>
    <p:extLst>
      <p:ext uri="{BB962C8B-B14F-4D97-AF65-F5344CB8AC3E}">
        <p14:creationId xmlns:p14="http://schemas.microsoft.com/office/powerpoint/2010/main" val="15685304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Einkaufsinfosatz</a:t>
            </a:r>
            <a:endParaRPr lang="de-DE" dirty="0"/>
          </a:p>
        </p:txBody>
      </p:sp>
      <p:sp>
        <p:nvSpPr>
          <p:cNvPr id="3" name="Inhaltsplatzhalter 2"/>
          <p:cNvSpPr>
            <a:spLocks noGrp="1"/>
          </p:cNvSpPr>
          <p:nvPr>
            <p:ph idx="1"/>
          </p:nvPr>
        </p:nvSpPr>
        <p:spPr>
          <a:xfrm>
            <a:off x="324000" y="1691079"/>
            <a:ext cx="5788042" cy="4392042"/>
          </a:xfrm>
        </p:spPr>
        <p:txBody>
          <a:bodyPr/>
          <a:lstStyle/>
          <a:p>
            <a:pPr>
              <a:tabLst>
                <a:tab pos="1971675" algn="l"/>
              </a:tabLst>
            </a:pPr>
            <a:r>
              <a:rPr lang="de-DE" altLang="de-DE" dirty="0">
                <a:latin typeface="Arial" panose="020B0604020202020204" pitchFamily="34" charset="0"/>
              </a:rPr>
              <a:t>Rahmenbedingungen für Bestellungen</a:t>
            </a:r>
          </a:p>
          <a:p>
            <a:pPr lvl="1">
              <a:tabLst>
                <a:tab pos="1971675" algn="l"/>
              </a:tabLst>
            </a:pPr>
            <a:r>
              <a:rPr lang="de-DE" altLang="de-DE" dirty="0">
                <a:latin typeface="Arial" panose="020B0604020202020204" pitchFamily="34" charset="0"/>
              </a:rPr>
              <a:t>Enthält Informationen über die Beziehung eines Lieferanten zu einem </a:t>
            </a:r>
            <a:r>
              <a:rPr lang="de-DE" altLang="de-DE" dirty="0" smtClean="0">
                <a:latin typeface="Arial" panose="020B0604020202020204" pitchFamily="34" charset="0"/>
              </a:rPr>
              <a:t>Material</a:t>
            </a:r>
          </a:p>
          <a:p>
            <a:pPr lvl="1">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Kann folgendermaßen erzeugt werden:</a:t>
            </a:r>
          </a:p>
          <a:p>
            <a:pPr lvl="1">
              <a:tabLst>
                <a:tab pos="1971675" algn="l"/>
              </a:tabLst>
            </a:pPr>
            <a:r>
              <a:rPr lang="de-DE" altLang="de-DE" dirty="0">
                <a:latin typeface="Arial" panose="020B0604020202020204" pitchFamily="34" charset="0"/>
              </a:rPr>
              <a:t>Manuell</a:t>
            </a:r>
          </a:p>
          <a:p>
            <a:pPr lvl="1">
              <a:tabLst>
                <a:tab pos="1971675" algn="l"/>
              </a:tabLst>
            </a:pPr>
            <a:r>
              <a:rPr lang="de-DE" altLang="de-DE" dirty="0">
                <a:latin typeface="Arial" panose="020B0604020202020204" pitchFamily="34" charset="0"/>
              </a:rPr>
              <a:t>Automatisch – Angebot(e)</a:t>
            </a:r>
          </a:p>
          <a:p>
            <a:pPr lvl="1">
              <a:tabLst>
                <a:tab pos="1971675" algn="l"/>
              </a:tabLst>
            </a:pPr>
            <a:r>
              <a:rPr lang="de-DE" altLang="de-DE" dirty="0">
                <a:latin typeface="Arial" panose="020B0604020202020204" pitchFamily="34" charset="0"/>
              </a:rPr>
              <a:t>Automatisch – Bestellung(en</a:t>
            </a:r>
            <a:r>
              <a:rPr lang="de-DE" altLang="de-DE" dirty="0" smtClean="0">
                <a:latin typeface="Arial" panose="020B0604020202020204" pitchFamily="34" charset="0"/>
              </a:rPr>
              <a:t>)</a:t>
            </a:r>
          </a:p>
          <a:p>
            <a:pPr lvl="1">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Reporting</a:t>
            </a:r>
          </a:p>
          <a:p>
            <a:pPr lvl="1">
              <a:tabLst>
                <a:tab pos="1971675" algn="l"/>
              </a:tabLst>
            </a:pPr>
            <a:r>
              <a:rPr lang="de-DE" altLang="de-DE" dirty="0">
                <a:latin typeface="Arial" panose="020B0604020202020204" pitchFamily="34" charset="0"/>
              </a:rPr>
              <a:t>Lieferantenauswertungen</a:t>
            </a:r>
          </a:p>
          <a:p>
            <a:endParaRPr lang="de-DE" dirty="0"/>
          </a:p>
        </p:txBody>
      </p:sp>
      <p:sp>
        <p:nvSpPr>
          <p:cNvPr id="4" name="AutoShape 5"/>
          <p:cNvSpPr>
            <a:spLocks noChangeArrowheads="1"/>
          </p:cNvSpPr>
          <p:nvPr/>
        </p:nvSpPr>
        <p:spPr bwMode="auto">
          <a:xfrm rot="-5400000">
            <a:off x="8385260" y="4240462"/>
            <a:ext cx="762000" cy="381000"/>
          </a:xfrm>
          <a:prstGeom prst="notchedRightArrow">
            <a:avLst>
              <a:gd name="adj1" fmla="val 50000"/>
              <a:gd name="adj2" fmla="val 50000"/>
            </a:avLst>
          </a:prstGeom>
          <a:solidFill>
            <a:srgbClr val="04357B">
              <a:alpha val="79999"/>
            </a:srgbClr>
          </a:solidFill>
          <a:ln w="9525" algn="ctr">
            <a:solidFill>
              <a:srgbClr val="000000"/>
            </a:solidFill>
            <a:miter lim="800000"/>
            <a:headEnd/>
            <a:tailEnd/>
          </a:ln>
        </p:spPr>
        <p:txBody>
          <a:bodyPr vert="eaVert"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endParaRPr lang="de-DE" altLang="de-DE" sz="2800"/>
          </a:p>
        </p:txBody>
      </p:sp>
      <p:sp>
        <p:nvSpPr>
          <p:cNvPr id="5" name="AutoShape 7"/>
          <p:cNvSpPr>
            <a:spLocks noChangeArrowheads="1"/>
          </p:cNvSpPr>
          <p:nvPr/>
        </p:nvSpPr>
        <p:spPr bwMode="auto">
          <a:xfrm>
            <a:off x="6594560" y="4888162"/>
            <a:ext cx="2386012" cy="1066800"/>
          </a:xfrm>
          <a:prstGeom prst="can">
            <a:avLst>
              <a:gd name="adj" fmla="val 25000"/>
            </a:avLst>
          </a:prstGeom>
          <a:solidFill>
            <a:srgbClr val="004880"/>
          </a:solidFill>
          <a:ln w="25400">
            <a:solidFill>
              <a:srgbClr val="000000"/>
            </a:solidFill>
            <a:round/>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r>
              <a:rPr lang="de-DE" altLang="de-DE" sz="1600">
                <a:solidFill>
                  <a:schemeClr val="bg1"/>
                </a:solidFill>
              </a:rPr>
              <a:t>   Mat.stammsatz</a:t>
            </a:r>
          </a:p>
        </p:txBody>
      </p:sp>
      <p:sp>
        <p:nvSpPr>
          <p:cNvPr id="6" name="AutoShape 8"/>
          <p:cNvSpPr>
            <a:spLocks noChangeArrowheads="1"/>
          </p:cNvSpPr>
          <p:nvPr/>
        </p:nvSpPr>
        <p:spPr bwMode="auto">
          <a:xfrm>
            <a:off x="8551947" y="4888162"/>
            <a:ext cx="2386013" cy="1066800"/>
          </a:xfrm>
          <a:prstGeom prst="can">
            <a:avLst>
              <a:gd name="adj" fmla="val 25000"/>
            </a:avLst>
          </a:prstGeom>
          <a:solidFill>
            <a:srgbClr val="004880"/>
          </a:solidFill>
          <a:ln w="25400">
            <a:solidFill>
              <a:srgbClr val="000000"/>
            </a:solidFill>
            <a:round/>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r" eaLnBrk="1" hangingPunct="1">
              <a:spcBef>
                <a:spcPct val="0"/>
              </a:spcBef>
              <a:buClrTx/>
              <a:buFontTx/>
              <a:buNone/>
            </a:pPr>
            <a:r>
              <a:rPr lang="de-DE" altLang="de-DE" sz="1600">
                <a:solidFill>
                  <a:schemeClr val="bg1"/>
                </a:solidFill>
              </a:rPr>
              <a:t>Lieferantenstammsatz</a:t>
            </a:r>
          </a:p>
        </p:txBody>
      </p:sp>
      <p:sp>
        <p:nvSpPr>
          <p:cNvPr id="7" name="AutoShape 9"/>
          <p:cNvSpPr>
            <a:spLocks noChangeArrowheads="1"/>
          </p:cNvSpPr>
          <p:nvPr/>
        </p:nvSpPr>
        <p:spPr bwMode="auto">
          <a:xfrm>
            <a:off x="7280360" y="2525962"/>
            <a:ext cx="2971800" cy="1447800"/>
          </a:xfrm>
          <a:prstGeom prst="can">
            <a:avLst>
              <a:gd name="adj" fmla="val 25000"/>
            </a:avLst>
          </a:prstGeom>
          <a:solidFill>
            <a:srgbClr val="DBB40D"/>
          </a:solidFill>
          <a:ln w="25400">
            <a:solidFill>
              <a:schemeClr val="tx1"/>
            </a:solidFill>
            <a:round/>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de-DE" altLang="de-DE" sz="2000">
                <a:solidFill>
                  <a:srgbClr val="000000"/>
                </a:solidFill>
              </a:rPr>
              <a:t>Einkaufsinfosatz</a:t>
            </a:r>
          </a:p>
        </p:txBody>
      </p:sp>
    </p:spTree>
    <p:extLst>
      <p:ext uri="{BB962C8B-B14F-4D97-AF65-F5344CB8AC3E}">
        <p14:creationId xmlns:p14="http://schemas.microsoft.com/office/powerpoint/2010/main" val="2552720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Einkaufsinfosatz</a:t>
            </a:r>
            <a:endParaRPr lang="de-DE" dirty="0"/>
          </a:p>
        </p:txBody>
      </p:sp>
      <p:sp>
        <p:nvSpPr>
          <p:cNvPr id="3" name="Inhaltsplatzhalter 2"/>
          <p:cNvSpPr>
            <a:spLocks noGrp="1"/>
          </p:cNvSpPr>
          <p:nvPr>
            <p:ph idx="1"/>
          </p:nvPr>
        </p:nvSpPr>
        <p:spPr/>
        <p:txBody>
          <a:bodyPr/>
          <a:lstStyle/>
          <a:p>
            <a:pPr>
              <a:tabLst>
                <a:tab pos="1971675" algn="l"/>
              </a:tabLst>
            </a:pPr>
            <a:r>
              <a:rPr lang="de-DE" altLang="de-DE" dirty="0">
                <a:latin typeface="Arial" panose="020B0604020202020204" pitchFamily="34" charset="0"/>
              </a:rPr>
              <a:t>Erlaubt Einkäufern schnell zu ermitteln</a:t>
            </a:r>
          </a:p>
          <a:p>
            <a:pPr lvl="1">
              <a:tabLst>
                <a:tab pos="1971675" algn="l"/>
              </a:tabLst>
            </a:pPr>
            <a:r>
              <a:rPr lang="de-DE" altLang="de-DE" dirty="0">
                <a:latin typeface="Arial" panose="020B0604020202020204" pitchFamily="34" charset="0"/>
              </a:rPr>
              <a:t>Welche Anbieter spezielle Materialien angeboten oder geliefert </a:t>
            </a:r>
            <a:r>
              <a:rPr lang="de-DE" altLang="de-DE" dirty="0" smtClean="0">
                <a:latin typeface="Arial" panose="020B0604020202020204" pitchFamily="34" charset="0"/>
              </a:rPr>
              <a:t>haben</a:t>
            </a:r>
          </a:p>
          <a:p>
            <a:pPr lvl="1">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Einkaufsinfosatz enthält:</a:t>
            </a:r>
          </a:p>
          <a:p>
            <a:pPr lvl="1">
              <a:tabLst>
                <a:tab pos="1971675" algn="l"/>
              </a:tabLst>
            </a:pPr>
            <a:r>
              <a:rPr lang="de-DE" altLang="de-DE" dirty="0">
                <a:latin typeface="Arial" panose="020B0604020202020204" pitchFamily="34" charset="0"/>
              </a:rPr>
              <a:t>Daten über Preise und Konditionen</a:t>
            </a:r>
          </a:p>
          <a:p>
            <a:pPr lvl="1">
              <a:tabLst>
                <a:tab pos="1971675" algn="l"/>
              </a:tabLst>
            </a:pPr>
            <a:r>
              <a:rPr lang="de-DE" altLang="de-DE" dirty="0">
                <a:latin typeface="Arial" panose="020B0604020202020204" pitchFamily="34" charset="0"/>
              </a:rPr>
              <a:t>Letzte Bestellung</a:t>
            </a:r>
          </a:p>
          <a:p>
            <a:pPr lvl="1">
              <a:tabLst>
                <a:tab pos="1971675" algn="l"/>
              </a:tabLst>
            </a:pPr>
            <a:r>
              <a:rPr lang="de-DE" altLang="de-DE" dirty="0">
                <a:latin typeface="Arial" panose="020B0604020202020204" pitchFamily="34" charset="0"/>
              </a:rPr>
              <a:t>Toleranzgrenzen für Lieferungen</a:t>
            </a:r>
          </a:p>
          <a:p>
            <a:pPr lvl="1">
              <a:tabLst>
                <a:tab pos="1971675" algn="l"/>
              </a:tabLst>
            </a:pPr>
            <a:r>
              <a:rPr lang="de-DE" altLang="de-DE" dirty="0">
                <a:latin typeface="Arial" panose="020B0604020202020204" pitchFamily="34" charset="0"/>
              </a:rPr>
              <a:t>Spezifische Vorlaufzeiten</a:t>
            </a:r>
          </a:p>
          <a:p>
            <a:pPr lvl="1">
              <a:tabLst>
                <a:tab pos="1971675" algn="l"/>
              </a:tabLst>
            </a:pPr>
            <a:r>
              <a:rPr lang="de-DE" altLang="de-DE" dirty="0">
                <a:latin typeface="Arial" panose="020B0604020202020204" pitchFamily="34" charset="0"/>
              </a:rPr>
              <a:t>Verfügbarkeit</a:t>
            </a:r>
          </a:p>
          <a:p>
            <a:pPr lvl="1">
              <a:tabLst>
                <a:tab pos="1971675" algn="l"/>
              </a:tabLst>
            </a:pPr>
            <a:r>
              <a:rPr lang="de-DE" altLang="de-DE" dirty="0" smtClean="0">
                <a:latin typeface="Arial" panose="020B0604020202020204" pitchFamily="34" charset="0"/>
              </a:rPr>
              <a:t>Lieferantenbeurteilung</a:t>
            </a:r>
          </a:p>
          <a:p>
            <a:pPr lvl="1">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Dient als Vorlage für Bestellungen</a:t>
            </a:r>
          </a:p>
          <a:p>
            <a:endParaRPr lang="de-DE" dirty="0"/>
          </a:p>
        </p:txBody>
      </p:sp>
    </p:spTree>
    <p:extLst>
      <p:ext uri="{BB962C8B-B14F-4D97-AF65-F5344CB8AC3E}">
        <p14:creationId xmlns:p14="http://schemas.microsoft.com/office/powerpoint/2010/main" val="2852076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5"/>
          </p:nvPr>
        </p:nvSpPr>
        <p:spPr/>
        <p:txBody>
          <a:bodyPr/>
          <a:lstStyle/>
          <a:p>
            <a:r>
              <a:rPr lang="de-DE" dirty="0" smtClean="0"/>
              <a:t>Global Bike 4.1 (April 2022)</a:t>
            </a:r>
            <a:endParaRPr lang="de-DE" dirty="0"/>
          </a:p>
        </p:txBody>
      </p:sp>
      <p:sp>
        <p:nvSpPr>
          <p:cNvPr id="3" name="Textplatzhalter 2"/>
          <p:cNvSpPr>
            <a:spLocks noGrp="1"/>
          </p:cNvSpPr>
          <p:nvPr>
            <p:ph type="body" sz="quarter" idx="12"/>
          </p:nvPr>
        </p:nvSpPr>
        <p:spPr/>
        <p:txBody>
          <a:bodyPr/>
          <a:lstStyle/>
          <a:p>
            <a:r>
              <a:rPr lang="de-DE" dirty="0"/>
              <a:t>S/4HANA </a:t>
            </a:r>
            <a:r>
              <a:rPr lang="de-DE" dirty="0" smtClean="0"/>
              <a:t>2020</a:t>
            </a:r>
            <a:endParaRPr lang="de-DE" dirty="0"/>
          </a:p>
          <a:p>
            <a:r>
              <a:rPr lang="de-DE" dirty="0" err="1"/>
              <a:t>Fiori</a:t>
            </a:r>
            <a:r>
              <a:rPr lang="de-DE" dirty="0"/>
              <a:t> </a:t>
            </a:r>
            <a:r>
              <a:rPr lang="de-DE" dirty="0" smtClean="0"/>
              <a:t>3.0</a:t>
            </a:r>
            <a:endParaRPr lang="de-DE" dirty="0"/>
          </a:p>
        </p:txBody>
      </p:sp>
      <p:sp>
        <p:nvSpPr>
          <p:cNvPr id="4" name="Textplatzhalter 3"/>
          <p:cNvSpPr>
            <a:spLocks noGrp="1"/>
          </p:cNvSpPr>
          <p:nvPr>
            <p:ph type="body" sz="quarter" idx="13"/>
          </p:nvPr>
        </p:nvSpPr>
        <p:spPr/>
        <p:txBody>
          <a:bodyPr/>
          <a:lstStyle/>
          <a:p>
            <a:r>
              <a:rPr lang="de-DE" dirty="0" err="1"/>
              <a:t>Introduction</a:t>
            </a:r>
            <a:r>
              <a:rPr lang="de-DE" dirty="0"/>
              <a:t> </a:t>
            </a:r>
            <a:r>
              <a:rPr lang="de-DE" dirty="0" err="1"/>
              <a:t>Slides</a:t>
            </a:r>
            <a:endParaRPr lang="de-DE" dirty="0"/>
          </a:p>
          <a:p>
            <a:endParaRPr lang="de-DE"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0000" y="3240000"/>
            <a:ext cx="4858331" cy="1800000"/>
          </a:xfrm>
          <a:prstGeom prst="rect">
            <a:avLst/>
          </a:prstGeom>
        </p:spPr>
      </p:pic>
    </p:spTree>
    <p:extLst>
      <p:ext uri="{BB962C8B-B14F-4D97-AF65-F5344CB8AC3E}">
        <p14:creationId xmlns:p14="http://schemas.microsoft.com/office/powerpoint/2010/main" val="3037115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Stammdaten in der Nutzung</a:t>
            </a:r>
            <a:endParaRPr lang="de-DE" dirty="0"/>
          </a:p>
        </p:txBody>
      </p:sp>
      <p:sp>
        <p:nvSpPr>
          <p:cNvPr id="4" name="AutoShape 4"/>
          <p:cNvSpPr>
            <a:spLocks noChangeArrowheads="1"/>
          </p:cNvSpPr>
          <p:nvPr/>
        </p:nvSpPr>
        <p:spPr bwMode="auto">
          <a:xfrm rot="10800000">
            <a:off x="5095294" y="1411288"/>
            <a:ext cx="1368425" cy="1352550"/>
          </a:xfrm>
          <a:prstGeom prst="foldedCorner">
            <a:avLst>
              <a:gd name="adj" fmla="val 125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wrap="none"/>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de-DE" altLang="de-DE" sz="1800"/>
              <a:t>Bestellung</a:t>
            </a:r>
          </a:p>
          <a:p>
            <a:pPr algn="ctr" eaLnBrk="1" hangingPunct="1">
              <a:spcBef>
                <a:spcPct val="0"/>
              </a:spcBef>
              <a:buClrTx/>
              <a:buFontTx/>
              <a:buNone/>
            </a:pPr>
            <a:endParaRPr lang="de-DE" altLang="de-DE" sz="1800"/>
          </a:p>
          <a:p>
            <a:pPr algn="ctr" eaLnBrk="1" hangingPunct="1">
              <a:spcBef>
                <a:spcPct val="0"/>
              </a:spcBef>
              <a:buClrTx/>
              <a:buFontTx/>
              <a:buNone/>
            </a:pPr>
            <a:r>
              <a:rPr lang="de-DE" altLang="de-DE" sz="1800"/>
              <a:t>45......01</a:t>
            </a:r>
          </a:p>
        </p:txBody>
      </p:sp>
      <p:sp>
        <p:nvSpPr>
          <p:cNvPr id="5" name="AutoShape 5"/>
          <p:cNvSpPr>
            <a:spLocks noChangeArrowheads="1"/>
          </p:cNvSpPr>
          <p:nvPr/>
        </p:nvSpPr>
        <p:spPr bwMode="auto">
          <a:xfrm rot="9028456">
            <a:off x="6878056" y="1604963"/>
            <a:ext cx="1635125" cy="1408112"/>
          </a:xfrm>
          <a:prstGeom prst="curvedRightArrow">
            <a:avLst>
              <a:gd name="adj1" fmla="val 6551"/>
              <a:gd name="adj2" fmla="val 36079"/>
              <a:gd name="adj3" fmla="val 32310"/>
            </a:avLst>
          </a:prstGeom>
          <a:solidFill>
            <a:srgbClr val="969696"/>
          </a:solidFill>
          <a:ln w="19050">
            <a:solidFill>
              <a:schemeClr val="tx1"/>
            </a:solidFill>
            <a:miter lim="800000"/>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endParaRPr lang="de-DE" altLang="de-DE" sz="2800"/>
          </a:p>
        </p:txBody>
      </p:sp>
      <p:sp>
        <p:nvSpPr>
          <p:cNvPr id="6" name="AutoShape 6"/>
          <p:cNvSpPr>
            <a:spLocks noChangeArrowheads="1"/>
          </p:cNvSpPr>
          <p:nvPr/>
        </p:nvSpPr>
        <p:spPr bwMode="auto">
          <a:xfrm rot="-3128641">
            <a:off x="3074406" y="1636713"/>
            <a:ext cx="1589087" cy="1392238"/>
          </a:xfrm>
          <a:prstGeom prst="curvedDownArrow">
            <a:avLst>
              <a:gd name="adj1" fmla="val 6341"/>
              <a:gd name="adj2" fmla="val 33798"/>
              <a:gd name="adj3" fmla="val 26861"/>
            </a:avLst>
          </a:prstGeom>
          <a:solidFill>
            <a:srgbClr val="969696"/>
          </a:solidFill>
          <a:ln w="19050">
            <a:solidFill>
              <a:schemeClr val="tx1"/>
            </a:solidFill>
            <a:miter lim="800000"/>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endParaRPr lang="de-DE" altLang="de-DE" sz="2800"/>
          </a:p>
        </p:txBody>
      </p:sp>
      <p:sp>
        <p:nvSpPr>
          <p:cNvPr id="7" name="AutoShape 7"/>
          <p:cNvSpPr>
            <a:spLocks noChangeArrowheads="1"/>
          </p:cNvSpPr>
          <p:nvPr/>
        </p:nvSpPr>
        <p:spPr bwMode="auto">
          <a:xfrm rot="-2700000">
            <a:off x="3976106" y="4592638"/>
            <a:ext cx="403225" cy="733425"/>
          </a:xfrm>
          <a:prstGeom prst="downArrow">
            <a:avLst>
              <a:gd name="adj1" fmla="val 20213"/>
              <a:gd name="adj2" fmla="val 53127"/>
            </a:avLst>
          </a:prstGeom>
          <a:solidFill>
            <a:srgbClr val="969696"/>
          </a:solidFill>
          <a:ln w="19050" algn="ctr">
            <a:solidFill>
              <a:schemeClr val="tx1"/>
            </a:solidFill>
            <a:miter lim="800000"/>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endParaRPr lang="de-DE" altLang="de-DE" sz="2800"/>
          </a:p>
        </p:txBody>
      </p:sp>
      <p:sp>
        <p:nvSpPr>
          <p:cNvPr id="8" name="AutoShape 8"/>
          <p:cNvSpPr>
            <a:spLocks noChangeArrowheads="1"/>
          </p:cNvSpPr>
          <p:nvPr/>
        </p:nvSpPr>
        <p:spPr bwMode="auto">
          <a:xfrm rot="2700000">
            <a:off x="7210637" y="4561682"/>
            <a:ext cx="312737" cy="787400"/>
          </a:xfrm>
          <a:prstGeom prst="downArrow">
            <a:avLst>
              <a:gd name="adj1" fmla="val 20213"/>
              <a:gd name="adj2" fmla="val 73540"/>
            </a:avLst>
          </a:prstGeom>
          <a:solidFill>
            <a:srgbClr val="969696"/>
          </a:solidFill>
          <a:ln w="19050" algn="ctr">
            <a:solidFill>
              <a:schemeClr val="tx1"/>
            </a:solidFill>
            <a:miter lim="800000"/>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endParaRPr lang="de-DE" altLang="de-DE" sz="2800"/>
          </a:p>
        </p:txBody>
      </p:sp>
      <p:sp>
        <p:nvSpPr>
          <p:cNvPr id="9" name="AutoShape 9"/>
          <p:cNvSpPr>
            <a:spLocks noChangeArrowheads="1"/>
          </p:cNvSpPr>
          <p:nvPr/>
        </p:nvSpPr>
        <p:spPr bwMode="auto">
          <a:xfrm rot="10800000">
            <a:off x="5674731" y="2998788"/>
            <a:ext cx="200025" cy="385762"/>
          </a:xfrm>
          <a:prstGeom prst="downArrow">
            <a:avLst>
              <a:gd name="adj1" fmla="val 20213"/>
              <a:gd name="adj2" fmla="val 56330"/>
            </a:avLst>
          </a:prstGeom>
          <a:solidFill>
            <a:srgbClr val="969696"/>
          </a:solidFill>
          <a:ln w="19050" algn="ctr">
            <a:solidFill>
              <a:schemeClr val="tx1"/>
            </a:solidFill>
            <a:miter lim="800000"/>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endParaRPr lang="de-DE" altLang="de-DE" sz="2800"/>
          </a:p>
        </p:txBody>
      </p:sp>
      <p:sp>
        <p:nvSpPr>
          <p:cNvPr id="10" name="AutoShape 10"/>
          <p:cNvSpPr>
            <a:spLocks noChangeArrowheads="1"/>
          </p:cNvSpPr>
          <p:nvPr/>
        </p:nvSpPr>
        <p:spPr bwMode="auto">
          <a:xfrm>
            <a:off x="3422069" y="3521075"/>
            <a:ext cx="2447925" cy="1095375"/>
          </a:xfrm>
          <a:prstGeom prst="can">
            <a:avLst>
              <a:gd name="adj" fmla="val 25000"/>
            </a:avLst>
          </a:prstGeom>
          <a:solidFill>
            <a:srgbClr val="004880"/>
          </a:solidFill>
          <a:ln w="25400">
            <a:solidFill>
              <a:schemeClr val="tx1"/>
            </a:solidFill>
            <a:round/>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de-DE" altLang="de-DE" sz="2000">
                <a:solidFill>
                  <a:schemeClr val="bg1"/>
                </a:solidFill>
              </a:rPr>
              <a:t>Mat.stammsatz  </a:t>
            </a:r>
          </a:p>
        </p:txBody>
      </p:sp>
      <p:sp>
        <p:nvSpPr>
          <p:cNvPr id="11" name="AutoShape 11"/>
          <p:cNvSpPr>
            <a:spLocks noChangeArrowheads="1"/>
          </p:cNvSpPr>
          <p:nvPr/>
        </p:nvSpPr>
        <p:spPr bwMode="auto">
          <a:xfrm>
            <a:off x="5722356" y="3521075"/>
            <a:ext cx="2447925" cy="1095375"/>
          </a:xfrm>
          <a:prstGeom prst="can">
            <a:avLst>
              <a:gd name="adj" fmla="val 25000"/>
            </a:avLst>
          </a:prstGeom>
          <a:solidFill>
            <a:srgbClr val="004880"/>
          </a:solidFill>
          <a:ln w="25400">
            <a:solidFill>
              <a:schemeClr val="tx1"/>
            </a:solidFill>
            <a:round/>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de-DE" altLang="de-DE" sz="2000">
                <a:solidFill>
                  <a:schemeClr val="bg1"/>
                </a:solidFill>
              </a:rPr>
              <a:t>  Lief.stammsatz</a:t>
            </a:r>
            <a:endParaRPr lang="de-DE" altLang="de-DE" sz="1600">
              <a:solidFill>
                <a:schemeClr val="bg1"/>
              </a:solidFill>
            </a:endParaRPr>
          </a:p>
        </p:txBody>
      </p:sp>
      <p:sp>
        <p:nvSpPr>
          <p:cNvPr id="12" name="AutoShape 12"/>
          <p:cNvSpPr>
            <a:spLocks noChangeArrowheads="1"/>
          </p:cNvSpPr>
          <p:nvPr/>
        </p:nvSpPr>
        <p:spPr bwMode="auto">
          <a:xfrm>
            <a:off x="4768269" y="5319713"/>
            <a:ext cx="2127250" cy="773112"/>
          </a:xfrm>
          <a:prstGeom prst="can">
            <a:avLst>
              <a:gd name="adj" fmla="val 25000"/>
            </a:avLst>
          </a:prstGeom>
          <a:solidFill>
            <a:srgbClr val="DBB40D"/>
          </a:solidFill>
          <a:ln w="25400">
            <a:solidFill>
              <a:schemeClr val="tx1"/>
            </a:solidFill>
            <a:round/>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de-DE" altLang="de-DE" sz="2000" b="0"/>
              <a:t>Einkaufs-</a:t>
            </a:r>
          </a:p>
          <a:p>
            <a:pPr algn="ctr" eaLnBrk="1" hangingPunct="1">
              <a:spcBef>
                <a:spcPct val="0"/>
              </a:spcBef>
              <a:buClrTx/>
              <a:buFontTx/>
              <a:buNone/>
            </a:pPr>
            <a:r>
              <a:rPr lang="de-DE" altLang="de-DE" sz="2000" b="0"/>
              <a:t>infosatz</a:t>
            </a:r>
          </a:p>
        </p:txBody>
      </p:sp>
      <p:sp>
        <p:nvSpPr>
          <p:cNvPr id="13" name="AutoShape 9"/>
          <p:cNvSpPr>
            <a:spLocks noChangeArrowheads="1"/>
          </p:cNvSpPr>
          <p:nvPr/>
        </p:nvSpPr>
        <p:spPr bwMode="auto">
          <a:xfrm>
            <a:off x="5671556" y="4652963"/>
            <a:ext cx="200025" cy="385762"/>
          </a:xfrm>
          <a:prstGeom prst="downArrow">
            <a:avLst>
              <a:gd name="adj1" fmla="val 20213"/>
              <a:gd name="adj2" fmla="val 56330"/>
            </a:avLst>
          </a:prstGeom>
          <a:solidFill>
            <a:srgbClr val="969696"/>
          </a:solidFill>
          <a:ln w="19050" algn="ctr">
            <a:solidFill>
              <a:schemeClr val="tx1"/>
            </a:solidFill>
            <a:miter lim="800000"/>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endParaRPr lang="de-DE" altLang="de-DE" sz="2800"/>
          </a:p>
        </p:txBody>
      </p:sp>
    </p:spTree>
    <p:extLst>
      <p:ext uri="{BB962C8B-B14F-4D97-AF65-F5344CB8AC3E}">
        <p14:creationId xmlns:p14="http://schemas.microsoft.com/office/powerpoint/2010/main" val="6180025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err="1">
                <a:latin typeface="Arial" panose="020B0604020202020204" pitchFamily="34" charset="0"/>
              </a:rPr>
              <a:t>Procure</a:t>
            </a:r>
            <a:r>
              <a:rPr lang="de-DE" altLang="de-DE" dirty="0">
                <a:latin typeface="Arial" panose="020B0604020202020204" pitchFamily="34" charset="0"/>
              </a:rPr>
              <a:t>-</a:t>
            </a:r>
            <a:r>
              <a:rPr lang="de-DE" altLang="de-DE" dirty="0" err="1">
                <a:latin typeface="Arial" panose="020B0604020202020204" pitchFamily="34" charset="0"/>
              </a:rPr>
              <a:t>To</a:t>
            </a:r>
            <a:r>
              <a:rPr lang="de-DE" altLang="de-DE" dirty="0">
                <a:latin typeface="Arial" panose="020B0604020202020204" pitchFamily="34" charset="0"/>
              </a:rPr>
              <a:t>-Pay Prozess</a:t>
            </a:r>
            <a:endParaRPr lang="de-DE" dirty="0"/>
          </a:p>
        </p:txBody>
      </p:sp>
      <p:grpSp>
        <p:nvGrpSpPr>
          <p:cNvPr id="4" name="Group 3"/>
          <p:cNvGrpSpPr>
            <a:grpSpLocks/>
          </p:cNvGrpSpPr>
          <p:nvPr/>
        </p:nvGrpSpPr>
        <p:grpSpPr bwMode="auto">
          <a:xfrm>
            <a:off x="2926262" y="1512970"/>
            <a:ext cx="7178675" cy="4740275"/>
            <a:chOff x="853" y="720"/>
            <a:chExt cx="4522" cy="2986"/>
          </a:xfrm>
        </p:grpSpPr>
        <p:sp>
          <p:nvSpPr>
            <p:cNvPr id="5" name="AutoShape 4"/>
            <p:cNvSpPr>
              <a:spLocks noChangeArrowheads="1"/>
            </p:cNvSpPr>
            <p:nvPr/>
          </p:nvSpPr>
          <p:spPr bwMode="auto">
            <a:xfrm rot="1224442">
              <a:off x="912" y="912"/>
              <a:ext cx="3862" cy="259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6 w 21600"/>
                <a:gd name="T19" fmla="*/ 3161 h 21600"/>
                <a:gd name="T20" fmla="*/ 18434 w 21600"/>
                <a:gd name="T21" fmla="*/ 1843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499" y="15302"/>
                  </a:moveTo>
                  <a:cubicBezTo>
                    <a:pt x="4151" y="18347"/>
                    <a:pt x="7336" y="20243"/>
                    <a:pt x="10800" y="20243"/>
                  </a:cubicBezTo>
                  <a:cubicBezTo>
                    <a:pt x="16015" y="20243"/>
                    <a:pt x="20243" y="16015"/>
                    <a:pt x="20243" y="10800"/>
                  </a:cubicBezTo>
                  <a:cubicBezTo>
                    <a:pt x="20243" y="5584"/>
                    <a:pt x="16015" y="1357"/>
                    <a:pt x="10800" y="1357"/>
                  </a:cubicBezTo>
                  <a:cubicBezTo>
                    <a:pt x="5627" y="1356"/>
                    <a:pt x="1417" y="5518"/>
                    <a:pt x="1357" y="10690"/>
                  </a:cubicBezTo>
                  <a:lnTo>
                    <a:pt x="0" y="10675"/>
                  </a:lnTo>
                  <a:cubicBezTo>
                    <a:pt x="69" y="4759"/>
                    <a:pt x="4883" y="-1"/>
                    <a:pt x="10800" y="0"/>
                  </a:cubicBezTo>
                  <a:cubicBezTo>
                    <a:pt x="16764" y="0"/>
                    <a:pt x="21600" y="4835"/>
                    <a:pt x="21600" y="10800"/>
                  </a:cubicBezTo>
                  <a:cubicBezTo>
                    <a:pt x="21600" y="16764"/>
                    <a:pt x="16764" y="21600"/>
                    <a:pt x="10800" y="21600"/>
                  </a:cubicBezTo>
                  <a:cubicBezTo>
                    <a:pt x="6838" y="21600"/>
                    <a:pt x="3195" y="19431"/>
                    <a:pt x="1306" y="15949"/>
                  </a:cubicBezTo>
                  <a:lnTo>
                    <a:pt x="-1067" y="17237"/>
                  </a:lnTo>
                  <a:lnTo>
                    <a:pt x="291" y="12656"/>
                  </a:lnTo>
                  <a:lnTo>
                    <a:pt x="4872" y="14015"/>
                  </a:lnTo>
                  <a:lnTo>
                    <a:pt x="2499" y="15302"/>
                  </a:lnTo>
                  <a:close/>
                </a:path>
              </a:pathLst>
            </a:custGeom>
            <a:solidFill>
              <a:srgbClr val="008000">
                <a:alpha val="30196"/>
              </a:srgbClr>
            </a:solidFill>
            <a:ln w="12700" algn="ctr">
              <a:solidFill>
                <a:srgbClr val="008000"/>
              </a:solidFill>
              <a:miter lim="800000"/>
              <a:headEnd type="none" w="sm" len="sm"/>
              <a:tailEnd type="none" w="sm" len="sm"/>
            </a:ln>
          </p:spPr>
          <p:txBody>
            <a:bodyPr anchor="ctr">
              <a:spAutoFit/>
            </a:bodyPr>
            <a:lstStyle/>
            <a:p>
              <a:endParaRPr lang="de-DE"/>
            </a:p>
          </p:txBody>
        </p:sp>
        <p:sp>
          <p:nvSpPr>
            <p:cNvPr id="6" name="Rectangle 5"/>
            <p:cNvSpPr>
              <a:spLocks noChangeArrowheads="1"/>
            </p:cNvSpPr>
            <p:nvPr/>
          </p:nvSpPr>
          <p:spPr bwMode="auto">
            <a:xfrm>
              <a:off x="1044" y="768"/>
              <a:ext cx="97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a:spcBef>
                  <a:spcPct val="0"/>
                </a:spcBef>
                <a:buClrTx/>
                <a:buFontTx/>
                <a:buNone/>
              </a:pPr>
              <a:r>
                <a:rPr lang="de-DE" altLang="de-DE" sz="2000" b="0"/>
                <a:t>Bestell-</a:t>
              </a:r>
            </a:p>
            <a:p>
              <a:pPr algn="ctr">
                <a:spcBef>
                  <a:spcPct val="0"/>
                </a:spcBef>
                <a:buClrTx/>
                <a:buFontTx/>
                <a:buNone/>
              </a:pPr>
              <a:r>
                <a:rPr lang="de-DE" altLang="de-DE" sz="2000" b="0"/>
                <a:t>anforderung</a:t>
              </a:r>
            </a:p>
          </p:txBody>
        </p:sp>
        <p:sp>
          <p:nvSpPr>
            <p:cNvPr id="7" name="Rectangle 6"/>
            <p:cNvSpPr>
              <a:spLocks noChangeArrowheads="1"/>
            </p:cNvSpPr>
            <p:nvPr/>
          </p:nvSpPr>
          <p:spPr bwMode="auto">
            <a:xfrm>
              <a:off x="853" y="2261"/>
              <a:ext cx="909"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a:spcBef>
                  <a:spcPct val="0"/>
                </a:spcBef>
                <a:buClrTx/>
                <a:buFontTx/>
                <a:buNone/>
              </a:pPr>
              <a:r>
                <a:rPr lang="de-DE" altLang="de-DE" sz="2000" b="0"/>
                <a:t>Zahlungs-</a:t>
              </a:r>
            </a:p>
            <a:p>
              <a:pPr algn="ctr">
                <a:spcBef>
                  <a:spcPct val="0"/>
                </a:spcBef>
                <a:buClrTx/>
                <a:buFontTx/>
                <a:buNone/>
              </a:pPr>
              <a:r>
                <a:rPr lang="de-DE" altLang="de-DE" sz="2000" b="0"/>
                <a:t>abwicklung</a:t>
              </a:r>
            </a:p>
          </p:txBody>
        </p:sp>
        <p:sp>
          <p:nvSpPr>
            <p:cNvPr id="8" name="Rectangle 7"/>
            <p:cNvSpPr>
              <a:spLocks noChangeArrowheads="1"/>
            </p:cNvSpPr>
            <p:nvPr/>
          </p:nvSpPr>
          <p:spPr bwMode="auto">
            <a:xfrm>
              <a:off x="3969" y="2028"/>
              <a:ext cx="140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a:spcBef>
                  <a:spcPct val="0"/>
                </a:spcBef>
                <a:buClrTx/>
                <a:buFontTx/>
                <a:buNone/>
              </a:pPr>
              <a:r>
                <a:rPr lang="de-DE" altLang="de-DE" sz="2000" b="0"/>
                <a:t>Benachrichtigung Lieferant</a:t>
              </a:r>
            </a:p>
          </p:txBody>
        </p:sp>
        <p:sp>
          <p:nvSpPr>
            <p:cNvPr id="9" name="Rectangle 8"/>
            <p:cNvSpPr>
              <a:spLocks noChangeArrowheads="1"/>
            </p:cNvSpPr>
            <p:nvPr/>
          </p:nvSpPr>
          <p:spPr bwMode="auto">
            <a:xfrm>
              <a:off x="4032" y="2880"/>
              <a:ext cx="987"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a:spcBef>
                  <a:spcPct val="0"/>
                </a:spcBef>
                <a:buClrTx/>
                <a:buFontTx/>
                <a:buNone/>
              </a:pPr>
              <a:r>
                <a:rPr lang="de-DE" altLang="de-DE" sz="2000" b="0"/>
                <a:t>Versand der</a:t>
              </a:r>
            </a:p>
            <a:p>
              <a:pPr algn="ctr">
                <a:spcBef>
                  <a:spcPct val="0"/>
                </a:spcBef>
                <a:buClrTx/>
                <a:buFontTx/>
                <a:buNone/>
              </a:pPr>
              <a:r>
                <a:rPr lang="de-DE" altLang="de-DE" sz="2000" b="0"/>
                <a:t>Waren</a:t>
              </a:r>
            </a:p>
          </p:txBody>
        </p:sp>
        <p:sp>
          <p:nvSpPr>
            <p:cNvPr id="10" name="Rectangle 9"/>
            <p:cNvSpPr>
              <a:spLocks noChangeArrowheads="1"/>
            </p:cNvSpPr>
            <p:nvPr/>
          </p:nvSpPr>
          <p:spPr bwMode="auto">
            <a:xfrm>
              <a:off x="1680" y="2928"/>
              <a:ext cx="979"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a:spcBef>
                  <a:spcPct val="0"/>
                </a:spcBef>
                <a:buClrTx/>
                <a:buFontTx/>
                <a:buNone/>
              </a:pPr>
              <a:r>
                <a:rPr lang="de-DE" altLang="de-DE" sz="2000" b="0"/>
                <a:t>Rechnungs-</a:t>
              </a:r>
            </a:p>
            <a:p>
              <a:pPr algn="ctr">
                <a:spcBef>
                  <a:spcPct val="0"/>
                </a:spcBef>
                <a:buClrTx/>
                <a:buFontTx/>
                <a:buNone/>
              </a:pPr>
              <a:r>
                <a:rPr lang="de-DE" altLang="de-DE" sz="2000" b="0"/>
                <a:t>prüfung</a:t>
              </a:r>
            </a:p>
          </p:txBody>
        </p:sp>
        <p:sp>
          <p:nvSpPr>
            <p:cNvPr id="11" name="Rectangle 10"/>
            <p:cNvSpPr>
              <a:spLocks noChangeArrowheads="1"/>
            </p:cNvSpPr>
            <p:nvPr/>
          </p:nvSpPr>
          <p:spPr bwMode="auto">
            <a:xfrm>
              <a:off x="2880" y="3264"/>
              <a:ext cx="68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a:spcBef>
                  <a:spcPct val="0"/>
                </a:spcBef>
                <a:buClrTx/>
                <a:buFontTx/>
                <a:buNone/>
              </a:pPr>
              <a:r>
                <a:rPr lang="de-DE" altLang="de-DE" sz="2000" b="0"/>
                <a:t>Waren-</a:t>
              </a:r>
            </a:p>
            <a:p>
              <a:pPr algn="ctr">
                <a:spcBef>
                  <a:spcPct val="0"/>
                </a:spcBef>
                <a:buClrTx/>
                <a:buFontTx/>
                <a:buNone/>
              </a:pPr>
              <a:r>
                <a:rPr lang="de-DE" altLang="de-DE" sz="2000" b="0"/>
                <a:t>eingang</a:t>
              </a:r>
            </a:p>
          </p:txBody>
        </p:sp>
        <p:sp>
          <p:nvSpPr>
            <p:cNvPr id="12" name="Rectangle 11"/>
            <p:cNvSpPr>
              <a:spLocks noChangeArrowheads="1"/>
            </p:cNvSpPr>
            <p:nvPr/>
          </p:nvSpPr>
          <p:spPr bwMode="auto">
            <a:xfrm>
              <a:off x="3424" y="1200"/>
              <a:ext cx="94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a:spcBef>
                  <a:spcPct val="0"/>
                </a:spcBef>
                <a:buClrTx/>
                <a:buFontTx/>
                <a:buNone/>
              </a:pPr>
              <a:r>
                <a:rPr lang="de-DE" altLang="de-DE" sz="2000" b="0"/>
                <a:t>Bestellung</a:t>
              </a:r>
            </a:p>
          </p:txBody>
        </p:sp>
        <p:pic>
          <p:nvPicPr>
            <p:cNvPr id="13" name="Picture 12" descr="dnphvyy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6" y="1680"/>
              <a:ext cx="1147" cy="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ChangeArrowheads="1"/>
            </p:cNvSpPr>
            <p:nvPr/>
          </p:nvSpPr>
          <p:spPr bwMode="auto">
            <a:xfrm>
              <a:off x="2304" y="720"/>
              <a:ext cx="129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a:spcBef>
                  <a:spcPct val="0"/>
                </a:spcBef>
                <a:buClrTx/>
                <a:buFontTx/>
                <a:buNone/>
              </a:pPr>
              <a:r>
                <a:rPr lang="de-DE" altLang="de-DE" sz="2000" b="0"/>
                <a:t>Lieferanten-</a:t>
              </a:r>
            </a:p>
            <a:p>
              <a:pPr algn="ctr">
                <a:spcBef>
                  <a:spcPct val="0"/>
                </a:spcBef>
                <a:buClrTx/>
                <a:buFontTx/>
                <a:buNone/>
              </a:pPr>
              <a:r>
                <a:rPr lang="de-DE" altLang="de-DE" sz="2000" b="0"/>
                <a:t>auswahl</a:t>
              </a:r>
            </a:p>
          </p:txBody>
        </p:sp>
      </p:grpSp>
    </p:spTree>
    <p:extLst>
      <p:ext uri="{BB962C8B-B14F-4D97-AF65-F5344CB8AC3E}">
        <p14:creationId xmlns:p14="http://schemas.microsoft.com/office/powerpoint/2010/main" val="15235613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Bestellanforderung</a:t>
            </a:r>
            <a:endParaRPr lang="de-DE" dirty="0"/>
          </a:p>
        </p:txBody>
      </p:sp>
      <p:sp>
        <p:nvSpPr>
          <p:cNvPr id="3" name="Inhaltsplatzhalter 2"/>
          <p:cNvSpPr>
            <a:spLocks noGrp="1"/>
          </p:cNvSpPr>
          <p:nvPr>
            <p:ph idx="1"/>
          </p:nvPr>
        </p:nvSpPr>
        <p:spPr/>
        <p:txBody>
          <a:bodyPr/>
          <a:lstStyle/>
          <a:p>
            <a:r>
              <a:rPr lang="de-DE" altLang="de-DE" dirty="0">
                <a:latin typeface="Arial" panose="020B0604020202020204" pitchFamily="34" charset="0"/>
              </a:rPr>
              <a:t>Interner Beleg, der den Einkauf auffordert, eine bestimmte Menge eines Materials oder einer Dienstleistung zu einem bestimmten Termin zu </a:t>
            </a:r>
            <a:r>
              <a:rPr lang="de-DE" altLang="de-DE" dirty="0" smtClean="0">
                <a:latin typeface="Arial" panose="020B0604020202020204" pitchFamily="34" charset="0"/>
              </a:rPr>
              <a:t>beschaffen</a:t>
            </a:r>
          </a:p>
          <a:p>
            <a:endParaRPr lang="de-DE" altLang="de-DE" dirty="0">
              <a:latin typeface="Arial" panose="020B0604020202020204" pitchFamily="34" charset="0"/>
            </a:endParaRPr>
          </a:p>
          <a:p>
            <a:r>
              <a:rPr lang="de-DE" altLang="de-DE" dirty="0">
                <a:latin typeface="Arial" panose="020B0604020202020204" pitchFamily="34" charset="0"/>
              </a:rPr>
              <a:t>Bestellanforderungen können auf zwei Wegen erstellt werden:</a:t>
            </a:r>
          </a:p>
          <a:p>
            <a:pPr lvl="1"/>
            <a:r>
              <a:rPr lang="de-DE" altLang="de-DE" dirty="0">
                <a:latin typeface="Arial" panose="020B0604020202020204" pitchFamily="34" charset="0"/>
              </a:rPr>
              <a:t>Direkt - Manuell</a:t>
            </a:r>
          </a:p>
          <a:p>
            <a:pPr lvl="2"/>
            <a:r>
              <a:rPr lang="de-DE" altLang="de-DE" dirty="0">
                <a:latin typeface="Arial" panose="020B0604020202020204" pitchFamily="34" charset="0"/>
              </a:rPr>
              <a:t>Die zuständige Fachabteilung bestimmt: Was, wie viel, und wann soll bestellt werden.</a:t>
            </a:r>
          </a:p>
          <a:p>
            <a:pPr lvl="1"/>
            <a:r>
              <a:rPr lang="de-DE" altLang="de-DE" dirty="0">
                <a:latin typeface="Arial" panose="020B0604020202020204" pitchFamily="34" charset="0"/>
              </a:rPr>
              <a:t>Indirekt - Automatisch</a:t>
            </a:r>
          </a:p>
          <a:p>
            <a:pPr lvl="2"/>
            <a:r>
              <a:rPr lang="de-DE" altLang="de-DE" dirty="0">
                <a:latin typeface="Arial" panose="020B0604020202020204" pitchFamily="34" charset="0"/>
              </a:rPr>
              <a:t>Materialbedarfsplanung (MRP)</a:t>
            </a:r>
          </a:p>
          <a:p>
            <a:pPr lvl="2"/>
            <a:r>
              <a:rPr lang="de-DE" altLang="de-DE" dirty="0">
                <a:latin typeface="Arial" panose="020B0604020202020204" pitchFamily="34" charset="0"/>
              </a:rPr>
              <a:t>Fertigungsaufträge</a:t>
            </a:r>
          </a:p>
          <a:p>
            <a:pPr lvl="2"/>
            <a:r>
              <a:rPr lang="de-DE" altLang="de-DE" dirty="0">
                <a:latin typeface="Arial" panose="020B0604020202020204" pitchFamily="34" charset="0"/>
              </a:rPr>
              <a:t>Instandhaltungsaufträge</a:t>
            </a:r>
          </a:p>
          <a:p>
            <a:pPr lvl="2"/>
            <a:r>
              <a:rPr lang="de-DE" altLang="de-DE" dirty="0">
                <a:latin typeface="Arial" panose="020B0604020202020204" pitchFamily="34" charset="0"/>
              </a:rPr>
              <a:t>Kundenaufträge</a:t>
            </a:r>
          </a:p>
          <a:p>
            <a:endParaRPr lang="de-DE" dirty="0"/>
          </a:p>
        </p:txBody>
      </p:sp>
    </p:spTree>
    <p:extLst>
      <p:ext uri="{BB962C8B-B14F-4D97-AF65-F5344CB8AC3E}">
        <p14:creationId xmlns:p14="http://schemas.microsoft.com/office/powerpoint/2010/main" val="26025849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Ermittlung der Bezugsquelle</a:t>
            </a:r>
            <a:endParaRPr lang="de-DE" dirty="0"/>
          </a:p>
        </p:txBody>
      </p:sp>
      <p:sp>
        <p:nvSpPr>
          <p:cNvPr id="3" name="Inhaltsplatzhalter 2"/>
          <p:cNvSpPr>
            <a:spLocks noGrp="1"/>
          </p:cNvSpPr>
          <p:nvPr>
            <p:ph idx="1"/>
          </p:nvPr>
        </p:nvSpPr>
        <p:spPr/>
        <p:txBody>
          <a:bodyPr/>
          <a:lstStyle/>
          <a:p>
            <a:pPr>
              <a:tabLst>
                <a:tab pos="1971675" algn="l"/>
              </a:tabLst>
            </a:pPr>
            <a:r>
              <a:rPr lang="de-DE" altLang="de-DE" dirty="0">
                <a:latin typeface="Arial" panose="020B0604020202020204" pitchFamily="34" charset="0"/>
              </a:rPr>
              <a:t>Sobald der Bestellanforderung eine Bezugsquelle zugeordnet wurde, kann diese zur Bearbeitung freigegeben werden</a:t>
            </a:r>
            <a:r>
              <a:rPr lang="de-DE" altLang="de-DE" dirty="0" smtClean="0">
                <a:latin typeface="Arial" panose="020B0604020202020204" pitchFamily="34" charset="0"/>
              </a:rPr>
              <a:t>.</a:t>
            </a:r>
          </a:p>
          <a:p>
            <a:pPr marL="0" indent="0">
              <a:buNone/>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Es gibt eine Vielzahl von Möglichkeiten für die Einkaufsabteilung Bezugsquellen zu ermitteln:</a:t>
            </a:r>
          </a:p>
          <a:p>
            <a:pPr lvl="1">
              <a:tabLst>
                <a:tab pos="1971675" algn="l"/>
              </a:tabLst>
            </a:pPr>
            <a:r>
              <a:rPr lang="de-DE" altLang="de-DE" dirty="0">
                <a:latin typeface="Arial" panose="020B0604020202020204" pitchFamily="34" charset="0"/>
              </a:rPr>
              <a:t>Interne Beschaffungsanforderungen</a:t>
            </a:r>
          </a:p>
          <a:p>
            <a:pPr lvl="1">
              <a:tabLst>
                <a:tab pos="1971675" algn="l"/>
              </a:tabLst>
            </a:pPr>
            <a:r>
              <a:rPr lang="de-DE" altLang="de-DE" dirty="0">
                <a:latin typeface="Arial" panose="020B0604020202020204" pitchFamily="34" charset="0"/>
              </a:rPr>
              <a:t>Orderbuch</a:t>
            </a:r>
          </a:p>
          <a:p>
            <a:pPr lvl="1">
              <a:tabLst>
                <a:tab pos="1971675" algn="l"/>
              </a:tabLst>
            </a:pPr>
            <a:r>
              <a:rPr lang="de-DE" altLang="de-DE" dirty="0">
                <a:latin typeface="Arial" panose="020B0604020202020204" pitchFamily="34" charset="0"/>
              </a:rPr>
              <a:t>Rahmenverträge</a:t>
            </a:r>
          </a:p>
          <a:p>
            <a:pPr lvl="1">
              <a:tabLst>
                <a:tab pos="1971675" algn="l"/>
              </a:tabLst>
            </a:pPr>
            <a:r>
              <a:rPr lang="de-DE" altLang="de-DE" dirty="0">
                <a:latin typeface="Arial" panose="020B0604020202020204" pitchFamily="34" charset="0"/>
              </a:rPr>
              <a:t>Ausschreibungen</a:t>
            </a:r>
          </a:p>
          <a:p>
            <a:endParaRPr lang="de-DE" dirty="0"/>
          </a:p>
        </p:txBody>
      </p:sp>
    </p:spTree>
    <p:extLst>
      <p:ext uri="{BB962C8B-B14F-4D97-AF65-F5344CB8AC3E}">
        <p14:creationId xmlns:p14="http://schemas.microsoft.com/office/powerpoint/2010/main" val="26110266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Interne Beschaffung</a:t>
            </a:r>
            <a:endParaRPr lang="de-DE" dirty="0"/>
          </a:p>
        </p:txBody>
      </p:sp>
      <p:sp>
        <p:nvSpPr>
          <p:cNvPr id="3" name="Inhaltsplatzhalter 2"/>
          <p:cNvSpPr>
            <a:spLocks noGrp="1"/>
          </p:cNvSpPr>
          <p:nvPr>
            <p:ph idx="1"/>
          </p:nvPr>
        </p:nvSpPr>
        <p:spPr/>
        <p:txBody>
          <a:bodyPr/>
          <a:lstStyle/>
          <a:p>
            <a:pPr>
              <a:tabLst>
                <a:tab pos="1971675" algn="l"/>
              </a:tabLst>
            </a:pPr>
            <a:r>
              <a:rPr lang="de-DE" altLang="de-DE" dirty="0">
                <a:latin typeface="Arial" panose="020B0604020202020204" pitchFamily="34" charset="0"/>
              </a:rPr>
              <a:t>Die Bestellanforderung für Materialien können innerhalb des Unternehmens abgedeckt werden.</a:t>
            </a:r>
          </a:p>
          <a:p>
            <a:pPr lvl="1">
              <a:tabLst>
                <a:tab pos="1971675" algn="l"/>
              </a:tabLst>
            </a:pPr>
            <a:r>
              <a:rPr lang="de-DE" altLang="de-DE" dirty="0">
                <a:latin typeface="Arial" panose="020B0604020202020204" pitchFamily="34" charset="0"/>
              </a:rPr>
              <a:t>Es ist möglich, dass ein Werk im Unternehmen eine mögliche Bezugsquelle für das benötigte Material (Zentrallager) vorhanden ist.</a:t>
            </a:r>
          </a:p>
          <a:p>
            <a:pPr lvl="1">
              <a:tabLst>
                <a:tab pos="1971675" algn="l"/>
              </a:tabLst>
            </a:pPr>
            <a:r>
              <a:rPr lang="de-DE" altLang="de-DE" dirty="0">
                <a:latin typeface="Arial" panose="020B0604020202020204" pitchFamily="34" charset="0"/>
              </a:rPr>
              <a:t>Ist eine interne Quelle identifiziert, kann die Anforderung durch einen internen Beschaffungsvorgang (Umlagerungsbestellung) befriedigt werden.</a:t>
            </a:r>
          </a:p>
          <a:p>
            <a:endParaRPr lang="de-DE" dirty="0"/>
          </a:p>
        </p:txBody>
      </p:sp>
    </p:spTree>
    <p:extLst>
      <p:ext uri="{BB962C8B-B14F-4D97-AF65-F5344CB8AC3E}">
        <p14:creationId xmlns:p14="http://schemas.microsoft.com/office/powerpoint/2010/main" val="27170161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Orderbuch</a:t>
            </a:r>
            <a:endParaRPr lang="de-DE" dirty="0"/>
          </a:p>
        </p:txBody>
      </p:sp>
      <p:sp>
        <p:nvSpPr>
          <p:cNvPr id="3" name="Inhaltsplatzhalter 2"/>
          <p:cNvSpPr>
            <a:spLocks noGrp="1"/>
          </p:cNvSpPr>
          <p:nvPr>
            <p:ph idx="1"/>
          </p:nvPr>
        </p:nvSpPr>
        <p:spPr/>
        <p:txBody>
          <a:bodyPr/>
          <a:lstStyle/>
          <a:p>
            <a:pPr>
              <a:tabLst>
                <a:tab pos="1971675" algn="l"/>
              </a:tabLst>
            </a:pPr>
            <a:r>
              <a:rPr lang="de-DE" altLang="de-DE" dirty="0">
                <a:latin typeface="Arial" panose="020B0604020202020204" pitchFamily="34" charset="0"/>
              </a:rPr>
              <a:t>Liste der für ein Material vorgesehenen Bezugsquellen und Zeiträume, in denen die Beschaffung über diese Bezugsquellen möglich ist:</a:t>
            </a:r>
            <a:endParaRPr lang="en-US" altLang="de-DE" dirty="0">
              <a:latin typeface="Arial" panose="020B0604020202020204" pitchFamily="34" charset="0"/>
            </a:endParaRPr>
          </a:p>
          <a:p>
            <a:pPr lvl="1">
              <a:tabLst>
                <a:tab pos="1971675" algn="l"/>
              </a:tabLst>
            </a:pPr>
            <a:r>
              <a:rPr lang="de-DE" altLang="de-DE" dirty="0">
                <a:latin typeface="Arial" panose="020B0604020202020204" pitchFamily="34" charset="0"/>
              </a:rPr>
              <a:t>Enthält die Liste eine einzige Bezugsquelle, wird der Verkäufer der Bestellanforderung zugeordnet.</a:t>
            </a:r>
          </a:p>
          <a:p>
            <a:pPr lvl="1">
              <a:tabLst>
                <a:tab pos="1971675" algn="l"/>
              </a:tabLst>
            </a:pPr>
            <a:r>
              <a:rPr lang="de-DE" altLang="de-DE" dirty="0">
                <a:latin typeface="Arial" panose="020B0604020202020204" pitchFamily="34" charset="0"/>
              </a:rPr>
              <a:t>Bei mehreren Optionen gibt das System eine Liste der Anbieter zur Auswahl.</a:t>
            </a:r>
          </a:p>
          <a:p>
            <a:pPr lvl="1">
              <a:tabLst>
                <a:tab pos="1971675" algn="l"/>
              </a:tabLst>
            </a:pPr>
            <a:r>
              <a:rPr lang="de-DE" altLang="de-DE" dirty="0">
                <a:latin typeface="Arial" panose="020B0604020202020204" pitchFamily="34" charset="0"/>
              </a:rPr>
              <a:t>Wenn keine Bezugsquelle gefunden wurde, durchsucht das System Unterlagen und Rahmenverträge.</a:t>
            </a:r>
            <a:endParaRPr lang="en-US" altLang="de-DE" dirty="0">
              <a:latin typeface="Arial" panose="020B0604020202020204" pitchFamily="34" charset="0"/>
            </a:endParaRPr>
          </a:p>
          <a:p>
            <a:endParaRPr lang="de-DE" dirty="0"/>
          </a:p>
        </p:txBody>
      </p:sp>
    </p:spTree>
    <p:extLst>
      <p:ext uri="{BB962C8B-B14F-4D97-AF65-F5344CB8AC3E}">
        <p14:creationId xmlns:p14="http://schemas.microsoft.com/office/powerpoint/2010/main" val="26191996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Rahmenverträge</a:t>
            </a:r>
            <a:endParaRPr lang="de-DE" dirty="0"/>
          </a:p>
        </p:txBody>
      </p:sp>
      <p:sp>
        <p:nvSpPr>
          <p:cNvPr id="3" name="Inhaltsplatzhalter 2"/>
          <p:cNvSpPr>
            <a:spLocks noGrp="1"/>
          </p:cNvSpPr>
          <p:nvPr>
            <p:ph idx="1"/>
          </p:nvPr>
        </p:nvSpPr>
        <p:spPr/>
        <p:txBody>
          <a:bodyPr/>
          <a:lstStyle/>
          <a:p>
            <a:pPr>
              <a:tabLst>
                <a:tab pos="1971675" algn="l"/>
              </a:tabLst>
            </a:pPr>
            <a:r>
              <a:rPr lang="de-DE" altLang="de-DE" dirty="0">
                <a:latin typeface="Arial" panose="020B0604020202020204" pitchFamily="34" charset="0"/>
              </a:rPr>
              <a:t>Bestellanforderungen können mithilfe bestehender längerfristiger Kaufverträge erfüllt werden</a:t>
            </a:r>
            <a:r>
              <a:rPr lang="de-DE" altLang="de-DE" dirty="0" smtClean="0">
                <a:latin typeface="Arial" panose="020B0604020202020204" pitchFamily="34" charset="0"/>
              </a:rPr>
              <a:t>.</a:t>
            </a:r>
          </a:p>
          <a:p>
            <a:pPr>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Diese Vereinbarungen sind unterteilt in:</a:t>
            </a:r>
          </a:p>
          <a:p>
            <a:pPr lvl="1">
              <a:tabLst>
                <a:tab pos="1971675" algn="l"/>
              </a:tabLst>
            </a:pPr>
            <a:r>
              <a:rPr lang="de-DE" altLang="de-DE" dirty="0">
                <a:latin typeface="Arial" panose="020B0604020202020204" pitchFamily="34" charset="0"/>
              </a:rPr>
              <a:t>Verträge</a:t>
            </a:r>
          </a:p>
          <a:p>
            <a:pPr lvl="2">
              <a:tabLst>
                <a:tab pos="1971675" algn="l"/>
              </a:tabLst>
            </a:pPr>
            <a:r>
              <a:rPr lang="de-DE" altLang="de-DE" dirty="0">
                <a:latin typeface="Arial" panose="020B0604020202020204" pitchFamily="34" charset="0"/>
              </a:rPr>
              <a:t>Bestehen aus Definitionen der einzelnen Materialien, Warengruppen oder Dienstleistungen mit Preisen und in vielen Fällen Mengenangaben</a:t>
            </a:r>
          </a:p>
          <a:p>
            <a:pPr lvl="3">
              <a:tabLst>
                <a:tab pos="1971675" algn="l"/>
              </a:tabLst>
            </a:pPr>
            <a:r>
              <a:rPr lang="de-DE" altLang="de-DE" dirty="0">
                <a:latin typeface="Arial" panose="020B0604020202020204" pitchFamily="34" charset="0"/>
              </a:rPr>
              <a:t>Menge</a:t>
            </a:r>
          </a:p>
          <a:p>
            <a:pPr lvl="3">
              <a:tabLst>
                <a:tab pos="1971675" algn="l"/>
              </a:tabLst>
            </a:pPr>
            <a:r>
              <a:rPr lang="de-DE" altLang="de-DE" dirty="0">
                <a:latin typeface="Arial" panose="020B0604020202020204" pitchFamily="34" charset="0"/>
              </a:rPr>
              <a:t>Wert</a:t>
            </a:r>
          </a:p>
          <a:p>
            <a:pPr lvl="1">
              <a:tabLst>
                <a:tab pos="1971675" algn="l"/>
              </a:tabLst>
            </a:pPr>
            <a:r>
              <a:rPr lang="de-DE" altLang="de-DE" dirty="0">
                <a:latin typeface="Arial" panose="020B0604020202020204" pitchFamily="34" charset="0"/>
              </a:rPr>
              <a:t>Lieferpläne</a:t>
            </a:r>
          </a:p>
          <a:p>
            <a:pPr lvl="2">
              <a:tabLst>
                <a:tab pos="1971675" algn="l"/>
              </a:tabLst>
            </a:pPr>
            <a:r>
              <a:rPr lang="de-DE" altLang="de-DE" dirty="0">
                <a:latin typeface="Arial" panose="020B0604020202020204" pitchFamily="34" charset="0"/>
              </a:rPr>
              <a:t>Die Gesamtmenge des Materials wird über einen bestimmten Zeitraum in einem Lieferplan geführt, bestehend aus Einzelposten mit dazugehörigen Mengenangaben und den geplanten Lieferterminen.</a:t>
            </a:r>
          </a:p>
          <a:p>
            <a:endParaRPr lang="de-DE" dirty="0"/>
          </a:p>
        </p:txBody>
      </p:sp>
    </p:spTree>
    <p:extLst>
      <p:ext uri="{BB962C8B-B14F-4D97-AF65-F5344CB8AC3E}">
        <p14:creationId xmlns:p14="http://schemas.microsoft.com/office/powerpoint/2010/main" val="13526418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Ausschreibung</a:t>
            </a:r>
            <a:endParaRPr lang="de-DE" dirty="0"/>
          </a:p>
        </p:txBody>
      </p:sp>
      <p:sp>
        <p:nvSpPr>
          <p:cNvPr id="3" name="Inhaltsplatzhalter 2"/>
          <p:cNvSpPr>
            <a:spLocks noGrp="1"/>
          </p:cNvSpPr>
          <p:nvPr>
            <p:ph idx="1"/>
          </p:nvPr>
        </p:nvSpPr>
        <p:spPr/>
        <p:txBody>
          <a:bodyPr/>
          <a:lstStyle/>
          <a:p>
            <a:pPr>
              <a:tabLst>
                <a:tab pos="1971675" algn="l"/>
              </a:tabLst>
            </a:pPr>
            <a:r>
              <a:rPr lang="de-DE" altLang="de-DE" dirty="0">
                <a:latin typeface="Arial" panose="020B0604020202020204" pitchFamily="34" charset="0"/>
              </a:rPr>
              <a:t>Wenn im System keine Bezugsquellen vorhanden sind, kann den Lieferanten eine Ausschreibung übermittelt werden. Eine Ausschreibung ist die Aufforderung der Einkaufsorganisation an einen Lieferanten zur Abgabe eines Angebotes für die Lieferung von Material oder Dienstleistungen</a:t>
            </a:r>
          </a:p>
          <a:p>
            <a:pPr lvl="1">
              <a:tabLst>
                <a:tab pos="1971675" algn="l"/>
              </a:tabLst>
            </a:pPr>
            <a:r>
              <a:rPr lang="de-DE" altLang="de-DE" dirty="0">
                <a:latin typeface="Arial" panose="020B0604020202020204" pitchFamily="34" charset="0"/>
              </a:rPr>
              <a:t>Die akzeptierten Angebote generieren Einkaufsinfosätze</a:t>
            </a:r>
          </a:p>
          <a:p>
            <a:pPr lvl="1">
              <a:tabLst>
                <a:tab pos="1971675" algn="l"/>
              </a:tabLst>
            </a:pPr>
            <a:r>
              <a:rPr lang="de-DE" altLang="de-DE" dirty="0">
                <a:latin typeface="Arial" panose="020B0604020202020204" pitchFamily="34" charset="0"/>
              </a:rPr>
              <a:t>Durchführen von Angebotspreisvergleiche</a:t>
            </a:r>
          </a:p>
          <a:p>
            <a:pPr lvl="1">
              <a:tabLst>
                <a:tab pos="1971675" algn="l"/>
              </a:tabLst>
            </a:pPr>
            <a:r>
              <a:rPr lang="de-DE" altLang="de-DE" dirty="0">
                <a:latin typeface="Arial" panose="020B0604020202020204" pitchFamily="34" charset="0"/>
              </a:rPr>
              <a:t>Schließlich Wahl eines Angebotes</a:t>
            </a:r>
          </a:p>
          <a:p>
            <a:endParaRPr lang="de-DE" dirty="0"/>
          </a:p>
        </p:txBody>
      </p:sp>
      <p:sp>
        <p:nvSpPr>
          <p:cNvPr id="4" name="AutoShape 5"/>
          <p:cNvSpPr>
            <a:spLocks noChangeArrowheads="1"/>
          </p:cNvSpPr>
          <p:nvPr/>
        </p:nvSpPr>
        <p:spPr bwMode="auto">
          <a:xfrm rot="10800000">
            <a:off x="3337261" y="4398963"/>
            <a:ext cx="523875" cy="681037"/>
          </a:xfrm>
          <a:prstGeom prst="foldedCorner">
            <a:avLst>
              <a:gd name="adj" fmla="val 33681"/>
            </a:avLst>
          </a:prstGeom>
          <a:solidFill>
            <a:srgbClr val="C0C0C0"/>
          </a:solidFill>
          <a:ln w="9525">
            <a:solidFill>
              <a:srgbClr val="000000"/>
            </a:solidFill>
            <a:round/>
            <a:headEnd/>
            <a:tailEnd/>
          </a:ln>
        </p:spPr>
        <p:txBody>
          <a:bodyPr rot="10800000" wrap="none" lIns="0" tIns="0" rIns="0" bIns="0"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sz="1400">
                <a:solidFill>
                  <a:srgbClr val="44697D"/>
                </a:solidFill>
              </a:rPr>
              <a:t> Best.</a:t>
            </a:r>
          </a:p>
          <a:p>
            <a:pPr algn="ctr" eaLnBrk="1" hangingPunct="1">
              <a:spcBef>
                <a:spcPct val="0"/>
              </a:spcBef>
              <a:buClrTx/>
              <a:buFontTx/>
              <a:buNone/>
            </a:pPr>
            <a:r>
              <a:rPr lang="en-US" altLang="de-DE" sz="1400">
                <a:solidFill>
                  <a:srgbClr val="44697D"/>
                </a:solidFill>
              </a:rPr>
              <a:t>Anf.</a:t>
            </a:r>
          </a:p>
          <a:p>
            <a:pPr algn="ctr" eaLnBrk="1" hangingPunct="1">
              <a:spcBef>
                <a:spcPct val="0"/>
              </a:spcBef>
              <a:buClrTx/>
              <a:buFontTx/>
              <a:buNone/>
            </a:pPr>
            <a:endParaRPr lang="en-US" altLang="de-DE" sz="1400">
              <a:solidFill>
                <a:srgbClr val="44697D"/>
              </a:solidFill>
            </a:endParaRPr>
          </a:p>
        </p:txBody>
      </p:sp>
      <p:sp>
        <p:nvSpPr>
          <p:cNvPr id="5" name="Line 6"/>
          <p:cNvSpPr>
            <a:spLocks noChangeShapeType="1"/>
          </p:cNvSpPr>
          <p:nvPr/>
        </p:nvSpPr>
        <p:spPr bwMode="auto">
          <a:xfrm>
            <a:off x="3927811" y="4740275"/>
            <a:ext cx="703263" cy="15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de-DE"/>
          </a:p>
        </p:txBody>
      </p:sp>
      <p:sp>
        <p:nvSpPr>
          <p:cNvPr id="6" name="Text Box 7"/>
          <p:cNvSpPr txBox="1">
            <a:spLocks noChangeArrowheads="1"/>
          </p:cNvSpPr>
          <p:nvPr/>
        </p:nvSpPr>
        <p:spPr bwMode="auto">
          <a:xfrm>
            <a:off x="3935749" y="4546600"/>
            <a:ext cx="6572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50000"/>
              </a:spcBef>
              <a:buClrTx/>
              <a:buFontTx/>
              <a:buNone/>
            </a:pPr>
            <a:r>
              <a:rPr lang="en-US" altLang="de-DE">
                <a:solidFill>
                  <a:srgbClr val="44697D"/>
                </a:solidFill>
              </a:rPr>
              <a:t>erzeugt</a:t>
            </a:r>
          </a:p>
        </p:txBody>
      </p:sp>
      <p:sp>
        <p:nvSpPr>
          <p:cNvPr id="7" name="AutoShape 8"/>
          <p:cNvSpPr>
            <a:spLocks noChangeArrowheads="1"/>
          </p:cNvSpPr>
          <p:nvPr/>
        </p:nvSpPr>
        <p:spPr bwMode="auto">
          <a:xfrm rot="10800000">
            <a:off x="4696161" y="4389438"/>
            <a:ext cx="584200" cy="681037"/>
          </a:xfrm>
          <a:prstGeom prst="foldedCorner">
            <a:avLst>
              <a:gd name="adj" fmla="val 33681"/>
            </a:avLst>
          </a:prstGeom>
          <a:solidFill>
            <a:srgbClr val="C0C0C0"/>
          </a:solidFill>
          <a:ln w="9525">
            <a:solidFill>
              <a:srgbClr val="000000"/>
            </a:solidFill>
            <a:round/>
            <a:headEnd/>
            <a:tailEnd/>
          </a:ln>
        </p:spPr>
        <p:txBody>
          <a:bodyPr rot="10800000" wrap="none" lIns="0" tIns="0" rIns="0" bIns="0"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sz="1000">
                <a:solidFill>
                  <a:srgbClr val="44697D"/>
                </a:solidFill>
              </a:rPr>
              <a:t>Aus-</a:t>
            </a:r>
          </a:p>
          <a:p>
            <a:pPr algn="ctr" eaLnBrk="1" hangingPunct="1">
              <a:spcBef>
                <a:spcPct val="0"/>
              </a:spcBef>
              <a:buClrTx/>
              <a:buFontTx/>
              <a:buNone/>
            </a:pPr>
            <a:r>
              <a:rPr lang="en-US" altLang="de-DE" sz="1000">
                <a:solidFill>
                  <a:srgbClr val="44697D"/>
                </a:solidFill>
              </a:rPr>
              <a:t>schrei-</a:t>
            </a:r>
          </a:p>
          <a:p>
            <a:pPr algn="ctr" eaLnBrk="1" hangingPunct="1">
              <a:spcBef>
                <a:spcPct val="0"/>
              </a:spcBef>
              <a:buClrTx/>
              <a:buFontTx/>
              <a:buNone/>
            </a:pPr>
            <a:r>
              <a:rPr lang="en-US" altLang="de-DE" sz="1000">
                <a:solidFill>
                  <a:srgbClr val="44697D"/>
                </a:solidFill>
              </a:rPr>
              <a:t>bung</a:t>
            </a:r>
          </a:p>
          <a:p>
            <a:pPr algn="ctr" eaLnBrk="1" hangingPunct="1">
              <a:spcBef>
                <a:spcPct val="0"/>
              </a:spcBef>
              <a:buClrTx/>
              <a:buFontTx/>
              <a:buNone/>
            </a:pPr>
            <a:endParaRPr lang="en-US" altLang="de-DE" sz="1400">
              <a:solidFill>
                <a:srgbClr val="44697D"/>
              </a:solidFill>
            </a:endParaRPr>
          </a:p>
        </p:txBody>
      </p:sp>
      <p:sp>
        <p:nvSpPr>
          <p:cNvPr id="8" name="Line 9"/>
          <p:cNvSpPr>
            <a:spLocks noChangeShapeType="1"/>
          </p:cNvSpPr>
          <p:nvPr/>
        </p:nvSpPr>
        <p:spPr bwMode="auto">
          <a:xfrm flipV="1">
            <a:off x="5326399" y="4565650"/>
            <a:ext cx="261937" cy="1365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de-DE"/>
          </a:p>
        </p:txBody>
      </p:sp>
      <p:sp>
        <p:nvSpPr>
          <p:cNvPr id="9" name="Line 10"/>
          <p:cNvSpPr>
            <a:spLocks noChangeShapeType="1"/>
          </p:cNvSpPr>
          <p:nvPr/>
        </p:nvSpPr>
        <p:spPr bwMode="auto">
          <a:xfrm>
            <a:off x="5326399" y="4770438"/>
            <a:ext cx="261937" cy="1365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de-DE"/>
          </a:p>
        </p:txBody>
      </p:sp>
      <p:sp>
        <p:nvSpPr>
          <p:cNvPr id="10" name="Line 11"/>
          <p:cNvSpPr>
            <a:spLocks noChangeShapeType="1"/>
          </p:cNvSpPr>
          <p:nvPr/>
        </p:nvSpPr>
        <p:spPr bwMode="auto">
          <a:xfrm>
            <a:off x="5353386" y="4730750"/>
            <a:ext cx="261938" cy="15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de-DE"/>
          </a:p>
        </p:txBody>
      </p:sp>
      <p:sp>
        <p:nvSpPr>
          <p:cNvPr id="11" name="Text Box 12"/>
          <p:cNvSpPr txBox="1">
            <a:spLocks noChangeArrowheads="1"/>
          </p:cNvSpPr>
          <p:nvPr/>
        </p:nvSpPr>
        <p:spPr bwMode="auto">
          <a:xfrm>
            <a:off x="5569286" y="4221163"/>
            <a:ext cx="7874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50000"/>
              </a:spcBef>
              <a:buClrTx/>
              <a:buFontTx/>
              <a:buNone/>
            </a:pPr>
            <a:r>
              <a:rPr lang="en-US" altLang="de-DE" sz="1400">
                <a:solidFill>
                  <a:srgbClr val="44697D"/>
                </a:solidFill>
              </a:rPr>
              <a:t>Lieferant 1</a:t>
            </a:r>
          </a:p>
          <a:p>
            <a:pPr algn="ctr" eaLnBrk="1" hangingPunct="1">
              <a:spcBef>
                <a:spcPct val="50000"/>
              </a:spcBef>
              <a:buClrTx/>
              <a:buFontTx/>
              <a:buNone/>
            </a:pPr>
            <a:r>
              <a:rPr lang="en-US" altLang="de-DE" sz="1400">
                <a:solidFill>
                  <a:srgbClr val="44697D"/>
                </a:solidFill>
              </a:rPr>
              <a:t>Lieferant 2</a:t>
            </a:r>
          </a:p>
          <a:p>
            <a:pPr algn="ctr" eaLnBrk="1" hangingPunct="1">
              <a:spcBef>
                <a:spcPct val="50000"/>
              </a:spcBef>
              <a:buClrTx/>
              <a:buFontTx/>
              <a:buNone/>
            </a:pPr>
            <a:r>
              <a:rPr lang="en-US" altLang="de-DE" sz="1400">
                <a:solidFill>
                  <a:srgbClr val="44697D"/>
                </a:solidFill>
              </a:rPr>
              <a:t>Lieferant 3</a:t>
            </a:r>
          </a:p>
        </p:txBody>
      </p:sp>
      <p:sp>
        <p:nvSpPr>
          <p:cNvPr id="12" name="AutoShape 13"/>
          <p:cNvSpPr>
            <a:spLocks noChangeArrowheads="1"/>
          </p:cNvSpPr>
          <p:nvPr/>
        </p:nvSpPr>
        <p:spPr bwMode="auto">
          <a:xfrm rot="10800000">
            <a:off x="6488449" y="3873500"/>
            <a:ext cx="523875" cy="681038"/>
          </a:xfrm>
          <a:prstGeom prst="foldedCorner">
            <a:avLst>
              <a:gd name="adj" fmla="val 33681"/>
            </a:avLst>
          </a:prstGeom>
          <a:solidFill>
            <a:srgbClr val="C0C0C0"/>
          </a:solidFill>
          <a:ln w="9525">
            <a:solidFill>
              <a:srgbClr val="000000"/>
            </a:solidFill>
            <a:round/>
            <a:headEnd/>
            <a:tailEnd/>
          </a:ln>
        </p:spPr>
        <p:txBody>
          <a:bodyPr rot="10800000" wrap="none" lIns="0" tIns="0" rIns="0" bIns="0"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sz="1400">
                <a:solidFill>
                  <a:srgbClr val="44697D"/>
                </a:solidFill>
              </a:rPr>
              <a:t>Ang.</a:t>
            </a:r>
          </a:p>
          <a:p>
            <a:pPr algn="ctr" eaLnBrk="1" hangingPunct="1">
              <a:spcBef>
                <a:spcPct val="0"/>
              </a:spcBef>
              <a:buClrTx/>
              <a:buFontTx/>
              <a:buNone/>
            </a:pPr>
            <a:endParaRPr lang="en-US" altLang="de-DE" sz="1400">
              <a:solidFill>
                <a:srgbClr val="44697D"/>
              </a:solidFill>
            </a:endParaRPr>
          </a:p>
        </p:txBody>
      </p:sp>
      <p:sp>
        <p:nvSpPr>
          <p:cNvPr id="13" name="AutoShape 14"/>
          <p:cNvSpPr>
            <a:spLocks noChangeArrowheads="1"/>
          </p:cNvSpPr>
          <p:nvPr/>
        </p:nvSpPr>
        <p:spPr bwMode="auto">
          <a:xfrm rot="10800000">
            <a:off x="7126624" y="4383088"/>
            <a:ext cx="523875" cy="681037"/>
          </a:xfrm>
          <a:prstGeom prst="foldedCorner">
            <a:avLst>
              <a:gd name="adj" fmla="val 33681"/>
            </a:avLst>
          </a:prstGeom>
          <a:solidFill>
            <a:srgbClr val="C0C0C0"/>
          </a:solidFill>
          <a:ln w="9525">
            <a:solidFill>
              <a:srgbClr val="000000"/>
            </a:solidFill>
            <a:round/>
            <a:headEnd/>
            <a:tailEnd/>
          </a:ln>
        </p:spPr>
        <p:txBody>
          <a:bodyPr rot="10800000" wrap="none" lIns="0" tIns="0" rIns="0" bIns="0"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sz="1400">
                <a:solidFill>
                  <a:srgbClr val="44697D"/>
                </a:solidFill>
              </a:rPr>
              <a:t>Ang.</a:t>
            </a:r>
          </a:p>
          <a:p>
            <a:pPr algn="ctr" eaLnBrk="1" hangingPunct="1">
              <a:spcBef>
                <a:spcPct val="0"/>
              </a:spcBef>
              <a:buClrTx/>
              <a:buFontTx/>
              <a:buNone/>
            </a:pPr>
            <a:endParaRPr lang="en-US" altLang="de-DE" sz="1400">
              <a:solidFill>
                <a:srgbClr val="44697D"/>
              </a:solidFill>
            </a:endParaRPr>
          </a:p>
        </p:txBody>
      </p:sp>
      <p:sp>
        <p:nvSpPr>
          <p:cNvPr id="14" name="AutoShape 15"/>
          <p:cNvSpPr>
            <a:spLocks noChangeArrowheads="1"/>
          </p:cNvSpPr>
          <p:nvPr/>
        </p:nvSpPr>
        <p:spPr bwMode="auto">
          <a:xfrm rot="10800000">
            <a:off x="6488449" y="4937125"/>
            <a:ext cx="523875" cy="681038"/>
          </a:xfrm>
          <a:prstGeom prst="foldedCorner">
            <a:avLst>
              <a:gd name="adj" fmla="val 33681"/>
            </a:avLst>
          </a:prstGeom>
          <a:solidFill>
            <a:srgbClr val="C0C0C0"/>
          </a:solidFill>
          <a:ln w="9525">
            <a:solidFill>
              <a:srgbClr val="000000"/>
            </a:solidFill>
            <a:round/>
            <a:headEnd/>
            <a:tailEnd/>
          </a:ln>
        </p:spPr>
        <p:txBody>
          <a:bodyPr rot="10800000" wrap="none" lIns="0" tIns="0" rIns="0" bIns="0"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sz="1400">
                <a:solidFill>
                  <a:srgbClr val="44697D"/>
                </a:solidFill>
              </a:rPr>
              <a:t>Ang.</a:t>
            </a:r>
          </a:p>
          <a:p>
            <a:pPr algn="ctr" eaLnBrk="1" hangingPunct="1">
              <a:spcBef>
                <a:spcPct val="0"/>
              </a:spcBef>
              <a:buClrTx/>
              <a:buFontTx/>
              <a:buNone/>
            </a:pPr>
            <a:endParaRPr lang="en-US" altLang="de-DE" sz="1400">
              <a:solidFill>
                <a:srgbClr val="44697D"/>
              </a:solidFill>
            </a:endParaRPr>
          </a:p>
        </p:txBody>
      </p:sp>
      <p:sp>
        <p:nvSpPr>
          <p:cNvPr id="15" name="Line 16"/>
          <p:cNvSpPr>
            <a:spLocks noChangeShapeType="1"/>
          </p:cNvSpPr>
          <p:nvPr/>
        </p:nvSpPr>
        <p:spPr bwMode="auto">
          <a:xfrm>
            <a:off x="6404311" y="4740275"/>
            <a:ext cx="655638" cy="15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de-DE"/>
          </a:p>
        </p:txBody>
      </p:sp>
      <p:sp>
        <p:nvSpPr>
          <p:cNvPr id="16" name="Line 17"/>
          <p:cNvSpPr>
            <a:spLocks noChangeShapeType="1"/>
          </p:cNvSpPr>
          <p:nvPr/>
        </p:nvSpPr>
        <p:spPr bwMode="auto">
          <a:xfrm>
            <a:off x="6075699" y="5149850"/>
            <a:ext cx="328612" cy="1365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de-DE"/>
          </a:p>
        </p:txBody>
      </p:sp>
      <p:sp>
        <p:nvSpPr>
          <p:cNvPr id="17" name="Line 18"/>
          <p:cNvSpPr>
            <a:spLocks noChangeShapeType="1"/>
          </p:cNvSpPr>
          <p:nvPr/>
        </p:nvSpPr>
        <p:spPr bwMode="auto">
          <a:xfrm flipV="1">
            <a:off x="6075699" y="4194175"/>
            <a:ext cx="328612" cy="1365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de-DE"/>
          </a:p>
        </p:txBody>
      </p:sp>
      <p:sp>
        <p:nvSpPr>
          <p:cNvPr id="18" name="AutoShape 19"/>
          <p:cNvSpPr>
            <a:spLocks noChangeArrowheads="1"/>
          </p:cNvSpPr>
          <p:nvPr/>
        </p:nvSpPr>
        <p:spPr bwMode="auto">
          <a:xfrm rot="10800000">
            <a:off x="8833186" y="3716338"/>
            <a:ext cx="523875" cy="681037"/>
          </a:xfrm>
          <a:prstGeom prst="foldedCorner">
            <a:avLst>
              <a:gd name="adj" fmla="val 33681"/>
            </a:avLst>
          </a:prstGeom>
          <a:solidFill>
            <a:srgbClr val="C0C0C0"/>
          </a:solidFill>
          <a:ln w="9525">
            <a:solidFill>
              <a:srgbClr val="000000"/>
            </a:solidFill>
            <a:round/>
            <a:headEnd/>
            <a:tailEnd/>
          </a:ln>
        </p:spPr>
        <p:txBody>
          <a:bodyPr rot="10800000" wrap="none" lIns="0" tIns="0" rIns="0" bIns="0"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sz="1400">
                <a:solidFill>
                  <a:srgbClr val="44697D"/>
                </a:solidFill>
              </a:rPr>
              <a:t>Best.</a:t>
            </a:r>
          </a:p>
          <a:p>
            <a:pPr algn="ctr" eaLnBrk="1" hangingPunct="1">
              <a:spcBef>
                <a:spcPct val="0"/>
              </a:spcBef>
              <a:buClrTx/>
              <a:buFontTx/>
              <a:buNone/>
            </a:pPr>
            <a:r>
              <a:rPr lang="en-US" altLang="de-DE">
                <a:solidFill>
                  <a:srgbClr val="44697D"/>
                </a:solidFill>
              </a:rPr>
              <a:t>45…12</a:t>
            </a:r>
          </a:p>
          <a:p>
            <a:pPr algn="ctr" eaLnBrk="1" hangingPunct="1">
              <a:spcBef>
                <a:spcPct val="0"/>
              </a:spcBef>
              <a:buClrTx/>
              <a:buFontTx/>
              <a:buNone/>
            </a:pPr>
            <a:endParaRPr lang="en-US" altLang="de-DE">
              <a:solidFill>
                <a:srgbClr val="44697D"/>
              </a:solidFill>
            </a:endParaRPr>
          </a:p>
        </p:txBody>
      </p:sp>
      <p:sp>
        <p:nvSpPr>
          <p:cNvPr id="19" name="AutoShape 20"/>
          <p:cNvSpPr>
            <a:spLocks noChangeArrowheads="1"/>
          </p:cNvSpPr>
          <p:nvPr/>
        </p:nvSpPr>
        <p:spPr bwMode="auto">
          <a:xfrm rot="10800000">
            <a:off x="8833186" y="4808538"/>
            <a:ext cx="523875" cy="681037"/>
          </a:xfrm>
          <a:prstGeom prst="foldedCorner">
            <a:avLst>
              <a:gd name="adj" fmla="val 33681"/>
            </a:avLst>
          </a:prstGeom>
          <a:solidFill>
            <a:srgbClr val="C0C0C0"/>
          </a:solidFill>
          <a:ln w="9525">
            <a:solidFill>
              <a:srgbClr val="000000"/>
            </a:solidFill>
            <a:round/>
            <a:headEnd/>
            <a:tailEnd/>
          </a:ln>
        </p:spPr>
        <p:txBody>
          <a:bodyPr rot="10800000" wrap="none" lIns="0" tIns="0" rIns="0" bIns="0"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endParaRPr lang="en-US" altLang="de-DE" sz="1400">
              <a:solidFill>
                <a:srgbClr val="44697D"/>
              </a:solidFill>
            </a:endParaRPr>
          </a:p>
          <a:p>
            <a:pPr algn="ctr" eaLnBrk="1" hangingPunct="1">
              <a:spcBef>
                <a:spcPct val="0"/>
              </a:spcBef>
              <a:buClrTx/>
              <a:buFontTx/>
              <a:buNone/>
            </a:pPr>
            <a:r>
              <a:rPr lang="en-US" altLang="de-DE" sz="1400">
                <a:solidFill>
                  <a:srgbClr val="44697D"/>
                </a:solidFill>
              </a:rPr>
              <a:t>Ab-</a:t>
            </a:r>
          </a:p>
          <a:p>
            <a:pPr algn="ctr" eaLnBrk="1" hangingPunct="1">
              <a:spcBef>
                <a:spcPct val="0"/>
              </a:spcBef>
              <a:buClrTx/>
              <a:buFontTx/>
              <a:buNone/>
            </a:pPr>
            <a:r>
              <a:rPr lang="en-US" altLang="de-DE" sz="1400">
                <a:solidFill>
                  <a:srgbClr val="44697D"/>
                </a:solidFill>
              </a:rPr>
              <a:t>sage</a:t>
            </a:r>
          </a:p>
          <a:p>
            <a:pPr algn="ctr" eaLnBrk="1" hangingPunct="1">
              <a:spcBef>
                <a:spcPct val="0"/>
              </a:spcBef>
              <a:buClrTx/>
              <a:buFontTx/>
              <a:buNone/>
            </a:pPr>
            <a:endParaRPr lang="en-US" altLang="de-DE" sz="1400">
              <a:solidFill>
                <a:srgbClr val="44697D"/>
              </a:solidFill>
            </a:endParaRPr>
          </a:p>
        </p:txBody>
      </p:sp>
      <p:sp>
        <p:nvSpPr>
          <p:cNvPr id="20" name="AutoShape 21"/>
          <p:cNvSpPr>
            <a:spLocks noChangeArrowheads="1"/>
          </p:cNvSpPr>
          <p:nvPr/>
        </p:nvSpPr>
        <p:spPr bwMode="auto">
          <a:xfrm>
            <a:off x="8045786" y="4389438"/>
            <a:ext cx="590550" cy="682625"/>
          </a:xfrm>
          <a:prstGeom prst="flowChartMultidocumen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en-US" altLang="de-DE" sz="1400">
                <a:solidFill>
                  <a:srgbClr val="44697D"/>
                </a:solidFill>
              </a:rPr>
              <a:t>Ausw.</a:t>
            </a:r>
          </a:p>
        </p:txBody>
      </p:sp>
      <p:cxnSp>
        <p:nvCxnSpPr>
          <p:cNvPr id="21" name="AutoShape 22"/>
          <p:cNvCxnSpPr>
            <a:cxnSpLocks noChangeShapeType="1"/>
            <a:stCxn id="12" idx="1"/>
            <a:endCxn id="20" idx="0"/>
          </p:cNvCxnSpPr>
          <p:nvPr/>
        </p:nvCxnSpPr>
        <p:spPr bwMode="auto">
          <a:xfrm>
            <a:off x="7013911" y="4214813"/>
            <a:ext cx="1327150" cy="174625"/>
          </a:xfrm>
          <a:prstGeom prst="bentConnector2">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22" name="AutoShape 23"/>
          <p:cNvCxnSpPr>
            <a:cxnSpLocks noChangeShapeType="1"/>
            <a:stCxn id="13" idx="1"/>
            <a:endCxn id="20" idx="1"/>
          </p:cNvCxnSpPr>
          <p:nvPr/>
        </p:nvCxnSpPr>
        <p:spPr bwMode="auto">
          <a:xfrm>
            <a:off x="7650499" y="4724400"/>
            <a:ext cx="395287" cy="6350"/>
          </a:xfrm>
          <a:prstGeom prst="bentConnector3">
            <a:avLst>
              <a:gd name="adj1" fmla="val 49801"/>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23" name="AutoShape 24"/>
          <p:cNvCxnSpPr>
            <a:cxnSpLocks noChangeShapeType="1"/>
            <a:stCxn id="14" idx="1"/>
            <a:endCxn id="20" idx="2"/>
          </p:cNvCxnSpPr>
          <p:nvPr/>
        </p:nvCxnSpPr>
        <p:spPr bwMode="auto">
          <a:xfrm flipV="1">
            <a:off x="7013911" y="5018088"/>
            <a:ext cx="1327150" cy="260350"/>
          </a:xfrm>
          <a:prstGeom prst="bentConnector2">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grpSp>
        <p:nvGrpSpPr>
          <p:cNvPr id="24" name="Group 25"/>
          <p:cNvGrpSpPr>
            <a:grpSpLocks/>
          </p:cNvGrpSpPr>
          <p:nvPr/>
        </p:nvGrpSpPr>
        <p:grpSpPr bwMode="auto">
          <a:xfrm>
            <a:off x="8663324" y="4437063"/>
            <a:ext cx="541337" cy="363537"/>
            <a:chOff x="1306" y="2167"/>
            <a:chExt cx="396" cy="255"/>
          </a:xfrm>
        </p:grpSpPr>
        <p:graphicFrame>
          <p:nvGraphicFramePr>
            <p:cNvPr id="25" name="Object 26"/>
            <p:cNvGraphicFramePr>
              <a:graphicFrameLocks noChangeAspect="1"/>
            </p:cNvGraphicFramePr>
            <p:nvPr/>
          </p:nvGraphicFramePr>
          <p:xfrm>
            <a:off x="1306" y="2284"/>
            <a:ext cx="396" cy="138"/>
          </p:xfrm>
          <a:graphic>
            <a:graphicData uri="http://schemas.openxmlformats.org/presentationml/2006/ole">
              <mc:AlternateContent xmlns:mc="http://schemas.openxmlformats.org/markup-compatibility/2006">
                <mc:Choice xmlns:v="urn:schemas-microsoft-com:vml" Requires="v">
                  <p:oleObj spid="_x0000_s1142" name="Bitmap Image" r:id="rId3" imgW="628571" imgH="219222" progId="Paint.Picture">
                    <p:embed/>
                  </p:oleObj>
                </mc:Choice>
                <mc:Fallback>
                  <p:oleObj name="Bitmap Image" r:id="rId3" imgW="628571" imgH="21922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1306" y="2284"/>
                          <a:ext cx="396" cy="138"/>
                        </a:xfrm>
                        <a:prstGeom prst="rect">
                          <a:avLst/>
                        </a:prstGeom>
                        <a:noFill/>
                        <a:ln>
                          <a:noFill/>
                        </a:ln>
                        <a:effectLst/>
                        <a:extLst>
                          <a:ext uri="{909E8E84-426E-40DD-AFC4-6F175D3DCCD1}">
                            <a14:hiddenFill xmlns:a14="http://schemas.microsoft.com/office/drawing/2010/main">
                              <a:solidFill>
                                <a:srgbClr val="F0AB00"/>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 name="Object 27"/>
            <p:cNvGraphicFramePr>
              <a:graphicFrameLocks noChangeAspect="1"/>
            </p:cNvGraphicFramePr>
            <p:nvPr/>
          </p:nvGraphicFramePr>
          <p:xfrm>
            <a:off x="1324" y="2167"/>
            <a:ext cx="366" cy="144"/>
          </p:xfrm>
          <a:graphic>
            <a:graphicData uri="http://schemas.openxmlformats.org/presentationml/2006/ole">
              <mc:AlternateContent xmlns:mc="http://schemas.openxmlformats.org/markup-compatibility/2006">
                <mc:Choice xmlns:v="urn:schemas-microsoft-com:vml" Requires="v">
                  <p:oleObj spid="_x0000_s1143" name="Bitmap Image" r:id="rId5" imgW="581106" imgH="228571" progId="Paint.Picture">
                    <p:embed/>
                  </p:oleObj>
                </mc:Choice>
                <mc:Fallback>
                  <p:oleObj name="Bitmap Image" r:id="rId5" imgW="581106" imgH="228571"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1324" y="2167"/>
                          <a:ext cx="366" cy="144"/>
                        </a:xfrm>
                        <a:prstGeom prst="rect">
                          <a:avLst/>
                        </a:prstGeom>
                        <a:noFill/>
                        <a:ln>
                          <a:noFill/>
                        </a:ln>
                        <a:effectLst/>
                        <a:extLst>
                          <a:ext uri="{909E8E84-426E-40DD-AFC4-6F175D3DCCD1}">
                            <a14:hiddenFill xmlns:a14="http://schemas.microsoft.com/office/drawing/2010/main">
                              <a:solidFill>
                                <a:srgbClr val="F0AB00"/>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41084933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Lieferantenangebot</a:t>
            </a:r>
            <a:endParaRPr lang="de-DE" dirty="0"/>
          </a:p>
        </p:txBody>
      </p:sp>
      <p:sp>
        <p:nvSpPr>
          <p:cNvPr id="3" name="Inhaltsplatzhalter 2"/>
          <p:cNvSpPr>
            <a:spLocks noGrp="1"/>
          </p:cNvSpPr>
          <p:nvPr>
            <p:ph idx="1"/>
          </p:nvPr>
        </p:nvSpPr>
        <p:spPr/>
        <p:txBody>
          <a:bodyPr/>
          <a:lstStyle/>
          <a:p>
            <a:pPr>
              <a:tabLst>
                <a:tab pos="1971675" algn="l"/>
              </a:tabLst>
            </a:pPr>
            <a:r>
              <a:rPr lang="de-DE" altLang="de-DE" dirty="0">
                <a:latin typeface="Arial" panose="020B0604020202020204" pitchFamily="34" charset="0"/>
              </a:rPr>
              <a:t>Das eingegangene Angebot ist ein rechtlich bindendes Angebot</a:t>
            </a:r>
            <a:r>
              <a:rPr lang="de-DE" altLang="de-DE" dirty="0" smtClean="0">
                <a:latin typeface="Arial" panose="020B0604020202020204" pitchFamily="34" charset="0"/>
              </a:rPr>
              <a:t>.</a:t>
            </a:r>
          </a:p>
          <a:p>
            <a:pPr>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Wird das Lieferantenangebot angenommen, legt es den Preis und weitere Bedingungen für die Materialien für eine vorgegebene Zeitspanne fest.</a:t>
            </a:r>
          </a:p>
          <a:p>
            <a:pPr lvl="1">
              <a:tabLst>
                <a:tab pos="1971675" algn="l"/>
              </a:tabLst>
            </a:pPr>
            <a:r>
              <a:rPr lang="de-DE" altLang="de-DE" dirty="0">
                <a:latin typeface="Arial" panose="020B0604020202020204" pitchFamily="34" charset="0"/>
              </a:rPr>
              <a:t>In dem SAP System werden die Ausschreibung und das Angebot zu einem einzigen Dokument, das durch die Antwort des Lieferanten ergänzt wird.</a:t>
            </a:r>
          </a:p>
          <a:p>
            <a:endParaRPr lang="de-DE" dirty="0"/>
          </a:p>
        </p:txBody>
      </p:sp>
    </p:spTree>
    <p:extLst>
      <p:ext uri="{BB962C8B-B14F-4D97-AF65-F5344CB8AC3E}">
        <p14:creationId xmlns:p14="http://schemas.microsoft.com/office/powerpoint/2010/main" val="748088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Lieferantenbewertung</a:t>
            </a:r>
            <a:endParaRPr lang="de-DE" dirty="0"/>
          </a:p>
        </p:txBody>
      </p:sp>
      <p:sp>
        <p:nvSpPr>
          <p:cNvPr id="3" name="Inhaltsplatzhalter 2"/>
          <p:cNvSpPr>
            <a:spLocks noGrp="1"/>
          </p:cNvSpPr>
          <p:nvPr>
            <p:ph idx="1"/>
          </p:nvPr>
        </p:nvSpPr>
        <p:spPr/>
        <p:txBody>
          <a:bodyPr/>
          <a:lstStyle/>
          <a:p>
            <a:pPr>
              <a:lnSpc>
                <a:spcPct val="90000"/>
              </a:lnSpc>
              <a:tabLst>
                <a:tab pos="1971675" algn="l"/>
              </a:tabLst>
            </a:pPr>
            <a:r>
              <a:rPr lang="de-DE" altLang="de-DE" dirty="0">
                <a:latin typeface="Arial" panose="020B0604020202020204" pitchFamily="34" charset="0"/>
              </a:rPr>
              <a:t>Die Lieferantenbewertung hilft sowohl dem Einkauf Lieferanten zu evaluieren als auch dem Unternehmen Lieferantenbeziehungen durch selbst gewählte Leistungswerte und Kriterien zu überwachen.</a:t>
            </a:r>
          </a:p>
          <a:p>
            <a:pPr lvl="1">
              <a:lnSpc>
                <a:spcPct val="90000"/>
              </a:lnSpc>
              <a:tabLst>
                <a:tab pos="1971675" algn="l"/>
              </a:tabLst>
            </a:pPr>
            <a:r>
              <a:rPr lang="de-DE" altLang="de-DE" dirty="0">
                <a:latin typeface="Arial" panose="020B0604020202020204" pitchFamily="34" charset="0"/>
              </a:rPr>
              <a:t>Unterstützt maximal 99 Hauptkriterien und 20 Unterkategorien:</a:t>
            </a:r>
          </a:p>
          <a:p>
            <a:pPr lvl="2">
              <a:lnSpc>
                <a:spcPct val="90000"/>
              </a:lnSpc>
              <a:tabLst>
                <a:tab pos="1971675" algn="l"/>
              </a:tabLst>
            </a:pPr>
            <a:r>
              <a:rPr lang="de-DE" altLang="de-DE" dirty="0">
                <a:latin typeface="Arial" panose="020B0604020202020204" pitchFamily="34" charset="0"/>
              </a:rPr>
              <a:t>Preis</a:t>
            </a:r>
          </a:p>
          <a:p>
            <a:pPr lvl="3">
              <a:lnSpc>
                <a:spcPct val="90000"/>
              </a:lnSpc>
              <a:tabLst>
                <a:tab pos="1971675" algn="l"/>
              </a:tabLst>
            </a:pPr>
            <a:r>
              <a:rPr lang="de-DE" altLang="de-DE" dirty="0">
                <a:latin typeface="Arial" panose="020B0604020202020204" pitchFamily="34" charset="0"/>
              </a:rPr>
              <a:t>Preisgruppe</a:t>
            </a:r>
          </a:p>
          <a:p>
            <a:pPr lvl="3">
              <a:lnSpc>
                <a:spcPct val="90000"/>
              </a:lnSpc>
              <a:tabLst>
                <a:tab pos="1971675" algn="l"/>
              </a:tabLst>
            </a:pPr>
            <a:r>
              <a:rPr lang="de-DE" altLang="de-DE" dirty="0">
                <a:latin typeface="Arial" panose="020B0604020202020204" pitchFamily="34" charset="0"/>
              </a:rPr>
              <a:t>Historische Daten</a:t>
            </a:r>
          </a:p>
          <a:p>
            <a:pPr lvl="2">
              <a:lnSpc>
                <a:spcPct val="90000"/>
              </a:lnSpc>
              <a:tabLst>
                <a:tab pos="1971675" algn="l"/>
              </a:tabLst>
            </a:pPr>
            <a:r>
              <a:rPr lang="de-DE" altLang="de-DE" dirty="0">
                <a:latin typeface="Arial" panose="020B0604020202020204" pitchFamily="34" charset="0"/>
              </a:rPr>
              <a:t>Qualität</a:t>
            </a:r>
          </a:p>
          <a:p>
            <a:pPr lvl="3">
              <a:lnSpc>
                <a:spcPct val="90000"/>
              </a:lnSpc>
              <a:tabLst>
                <a:tab pos="1971675" algn="l"/>
              </a:tabLst>
            </a:pPr>
            <a:r>
              <a:rPr lang="de-DE" altLang="de-DE" dirty="0">
                <a:latin typeface="Arial" panose="020B0604020202020204" pitchFamily="34" charset="0"/>
              </a:rPr>
              <a:t>Wareneingang</a:t>
            </a:r>
          </a:p>
          <a:p>
            <a:pPr lvl="3">
              <a:lnSpc>
                <a:spcPct val="90000"/>
              </a:lnSpc>
              <a:tabLst>
                <a:tab pos="1971675" algn="l"/>
              </a:tabLst>
            </a:pPr>
            <a:r>
              <a:rPr lang="de-DE" altLang="de-DE" dirty="0">
                <a:latin typeface="Arial" panose="020B0604020202020204" pitchFamily="34" charset="0"/>
              </a:rPr>
              <a:t>Qualitätsaudit</a:t>
            </a:r>
          </a:p>
          <a:p>
            <a:pPr lvl="3">
              <a:lnSpc>
                <a:spcPct val="90000"/>
              </a:lnSpc>
              <a:tabLst>
                <a:tab pos="1971675" algn="l"/>
              </a:tabLst>
            </a:pPr>
            <a:r>
              <a:rPr lang="de-DE" altLang="de-DE" dirty="0">
                <a:latin typeface="Arial" panose="020B0604020202020204" pitchFamily="34" charset="0"/>
              </a:rPr>
              <a:t>Reklamationen/Ablehnungen</a:t>
            </a:r>
          </a:p>
          <a:p>
            <a:pPr lvl="2">
              <a:lnSpc>
                <a:spcPct val="90000"/>
              </a:lnSpc>
              <a:tabLst>
                <a:tab pos="1971675" algn="l"/>
              </a:tabLst>
            </a:pPr>
            <a:r>
              <a:rPr lang="de-DE" altLang="de-DE" dirty="0">
                <a:latin typeface="Arial" panose="020B0604020202020204" pitchFamily="34" charset="0"/>
              </a:rPr>
              <a:t>Lieferung</a:t>
            </a:r>
          </a:p>
          <a:p>
            <a:pPr lvl="3">
              <a:lnSpc>
                <a:spcPct val="90000"/>
              </a:lnSpc>
              <a:tabLst>
                <a:tab pos="1971675" algn="l"/>
              </a:tabLst>
            </a:pPr>
            <a:r>
              <a:rPr lang="de-DE" altLang="de-DE" dirty="0">
                <a:latin typeface="Arial" panose="020B0604020202020204" pitchFamily="34" charset="0"/>
              </a:rPr>
              <a:t>Termintreue</a:t>
            </a:r>
          </a:p>
          <a:p>
            <a:pPr lvl="3">
              <a:lnSpc>
                <a:spcPct val="90000"/>
              </a:lnSpc>
              <a:tabLst>
                <a:tab pos="1971675" algn="l"/>
              </a:tabLst>
            </a:pPr>
            <a:r>
              <a:rPr lang="de-DE" altLang="de-DE" dirty="0">
                <a:latin typeface="Arial" panose="020B0604020202020204" pitchFamily="34" charset="0"/>
              </a:rPr>
              <a:t>Zuverlässigkeit</a:t>
            </a:r>
          </a:p>
          <a:p>
            <a:pPr lvl="3">
              <a:lnSpc>
                <a:spcPct val="90000"/>
              </a:lnSpc>
              <a:tabLst>
                <a:tab pos="1971675" algn="l"/>
              </a:tabLst>
            </a:pPr>
            <a:r>
              <a:rPr lang="de-DE" altLang="de-DE" dirty="0">
                <a:latin typeface="Arial" panose="020B0604020202020204" pitchFamily="34" charset="0"/>
              </a:rPr>
              <a:t>Einhaltung der Versandanweisungen</a:t>
            </a:r>
          </a:p>
          <a:p>
            <a:pPr lvl="3">
              <a:lnSpc>
                <a:spcPct val="90000"/>
              </a:lnSpc>
              <a:tabLst>
                <a:tab pos="1971675" algn="l"/>
              </a:tabLst>
            </a:pPr>
            <a:r>
              <a:rPr lang="de-DE" altLang="de-DE" dirty="0">
                <a:latin typeface="Arial" panose="020B0604020202020204" pitchFamily="34" charset="0"/>
              </a:rPr>
              <a:t>Datum der Bestätigung</a:t>
            </a:r>
          </a:p>
          <a:p>
            <a:pPr lvl="1">
              <a:lnSpc>
                <a:spcPct val="90000"/>
              </a:lnSpc>
              <a:tabLst>
                <a:tab pos="1971675" algn="l"/>
              </a:tabLst>
            </a:pPr>
            <a:r>
              <a:rPr lang="de-DE" altLang="de-DE" dirty="0">
                <a:latin typeface="Arial" panose="020B0604020202020204" pitchFamily="34" charset="0"/>
              </a:rPr>
              <a:t>Es wird ein Wertbereich definiert (1 -100) und die Gewichtungsfaktoren für jeden Punkt bestimmt.</a:t>
            </a:r>
          </a:p>
          <a:p>
            <a:endParaRPr lang="de-DE" dirty="0"/>
          </a:p>
        </p:txBody>
      </p:sp>
    </p:spTree>
    <p:extLst>
      <p:ext uri="{BB962C8B-B14F-4D97-AF65-F5344CB8AC3E}">
        <p14:creationId xmlns:p14="http://schemas.microsoft.com/office/powerpoint/2010/main" val="449184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5"/>
          </p:nvPr>
        </p:nvSpPr>
        <p:spPr/>
        <p:txBody>
          <a:bodyPr/>
          <a:lstStyle/>
          <a:p>
            <a:r>
              <a:rPr lang="de-DE" dirty="0" smtClean="0"/>
              <a:t>Bret Wagner</a:t>
            </a:r>
          </a:p>
          <a:p>
            <a:r>
              <a:rPr lang="de-DE" dirty="0" smtClean="0"/>
              <a:t>Stefan Weidner</a:t>
            </a:r>
          </a:p>
        </p:txBody>
      </p:sp>
      <p:sp>
        <p:nvSpPr>
          <p:cNvPr id="3" name="Textplatzhalter 2"/>
          <p:cNvSpPr>
            <a:spLocks noGrp="1"/>
          </p:cNvSpPr>
          <p:nvPr>
            <p:ph type="body" sz="quarter" idx="16"/>
          </p:nvPr>
        </p:nvSpPr>
        <p:spPr/>
        <p:txBody>
          <a:bodyPr/>
          <a:lstStyle/>
          <a:p>
            <a:r>
              <a:rPr lang="de-DE" dirty="0" smtClean="0"/>
              <a:t>Anfänger</a:t>
            </a:r>
            <a:endParaRPr lang="de-DE" dirty="0"/>
          </a:p>
        </p:txBody>
      </p:sp>
    </p:spTree>
    <p:extLst>
      <p:ext uri="{BB962C8B-B14F-4D97-AF65-F5344CB8AC3E}">
        <p14:creationId xmlns:p14="http://schemas.microsoft.com/office/powerpoint/2010/main" val="35489243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Bestellung</a:t>
            </a:r>
            <a:endParaRPr lang="de-DE" dirty="0"/>
          </a:p>
        </p:txBody>
      </p:sp>
      <p:sp>
        <p:nvSpPr>
          <p:cNvPr id="3" name="Inhaltsplatzhalter 2"/>
          <p:cNvSpPr>
            <a:spLocks noGrp="1"/>
          </p:cNvSpPr>
          <p:nvPr>
            <p:ph idx="1"/>
          </p:nvPr>
        </p:nvSpPr>
        <p:spPr/>
        <p:txBody>
          <a:bodyPr/>
          <a:lstStyle/>
          <a:p>
            <a:r>
              <a:rPr lang="de-DE" altLang="de-DE" dirty="0">
                <a:latin typeface="Arial" panose="020B0604020202020204" pitchFamily="34" charset="0"/>
              </a:rPr>
              <a:t>Eine Bestellung ist eine formale Aufforderung an einen Lieferanten, bestimmte Waren oder Dienstleistungen zu den angegebenen Bedingungen bereitzustellen</a:t>
            </a:r>
            <a:r>
              <a:rPr lang="de-DE" altLang="de-DE" dirty="0" smtClean="0">
                <a:latin typeface="Arial" panose="020B0604020202020204" pitchFamily="34" charset="0"/>
              </a:rPr>
              <a:t>.</a:t>
            </a:r>
          </a:p>
          <a:p>
            <a:endParaRPr lang="de-DE" altLang="de-DE" dirty="0">
              <a:latin typeface="Arial" panose="020B0604020202020204" pitchFamily="34" charset="0"/>
            </a:endParaRPr>
          </a:p>
          <a:p>
            <a:r>
              <a:rPr lang="de-DE" altLang="de-DE" dirty="0">
                <a:latin typeface="Arial" panose="020B0604020202020204" pitchFamily="34" charset="0"/>
              </a:rPr>
              <a:t>Eine Bestellung kann manuell angelegt werden:</a:t>
            </a:r>
          </a:p>
          <a:p>
            <a:pPr lvl="1"/>
            <a:r>
              <a:rPr lang="de-DE" altLang="de-DE" dirty="0">
                <a:latin typeface="Arial" panose="020B0604020202020204" pitchFamily="34" charset="0"/>
              </a:rPr>
              <a:t>Bestellung als Vorlage</a:t>
            </a:r>
          </a:p>
          <a:p>
            <a:pPr lvl="1"/>
            <a:r>
              <a:rPr lang="de-DE" altLang="de-DE" dirty="0">
                <a:latin typeface="Arial" panose="020B0604020202020204" pitchFamily="34" charset="0"/>
              </a:rPr>
              <a:t>Bestellanforderung als Vorlage</a:t>
            </a:r>
          </a:p>
          <a:p>
            <a:pPr lvl="1"/>
            <a:r>
              <a:rPr lang="de-DE" altLang="de-DE" dirty="0">
                <a:latin typeface="Arial" panose="020B0604020202020204" pitchFamily="34" charset="0"/>
              </a:rPr>
              <a:t>Anfrage/Ausschreibung als Vorlage</a:t>
            </a:r>
          </a:p>
          <a:p>
            <a:pPr lvl="1"/>
            <a:r>
              <a:rPr lang="de-DE" altLang="de-DE" dirty="0">
                <a:latin typeface="Arial" panose="020B0604020202020204" pitchFamily="34" charset="0"/>
              </a:rPr>
              <a:t>Ohne </a:t>
            </a:r>
            <a:r>
              <a:rPr lang="de-DE" altLang="de-DE" dirty="0" smtClean="0">
                <a:latin typeface="Arial" panose="020B0604020202020204" pitchFamily="34" charset="0"/>
              </a:rPr>
              <a:t>Vorlage</a:t>
            </a:r>
          </a:p>
          <a:p>
            <a:pPr lvl="1"/>
            <a:endParaRPr lang="de-DE" altLang="de-DE" dirty="0">
              <a:latin typeface="Arial" panose="020B0604020202020204" pitchFamily="34" charset="0"/>
            </a:endParaRPr>
          </a:p>
          <a:p>
            <a:r>
              <a:rPr lang="de-DE" altLang="de-DE" dirty="0">
                <a:latin typeface="Arial" panose="020B0604020202020204" pitchFamily="34" charset="0"/>
              </a:rPr>
              <a:t>Eine Bestellung kann automatisch ausgelöst werden.</a:t>
            </a:r>
          </a:p>
          <a:p>
            <a:endParaRPr lang="de-DE" dirty="0"/>
          </a:p>
        </p:txBody>
      </p:sp>
    </p:spTree>
    <p:extLst>
      <p:ext uri="{BB962C8B-B14F-4D97-AF65-F5344CB8AC3E}">
        <p14:creationId xmlns:p14="http://schemas.microsoft.com/office/powerpoint/2010/main" val="6527432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Bestellung</a:t>
            </a:r>
            <a:endParaRPr lang="de-DE" dirty="0"/>
          </a:p>
        </p:txBody>
      </p:sp>
      <p:sp>
        <p:nvSpPr>
          <p:cNvPr id="3" name="Inhaltsplatzhalter 2"/>
          <p:cNvSpPr>
            <a:spLocks noGrp="1"/>
          </p:cNvSpPr>
          <p:nvPr>
            <p:ph idx="1"/>
          </p:nvPr>
        </p:nvSpPr>
        <p:spPr>
          <a:xfrm>
            <a:off x="324000" y="1691079"/>
            <a:ext cx="5114274" cy="4392042"/>
          </a:xfrm>
        </p:spPr>
        <p:txBody>
          <a:bodyPr/>
          <a:lstStyle/>
          <a:p>
            <a:pPr>
              <a:tabLst>
                <a:tab pos="1971675" algn="l"/>
              </a:tabLst>
            </a:pPr>
            <a:r>
              <a:rPr lang="de-DE" altLang="de-DE" sz="1600" dirty="0">
                <a:latin typeface="Arial" panose="020B0604020202020204" pitchFamily="34" charset="0"/>
              </a:rPr>
              <a:t>Eine Bestellung kann für eine Vielzahl von Zwecken verwendet werden. Der Positionstyp, der in der Bestellung angegeben wird, bestimmt die Nutzung sowie weiterführende Prozesse:</a:t>
            </a:r>
          </a:p>
          <a:p>
            <a:pPr lvl="1">
              <a:tabLst>
                <a:tab pos="1971675" algn="l"/>
              </a:tabLst>
            </a:pPr>
            <a:r>
              <a:rPr lang="de-DE" altLang="de-DE" sz="1400" dirty="0">
                <a:latin typeface="Arial" panose="020B0604020202020204" pitchFamily="34" charset="0"/>
              </a:rPr>
              <a:t>Standard</a:t>
            </a:r>
          </a:p>
          <a:p>
            <a:pPr lvl="2">
              <a:tabLst>
                <a:tab pos="1971675" algn="l"/>
              </a:tabLst>
            </a:pPr>
            <a:r>
              <a:rPr lang="de-DE" altLang="de-DE" sz="1200" dirty="0">
                <a:latin typeface="Arial" panose="020B0604020202020204" pitchFamily="34" charset="0"/>
              </a:rPr>
              <a:t>Lager oder Verbrauch</a:t>
            </a:r>
          </a:p>
          <a:p>
            <a:pPr lvl="1">
              <a:tabLst>
                <a:tab pos="1971675" algn="l"/>
              </a:tabLst>
            </a:pPr>
            <a:r>
              <a:rPr lang="de-DE" altLang="de-DE" sz="1400" dirty="0">
                <a:latin typeface="Arial" panose="020B0604020202020204" pitchFamily="34" charset="0"/>
              </a:rPr>
              <a:t>Dienstleistungen</a:t>
            </a:r>
          </a:p>
          <a:p>
            <a:pPr lvl="1">
              <a:tabLst>
                <a:tab pos="1971675" algn="l"/>
              </a:tabLst>
            </a:pPr>
            <a:r>
              <a:rPr lang="de-DE" altLang="de-DE" sz="1400" dirty="0">
                <a:latin typeface="Arial" panose="020B0604020202020204" pitchFamily="34" charset="0"/>
              </a:rPr>
              <a:t>Lohnbearbeitung</a:t>
            </a:r>
          </a:p>
          <a:p>
            <a:pPr lvl="1">
              <a:tabLst>
                <a:tab pos="1971675" algn="l"/>
              </a:tabLst>
            </a:pPr>
            <a:r>
              <a:rPr lang="de-DE" altLang="de-DE" sz="1400" dirty="0">
                <a:latin typeface="Arial" panose="020B0604020202020204" pitchFamily="34" charset="0"/>
              </a:rPr>
              <a:t>Streckengeschäft</a:t>
            </a:r>
          </a:p>
          <a:p>
            <a:pPr lvl="1">
              <a:tabLst>
                <a:tab pos="1971675" algn="l"/>
              </a:tabLst>
            </a:pPr>
            <a:r>
              <a:rPr lang="de-DE" altLang="de-DE" sz="1400" dirty="0">
                <a:latin typeface="Arial" panose="020B0604020202020204" pitchFamily="34" charset="0"/>
              </a:rPr>
              <a:t>Konsignation</a:t>
            </a:r>
          </a:p>
          <a:p>
            <a:endParaRPr lang="de-DE" dirty="0"/>
          </a:p>
        </p:txBody>
      </p:sp>
      <p:pic>
        <p:nvPicPr>
          <p:cNvPr id="4" name="Grafik 3"/>
          <p:cNvPicPr>
            <a:picLocks noChangeAspect="1"/>
          </p:cNvPicPr>
          <p:nvPr/>
        </p:nvPicPr>
        <p:blipFill>
          <a:blip r:embed="rId2"/>
          <a:stretch>
            <a:fillRect/>
          </a:stretch>
        </p:blipFill>
        <p:spPr>
          <a:xfrm>
            <a:off x="5722473" y="1435694"/>
            <a:ext cx="5579470" cy="4750417"/>
          </a:xfrm>
          <a:prstGeom prst="rect">
            <a:avLst/>
          </a:prstGeom>
        </p:spPr>
      </p:pic>
    </p:spTree>
    <p:extLst>
      <p:ext uri="{BB962C8B-B14F-4D97-AF65-F5344CB8AC3E}">
        <p14:creationId xmlns:p14="http://schemas.microsoft.com/office/powerpoint/2010/main" val="41836030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Struktur der Bestellung</a:t>
            </a:r>
            <a:endParaRPr lang="de-DE" dirty="0"/>
          </a:p>
        </p:txBody>
      </p:sp>
      <p:grpSp>
        <p:nvGrpSpPr>
          <p:cNvPr id="4" name="Group 3"/>
          <p:cNvGrpSpPr>
            <a:grpSpLocks/>
          </p:cNvGrpSpPr>
          <p:nvPr/>
        </p:nvGrpSpPr>
        <p:grpSpPr bwMode="auto">
          <a:xfrm>
            <a:off x="5652505" y="1609725"/>
            <a:ext cx="4919242" cy="4267200"/>
            <a:chOff x="2832" y="1392"/>
            <a:chExt cx="2640" cy="2688"/>
          </a:xfrm>
        </p:grpSpPr>
        <p:grpSp>
          <p:nvGrpSpPr>
            <p:cNvPr id="5" name="Group 4"/>
            <p:cNvGrpSpPr>
              <a:grpSpLocks/>
            </p:cNvGrpSpPr>
            <p:nvPr/>
          </p:nvGrpSpPr>
          <p:grpSpPr bwMode="auto">
            <a:xfrm>
              <a:off x="2832" y="1392"/>
              <a:ext cx="2640" cy="912"/>
              <a:chOff x="2448" y="720"/>
              <a:chExt cx="2640" cy="912"/>
            </a:xfrm>
          </p:grpSpPr>
          <p:sp>
            <p:nvSpPr>
              <p:cNvPr id="12" name="Rectangle 5"/>
              <p:cNvSpPr>
                <a:spLocks noChangeArrowheads="1"/>
              </p:cNvSpPr>
              <p:nvPr/>
            </p:nvSpPr>
            <p:spPr bwMode="auto">
              <a:xfrm>
                <a:off x="2448" y="720"/>
                <a:ext cx="2640" cy="912"/>
              </a:xfrm>
              <a:prstGeom prst="rect">
                <a:avLst/>
              </a:prstGeom>
              <a:solidFill>
                <a:srgbClr val="C0C0C0"/>
              </a:solidFill>
              <a:ln w="19050" algn="ctr">
                <a:solidFill>
                  <a:schemeClr val="tx1"/>
                </a:solidFill>
                <a:miter lim="800000"/>
                <a:headEnd/>
                <a:tailEnd/>
              </a:ln>
            </p:spPr>
            <p:txBody>
              <a:bodyPr wrap="none"/>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r>
                  <a:rPr lang="de-DE" altLang="de-DE" sz="1800"/>
                  <a:t>Kopfdaten</a:t>
                </a:r>
              </a:p>
            </p:txBody>
          </p:sp>
          <p:sp>
            <p:nvSpPr>
              <p:cNvPr id="13" name="Rectangle 6"/>
              <p:cNvSpPr>
                <a:spLocks noChangeArrowheads="1"/>
              </p:cNvSpPr>
              <p:nvPr/>
            </p:nvSpPr>
            <p:spPr bwMode="auto">
              <a:xfrm>
                <a:off x="2496" y="1008"/>
                <a:ext cx="2544" cy="576"/>
              </a:xfrm>
              <a:prstGeom prst="rect">
                <a:avLst/>
              </a:prstGeom>
              <a:solidFill>
                <a:schemeClr val="bg1">
                  <a:alpha val="92155"/>
                </a:schemeClr>
              </a:solidFill>
              <a:ln w="25400" algn="ctr">
                <a:solidFill>
                  <a:schemeClr val="tx1"/>
                </a:solidFill>
                <a:miter lim="800000"/>
                <a:headEnd/>
                <a:tailEnd/>
              </a:ln>
            </p:spPr>
            <p:txBody>
              <a:bodyPr wrap="none"/>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r>
                  <a:rPr lang="de-DE" altLang="de-DE" sz="1800" b="0"/>
                  <a:t>Lieferant			Datum</a:t>
                </a:r>
              </a:p>
              <a:p>
                <a:pPr eaLnBrk="1" hangingPunct="1">
                  <a:spcBef>
                    <a:spcPct val="0"/>
                  </a:spcBef>
                  <a:buClrTx/>
                  <a:buFontTx/>
                  <a:buNone/>
                </a:pPr>
                <a:r>
                  <a:rPr lang="de-DE" altLang="de-DE" sz="1800" b="0"/>
                  <a:t>Belegnummer		Währung</a:t>
                </a:r>
              </a:p>
              <a:p>
                <a:pPr eaLnBrk="1" hangingPunct="1">
                  <a:spcBef>
                    <a:spcPct val="0"/>
                  </a:spcBef>
                  <a:buClrTx/>
                  <a:buFontTx/>
                  <a:buNone/>
                </a:pPr>
                <a:r>
                  <a:rPr lang="de-DE" altLang="de-DE" sz="1800" b="0"/>
                  <a:t>Zahlungsbedingungen	Best. Preis</a:t>
                </a:r>
              </a:p>
            </p:txBody>
          </p:sp>
        </p:grpSp>
        <p:grpSp>
          <p:nvGrpSpPr>
            <p:cNvPr id="6" name="Group 7"/>
            <p:cNvGrpSpPr>
              <a:grpSpLocks/>
            </p:cNvGrpSpPr>
            <p:nvPr/>
          </p:nvGrpSpPr>
          <p:grpSpPr bwMode="auto">
            <a:xfrm>
              <a:off x="2832" y="2304"/>
              <a:ext cx="2640" cy="912"/>
              <a:chOff x="2448" y="1824"/>
              <a:chExt cx="2640" cy="912"/>
            </a:xfrm>
          </p:grpSpPr>
          <p:sp>
            <p:nvSpPr>
              <p:cNvPr id="10" name="Rectangle 8"/>
              <p:cNvSpPr>
                <a:spLocks noChangeArrowheads="1"/>
              </p:cNvSpPr>
              <p:nvPr/>
            </p:nvSpPr>
            <p:spPr bwMode="auto">
              <a:xfrm>
                <a:off x="2448" y="1824"/>
                <a:ext cx="2640" cy="912"/>
              </a:xfrm>
              <a:prstGeom prst="rect">
                <a:avLst/>
              </a:prstGeom>
              <a:solidFill>
                <a:srgbClr val="C0C0C0"/>
              </a:solidFill>
              <a:ln w="19050" algn="ctr">
                <a:solidFill>
                  <a:schemeClr val="tx1"/>
                </a:solidFill>
                <a:miter lim="800000"/>
                <a:headEnd/>
                <a:tailEnd/>
              </a:ln>
            </p:spPr>
            <p:txBody>
              <a:bodyPr wrap="none"/>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r>
                  <a:rPr lang="de-DE" altLang="de-DE" sz="1800"/>
                  <a:t>Übersicht</a:t>
                </a:r>
              </a:p>
            </p:txBody>
          </p:sp>
          <p:sp>
            <p:nvSpPr>
              <p:cNvPr id="11" name="Rectangle 9"/>
              <p:cNvSpPr>
                <a:spLocks noChangeArrowheads="1"/>
              </p:cNvSpPr>
              <p:nvPr/>
            </p:nvSpPr>
            <p:spPr bwMode="auto">
              <a:xfrm>
                <a:off x="2496" y="2112"/>
                <a:ext cx="2544" cy="576"/>
              </a:xfrm>
              <a:prstGeom prst="rect">
                <a:avLst/>
              </a:prstGeom>
              <a:solidFill>
                <a:schemeClr val="bg1">
                  <a:alpha val="92155"/>
                </a:schemeClr>
              </a:solidFill>
              <a:ln w="25400" algn="ctr">
                <a:solidFill>
                  <a:schemeClr val="tx1"/>
                </a:solidFill>
                <a:miter lim="800000"/>
                <a:headEnd/>
                <a:tailEnd/>
              </a:ln>
            </p:spPr>
            <p:txBody>
              <a:bodyPr wrap="none"/>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r>
                  <a:rPr lang="de-DE" altLang="de-DE" sz="1800" b="0" dirty="0"/>
                  <a:t>Material		</a:t>
                </a:r>
                <a:r>
                  <a:rPr lang="de-DE" altLang="de-DE" sz="1800" b="0" dirty="0" smtClean="0"/>
                  <a:t>	Mat</a:t>
                </a:r>
                <a:r>
                  <a:rPr lang="de-DE" altLang="de-DE" sz="1800" b="0" dirty="0"/>
                  <a:t>. Preis</a:t>
                </a:r>
              </a:p>
              <a:p>
                <a:pPr eaLnBrk="1" hangingPunct="1">
                  <a:spcBef>
                    <a:spcPct val="0"/>
                  </a:spcBef>
                  <a:buClrTx/>
                  <a:buFontTx/>
                  <a:buNone/>
                </a:pPr>
                <a:r>
                  <a:rPr lang="de-DE" altLang="de-DE" sz="1800" b="0" dirty="0"/>
                  <a:t>Mengen</a:t>
                </a:r>
              </a:p>
              <a:p>
                <a:pPr eaLnBrk="1" hangingPunct="1">
                  <a:spcBef>
                    <a:spcPct val="0"/>
                  </a:spcBef>
                  <a:buClrTx/>
                  <a:buFontTx/>
                  <a:buNone/>
                </a:pPr>
                <a:r>
                  <a:rPr lang="de-DE" altLang="de-DE" sz="1800" b="0" dirty="0"/>
                  <a:t>Lieferdatum		</a:t>
                </a:r>
              </a:p>
            </p:txBody>
          </p:sp>
        </p:grpSp>
        <p:grpSp>
          <p:nvGrpSpPr>
            <p:cNvPr id="7" name="Group 10"/>
            <p:cNvGrpSpPr>
              <a:grpSpLocks/>
            </p:cNvGrpSpPr>
            <p:nvPr/>
          </p:nvGrpSpPr>
          <p:grpSpPr bwMode="auto">
            <a:xfrm>
              <a:off x="2832" y="3216"/>
              <a:ext cx="2640" cy="864"/>
              <a:chOff x="2448" y="2880"/>
              <a:chExt cx="2640" cy="912"/>
            </a:xfrm>
          </p:grpSpPr>
          <p:sp>
            <p:nvSpPr>
              <p:cNvPr id="8" name="Rectangle 11"/>
              <p:cNvSpPr>
                <a:spLocks noChangeArrowheads="1"/>
              </p:cNvSpPr>
              <p:nvPr/>
            </p:nvSpPr>
            <p:spPr bwMode="auto">
              <a:xfrm>
                <a:off x="2448" y="2880"/>
                <a:ext cx="2640" cy="912"/>
              </a:xfrm>
              <a:prstGeom prst="rect">
                <a:avLst/>
              </a:prstGeom>
              <a:solidFill>
                <a:srgbClr val="C0C0C0"/>
              </a:solidFill>
              <a:ln w="19050" algn="ctr">
                <a:solidFill>
                  <a:schemeClr val="tx1"/>
                </a:solidFill>
                <a:miter lim="800000"/>
                <a:headEnd/>
                <a:tailEnd/>
              </a:ln>
            </p:spPr>
            <p:txBody>
              <a:bodyPr wrap="none"/>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r>
                  <a:rPr lang="de-DE" altLang="de-DE" sz="1800"/>
                  <a:t>Belegpositionen</a:t>
                </a:r>
              </a:p>
            </p:txBody>
          </p:sp>
          <p:sp>
            <p:nvSpPr>
              <p:cNvPr id="9" name="Rectangle 12"/>
              <p:cNvSpPr>
                <a:spLocks noChangeArrowheads="1"/>
              </p:cNvSpPr>
              <p:nvPr/>
            </p:nvSpPr>
            <p:spPr bwMode="auto">
              <a:xfrm>
                <a:off x="2496" y="3168"/>
                <a:ext cx="2544" cy="576"/>
              </a:xfrm>
              <a:prstGeom prst="rect">
                <a:avLst/>
              </a:prstGeom>
              <a:solidFill>
                <a:schemeClr val="bg1">
                  <a:alpha val="92155"/>
                </a:schemeClr>
              </a:solidFill>
              <a:ln w="25400" algn="ctr">
                <a:solidFill>
                  <a:schemeClr val="tx1"/>
                </a:solidFill>
                <a:miter lim="800000"/>
                <a:headEnd/>
                <a:tailEnd/>
              </a:ln>
            </p:spPr>
            <p:txBody>
              <a:bodyPr wrap="none"/>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spcBef>
                    <a:spcPct val="0"/>
                  </a:spcBef>
                  <a:buClrTx/>
                  <a:buFontTx/>
                  <a:buNone/>
                </a:pPr>
                <a:r>
                  <a:rPr lang="de-DE" altLang="de-DE" sz="1800" b="0"/>
                  <a:t>Hist. Daten		Toleranzen</a:t>
                </a:r>
              </a:p>
              <a:p>
                <a:pPr eaLnBrk="1" hangingPunct="1">
                  <a:spcBef>
                    <a:spcPct val="0"/>
                  </a:spcBef>
                  <a:buClrTx/>
                  <a:buFontTx/>
                  <a:buNone/>
                </a:pPr>
                <a:r>
                  <a:rPr lang="de-DE" altLang="de-DE" sz="1800" b="0"/>
                  <a:t>Positionspreis		</a:t>
                </a:r>
              </a:p>
              <a:p>
                <a:pPr eaLnBrk="1" hangingPunct="1">
                  <a:spcBef>
                    <a:spcPct val="0"/>
                  </a:spcBef>
                  <a:buClrTx/>
                  <a:buFontTx/>
                  <a:buNone/>
                </a:pPr>
                <a:r>
                  <a:rPr lang="de-DE" altLang="de-DE" sz="1800" b="0"/>
                  <a:t>Lieferplan</a:t>
                </a:r>
              </a:p>
            </p:txBody>
          </p:sp>
        </p:grpSp>
      </p:grpSp>
      <p:sp>
        <p:nvSpPr>
          <p:cNvPr id="14" name="AutoShape 14"/>
          <p:cNvSpPr>
            <a:spLocks noChangeArrowheads="1"/>
          </p:cNvSpPr>
          <p:nvPr/>
        </p:nvSpPr>
        <p:spPr bwMode="auto">
          <a:xfrm rot="10800000">
            <a:off x="2071105" y="3057525"/>
            <a:ext cx="1371600" cy="1752600"/>
          </a:xfrm>
          <a:prstGeom prst="foldedCorner">
            <a:avLst>
              <a:gd name="adj" fmla="val 29685"/>
            </a:avLst>
          </a:prstGeom>
          <a:solidFill>
            <a:srgbClr val="C0C0C0"/>
          </a:solidFill>
          <a:ln w="19050">
            <a:solidFill>
              <a:schemeClr val="tx1"/>
            </a:solidFill>
            <a:round/>
            <a:headEnd/>
            <a:tailEnd/>
          </a:ln>
        </p:spPr>
        <p:txBody>
          <a:bodyPr rot="10800000"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de-DE" altLang="de-DE" sz="1800" b="0"/>
              <a:t>Bestellung</a:t>
            </a:r>
          </a:p>
          <a:p>
            <a:pPr algn="ctr" eaLnBrk="1" hangingPunct="1">
              <a:spcBef>
                <a:spcPct val="0"/>
              </a:spcBef>
              <a:buClrTx/>
              <a:buFontTx/>
              <a:buNone/>
            </a:pPr>
            <a:endParaRPr lang="de-DE" altLang="de-DE" sz="1800" b="0"/>
          </a:p>
          <a:p>
            <a:pPr algn="ctr" eaLnBrk="1" hangingPunct="1">
              <a:spcBef>
                <a:spcPct val="0"/>
              </a:spcBef>
              <a:buClrTx/>
              <a:buFontTx/>
              <a:buNone/>
            </a:pPr>
            <a:r>
              <a:rPr lang="de-DE" altLang="de-DE" sz="1800" b="0"/>
              <a:t>45......01</a:t>
            </a:r>
          </a:p>
        </p:txBody>
      </p:sp>
      <p:sp>
        <p:nvSpPr>
          <p:cNvPr id="15" name="AutoShape 15"/>
          <p:cNvSpPr>
            <a:spLocks noChangeArrowheads="1"/>
          </p:cNvSpPr>
          <p:nvPr/>
        </p:nvSpPr>
        <p:spPr bwMode="auto">
          <a:xfrm rot="-1611353">
            <a:off x="3671305" y="2524125"/>
            <a:ext cx="1447800" cy="457200"/>
          </a:xfrm>
          <a:prstGeom prst="rightArrow">
            <a:avLst>
              <a:gd name="adj1" fmla="val 50000"/>
              <a:gd name="adj2" fmla="val 79167"/>
            </a:avLst>
          </a:prstGeom>
          <a:solidFill>
            <a:srgbClr val="C0C0C0"/>
          </a:solidFill>
          <a:ln w="25400" algn="ctr">
            <a:solidFill>
              <a:schemeClr val="tx1"/>
            </a:solidFill>
            <a:miter lim="800000"/>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endParaRPr lang="de-DE" altLang="de-DE" sz="2800"/>
          </a:p>
        </p:txBody>
      </p:sp>
      <p:sp>
        <p:nvSpPr>
          <p:cNvPr id="16" name="AutoShape 16"/>
          <p:cNvSpPr>
            <a:spLocks noChangeArrowheads="1"/>
          </p:cNvSpPr>
          <p:nvPr/>
        </p:nvSpPr>
        <p:spPr bwMode="auto">
          <a:xfrm rot="1798903">
            <a:off x="3671305" y="4962525"/>
            <a:ext cx="1447800" cy="457200"/>
          </a:xfrm>
          <a:prstGeom prst="rightArrow">
            <a:avLst>
              <a:gd name="adj1" fmla="val 50000"/>
              <a:gd name="adj2" fmla="val 79167"/>
            </a:avLst>
          </a:prstGeom>
          <a:solidFill>
            <a:srgbClr val="C0C0C0"/>
          </a:solidFill>
          <a:ln w="25400" algn="ctr">
            <a:solidFill>
              <a:schemeClr val="tx1"/>
            </a:solidFill>
            <a:miter lim="800000"/>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endParaRPr lang="de-DE" altLang="de-DE" sz="2800"/>
          </a:p>
        </p:txBody>
      </p:sp>
      <p:sp>
        <p:nvSpPr>
          <p:cNvPr id="17" name="AutoShape 17"/>
          <p:cNvSpPr>
            <a:spLocks noChangeArrowheads="1"/>
          </p:cNvSpPr>
          <p:nvPr/>
        </p:nvSpPr>
        <p:spPr bwMode="auto">
          <a:xfrm>
            <a:off x="3899905" y="3743325"/>
            <a:ext cx="1295400" cy="457200"/>
          </a:xfrm>
          <a:prstGeom prst="rightArrow">
            <a:avLst>
              <a:gd name="adj1" fmla="val 50000"/>
              <a:gd name="adj2" fmla="val 70833"/>
            </a:avLst>
          </a:prstGeom>
          <a:solidFill>
            <a:srgbClr val="C0C0C0"/>
          </a:solidFill>
          <a:ln w="25400" algn="ctr">
            <a:solidFill>
              <a:schemeClr val="tx1"/>
            </a:solidFill>
            <a:miter lim="800000"/>
            <a:headEnd/>
            <a:tailEnd/>
          </a:ln>
        </p:spPr>
        <p:txBody>
          <a:bodyPr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endParaRPr lang="de-DE" altLang="de-DE" sz="2800"/>
          </a:p>
        </p:txBody>
      </p:sp>
    </p:spTree>
    <p:extLst>
      <p:ext uri="{BB962C8B-B14F-4D97-AF65-F5344CB8AC3E}">
        <p14:creationId xmlns:p14="http://schemas.microsoft.com/office/powerpoint/2010/main" val="10180714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Ausgabe Bestellung</a:t>
            </a:r>
            <a:endParaRPr lang="de-DE" dirty="0"/>
          </a:p>
        </p:txBody>
      </p:sp>
      <p:sp>
        <p:nvSpPr>
          <p:cNvPr id="3" name="Inhaltsplatzhalter 2"/>
          <p:cNvSpPr>
            <a:spLocks noGrp="1"/>
          </p:cNvSpPr>
          <p:nvPr>
            <p:ph idx="1"/>
          </p:nvPr>
        </p:nvSpPr>
        <p:spPr/>
        <p:txBody>
          <a:bodyPr/>
          <a:lstStyle/>
          <a:p>
            <a:pPr>
              <a:tabLst>
                <a:tab pos="1971675" algn="l"/>
              </a:tabLst>
            </a:pPr>
            <a:r>
              <a:rPr lang="de-DE" altLang="de-DE" dirty="0">
                <a:latin typeface="Arial" panose="020B0604020202020204" pitchFamily="34" charset="0"/>
              </a:rPr>
              <a:t>Sobald eine Bestellung angelegt ist, wird der Lieferant benachrichtigt:</a:t>
            </a:r>
          </a:p>
          <a:p>
            <a:pPr lvl="1">
              <a:tabLst>
                <a:tab pos="1971675" algn="l"/>
              </a:tabLst>
            </a:pPr>
            <a:r>
              <a:rPr lang="de-DE" altLang="de-DE" dirty="0">
                <a:latin typeface="Arial" panose="020B0604020202020204" pitchFamily="34" charset="0"/>
              </a:rPr>
              <a:t>Ausdruck</a:t>
            </a:r>
          </a:p>
          <a:p>
            <a:pPr lvl="1">
              <a:tabLst>
                <a:tab pos="1971675" algn="l"/>
              </a:tabLst>
            </a:pPr>
            <a:r>
              <a:rPr lang="de-DE" altLang="de-DE" dirty="0">
                <a:latin typeface="Arial" panose="020B0604020202020204" pitchFamily="34" charset="0"/>
              </a:rPr>
              <a:t>E-Mail</a:t>
            </a:r>
          </a:p>
          <a:p>
            <a:pPr lvl="1">
              <a:tabLst>
                <a:tab pos="1971675" algn="l"/>
              </a:tabLst>
            </a:pPr>
            <a:r>
              <a:rPr lang="de-DE" altLang="de-DE" dirty="0">
                <a:latin typeface="Arial" panose="020B0604020202020204" pitchFamily="34" charset="0"/>
              </a:rPr>
              <a:t>EDI</a:t>
            </a:r>
          </a:p>
          <a:p>
            <a:pPr lvl="1">
              <a:tabLst>
                <a:tab pos="1971675" algn="l"/>
              </a:tabLst>
            </a:pPr>
            <a:r>
              <a:rPr lang="de-DE" altLang="de-DE" dirty="0">
                <a:latin typeface="Arial" panose="020B0604020202020204" pitchFamily="34" charset="0"/>
              </a:rPr>
              <a:t>Fax</a:t>
            </a:r>
          </a:p>
          <a:p>
            <a:pPr lvl="1">
              <a:tabLst>
                <a:tab pos="1971675" algn="l"/>
              </a:tabLst>
            </a:pPr>
            <a:r>
              <a:rPr lang="de-DE" altLang="de-DE" dirty="0" smtClean="0">
                <a:latin typeface="Arial" panose="020B0604020202020204" pitchFamily="34" charset="0"/>
              </a:rPr>
              <a:t>XML</a:t>
            </a:r>
          </a:p>
          <a:p>
            <a:pPr marL="201600" lvl="1" indent="0">
              <a:buNone/>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Es gibt eine Vielzahl von Belegen, die den Bestellprozess unterstützen und die bei der Bestellung generiert werden: </a:t>
            </a:r>
          </a:p>
          <a:p>
            <a:pPr lvl="1">
              <a:tabLst>
                <a:tab pos="1971675" algn="l"/>
              </a:tabLst>
            </a:pPr>
            <a:r>
              <a:rPr lang="de-DE" altLang="de-DE" dirty="0">
                <a:latin typeface="Arial" panose="020B0604020202020204" pitchFamily="34" charset="0"/>
              </a:rPr>
              <a:t>Einkaufsbeleg</a:t>
            </a:r>
          </a:p>
          <a:p>
            <a:pPr lvl="1">
              <a:tabLst>
                <a:tab pos="1971675" algn="l"/>
              </a:tabLst>
            </a:pPr>
            <a:r>
              <a:rPr lang="de-DE" altLang="de-DE" dirty="0">
                <a:latin typeface="Arial" panose="020B0604020202020204" pitchFamily="34" charset="0"/>
              </a:rPr>
              <a:t>Auftragsbestätigung</a:t>
            </a:r>
          </a:p>
          <a:p>
            <a:pPr lvl="1">
              <a:tabLst>
                <a:tab pos="1971675" algn="l"/>
              </a:tabLst>
            </a:pPr>
            <a:r>
              <a:rPr lang="de-DE" altLang="de-DE" dirty="0">
                <a:latin typeface="Arial" panose="020B0604020202020204" pitchFamily="34" charset="0"/>
              </a:rPr>
              <a:t>Erinnerungen</a:t>
            </a:r>
          </a:p>
          <a:p>
            <a:pPr lvl="1">
              <a:tabLst>
                <a:tab pos="1971675" algn="l"/>
              </a:tabLst>
            </a:pPr>
            <a:r>
              <a:rPr lang="de-DE" altLang="de-DE" dirty="0">
                <a:latin typeface="Arial" panose="020B0604020202020204" pitchFamily="34" charset="0"/>
              </a:rPr>
              <a:t>Liefervereinbarung</a:t>
            </a:r>
            <a:endParaRPr lang="en-US" altLang="de-DE" dirty="0">
              <a:latin typeface="Arial" panose="020B0604020202020204" pitchFamily="34" charset="0"/>
            </a:endParaRPr>
          </a:p>
          <a:p>
            <a:endParaRPr lang="de-DE" dirty="0"/>
          </a:p>
        </p:txBody>
      </p:sp>
    </p:spTree>
    <p:extLst>
      <p:ext uri="{BB962C8B-B14F-4D97-AF65-F5344CB8AC3E}">
        <p14:creationId xmlns:p14="http://schemas.microsoft.com/office/powerpoint/2010/main" val="35768174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Wareneingang</a:t>
            </a:r>
            <a:endParaRPr lang="de-DE" dirty="0"/>
          </a:p>
        </p:txBody>
      </p:sp>
      <p:sp>
        <p:nvSpPr>
          <p:cNvPr id="14" name="AutoShape 3"/>
          <p:cNvSpPr>
            <a:spLocks noGrp="1" noChangeArrowheads="1"/>
          </p:cNvSpPr>
          <p:nvPr>
            <p:ph idx="1"/>
          </p:nvPr>
        </p:nvSpPr>
        <p:spPr bwMode="auto">
          <a:xfrm rot="1661897">
            <a:off x="2421175" y="1872044"/>
            <a:ext cx="7210780" cy="391120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4176" y="17737"/>
                </a:moveTo>
                <a:cubicBezTo>
                  <a:pt x="5960" y="19441"/>
                  <a:pt x="8332" y="20392"/>
                  <a:pt x="10800" y="20392"/>
                </a:cubicBezTo>
                <a:cubicBezTo>
                  <a:pt x="16097" y="20392"/>
                  <a:pt x="20392" y="16097"/>
                  <a:pt x="20392" y="10800"/>
                </a:cubicBezTo>
                <a:cubicBezTo>
                  <a:pt x="20392" y="5502"/>
                  <a:pt x="16097" y="1208"/>
                  <a:pt x="10800" y="1208"/>
                </a:cubicBezTo>
                <a:cubicBezTo>
                  <a:pt x="5545" y="1207"/>
                  <a:pt x="1269" y="5435"/>
                  <a:pt x="1208" y="10689"/>
                </a:cubicBezTo>
                <a:lnTo>
                  <a:pt x="0" y="10675"/>
                </a:lnTo>
                <a:cubicBezTo>
                  <a:pt x="69" y="4759"/>
                  <a:pt x="4883" y="-1"/>
                  <a:pt x="10800" y="0"/>
                </a:cubicBezTo>
                <a:cubicBezTo>
                  <a:pt x="16764" y="0"/>
                  <a:pt x="21600" y="4835"/>
                  <a:pt x="21600" y="10800"/>
                </a:cubicBezTo>
                <a:cubicBezTo>
                  <a:pt x="21600" y="16764"/>
                  <a:pt x="16764" y="21600"/>
                  <a:pt x="10800" y="21600"/>
                </a:cubicBezTo>
                <a:cubicBezTo>
                  <a:pt x="8022" y="21600"/>
                  <a:pt x="5351" y="20529"/>
                  <a:pt x="3342" y="18611"/>
                </a:cubicBezTo>
                <a:lnTo>
                  <a:pt x="1477" y="20564"/>
                </a:lnTo>
                <a:lnTo>
                  <a:pt x="1369" y="15893"/>
                </a:lnTo>
                <a:lnTo>
                  <a:pt x="6040" y="15784"/>
                </a:lnTo>
                <a:lnTo>
                  <a:pt x="4176" y="17737"/>
                </a:lnTo>
                <a:close/>
              </a:path>
            </a:pathLst>
          </a:custGeom>
          <a:solidFill>
            <a:srgbClr val="008000">
              <a:alpha val="25098"/>
            </a:srgbClr>
          </a:solidFill>
          <a:ln w="12700" algn="ctr">
            <a:solidFill>
              <a:srgbClr val="008000"/>
            </a:solidFill>
            <a:miter lim="800000"/>
            <a:headEnd type="none" w="sm" len="sm"/>
            <a:tailEnd type="none" w="sm" len="sm"/>
          </a:ln>
        </p:spPr>
        <p:txBody>
          <a:bodyPr wrap="square" anchor="ctr">
            <a:spAutoFit/>
          </a:bodyPr>
          <a:lstStyle/>
          <a:p>
            <a:endParaRPr lang="de-DE" dirty="0"/>
          </a:p>
        </p:txBody>
      </p:sp>
      <p:pic>
        <p:nvPicPr>
          <p:cNvPr id="15" name="Picture 4" descr="MCj029798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7489243" y="1941513"/>
            <a:ext cx="2160587"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16" name="Picture 5" descr="MCIN00193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6861631" y="5006557"/>
            <a:ext cx="14986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17" name="AutoShape 6"/>
          <p:cNvSpPr>
            <a:spLocks noChangeArrowheads="1"/>
          </p:cNvSpPr>
          <p:nvPr/>
        </p:nvSpPr>
        <p:spPr bwMode="auto">
          <a:xfrm rot="10800000">
            <a:off x="3296655" y="1371600"/>
            <a:ext cx="990600" cy="1143000"/>
          </a:xfrm>
          <a:prstGeom prst="foldedCorner">
            <a:avLst>
              <a:gd name="adj" fmla="val 29685"/>
            </a:avLst>
          </a:prstGeom>
          <a:solidFill>
            <a:srgbClr val="C0C0C0"/>
          </a:solidFill>
          <a:ln w="19050">
            <a:solidFill>
              <a:schemeClr val="tx1"/>
            </a:solidFill>
            <a:round/>
            <a:headEnd/>
            <a:tailEnd/>
          </a:ln>
        </p:spPr>
        <p:txBody>
          <a:bodyPr rot="10800000" wrap="none"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Tx/>
              <a:buFontTx/>
              <a:buNone/>
            </a:pPr>
            <a:r>
              <a:rPr lang="de-DE" altLang="de-DE" sz="1400" b="0"/>
              <a:t>Bestellung</a:t>
            </a:r>
          </a:p>
          <a:p>
            <a:pPr algn="ctr" eaLnBrk="1" hangingPunct="1">
              <a:spcBef>
                <a:spcPct val="0"/>
              </a:spcBef>
              <a:buClrTx/>
              <a:buFontTx/>
              <a:buNone/>
            </a:pPr>
            <a:endParaRPr lang="de-DE" altLang="de-DE" sz="1400" b="0"/>
          </a:p>
          <a:p>
            <a:pPr algn="ctr" eaLnBrk="1" hangingPunct="1">
              <a:spcBef>
                <a:spcPct val="0"/>
              </a:spcBef>
              <a:buClrTx/>
              <a:buFontTx/>
              <a:buNone/>
            </a:pPr>
            <a:r>
              <a:rPr lang="de-DE" altLang="de-DE" sz="1400" b="0"/>
              <a:t>45......01</a:t>
            </a:r>
          </a:p>
        </p:txBody>
      </p:sp>
      <p:sp>
        <p:nvSpPr>
          <p:cNvPr id="18" name="Text Box 7"/>
          <p:cNvSpPr txBox="1">
            <a:spLocks noChangeArrowheads="1"/>
          </p:cNvSpPr>
          <p:nvPr/>
        </p:nvSpPr>
        <p:spPr bwMode="auto">
          <a:xfrm>
            <a:off x="7975018" y="3933825"/>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1">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50000"/>
              </a:spcBef>
              <a:buClrTx/>
              <a:buFontTx/>
              <a:buNone/>
            </a:pPr>
            <a:r>
              <a:rPr lang="de-DE" altLang="de-DE" sz="1800" b="0"/>
              <a:t>Lieferant</a:t>
            </a:r>
          </a:p>
        </p:txBody>
      </p:sp>
      <p:pic>
        <p:nvPicPr>
          <p:cNvPr id="19" name="Picture 8" descr="j030052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gray">
          <a:xfrm>
            <a:off x="5784268" y="1520825"/>
            <a:ext cx="1120775"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20" name="Text Box 9"/>
          <p:cNvSpPr txBox="1">
            <a:spLocks noChangeArrowheads="1"/>
          </p:cNvSpPr>
          <p:nvPr/>
        </p:nvSpPr>
        <p:spPr bwMode="auto">
          <a:xfrm>
            <a:off x="5166730" y="2492375"/>
            <a:ext cx="25193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1">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50000"/>
              </a:spcBef>
              <a:buClrTx/>
              <a:buFontTx/>
              <a:buNone/>
            </a:pPr>
            <a:r>
              <a:rPr lang="de-DE" altLang="de-DE" sz="1800" b="0"/>
              <a:t>Benachrichtigung Lieferant</a:t>
            </a:r>
          </a:p>
        </p:txBody>
      </p:sp>
      <p:sp>
        <p:nvSpPr>
          <p:cNvPr id="21" name="Text Box 10"/>
          <p:cNvSpPr txBox="1">
            <a:spLocks noChangeArrowheads="1"/>
          </p:cNvSpPr>
          <p:nvPr/>
        </p:nvSpPr>
        <p:spPr bwMode="auto">
          <a:xfrm>
            <a:off x="6886581" y="6135701"/>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1">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50000"/>
              </a:spcBef>
              <a:buClrTx/>
              <a:buFontTx/>
              <a:buNone/>
            </a:pPr>
            <a:r>
              <a:rPr lang="de-DE" altLang="de-DE" sz="1800" b="0" dirty="0"/>
              <a:t>Versand</a:t>
            </a:r>
          </a:p>
        </p:txBody>
      </p:sp>
      <p:sp>
        <p:nvSpPr>
          <p:cNvPr id="22" name="Text Box 11"/>
          <p:cNvSpPr txBox="1">
            <a:spLocks noChangeArrowheads="1"/>
          </p:cNvSpPr>
          <p:nvPr/>
        </p:nvSpPr>
        <p:spPr bwMode="auto">
          <a:xfrm>
            <a:off x="3201405" y="5562643"/>
            <a:ext cx="1965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1">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50000"/>
              </a:spcBef>
              <a:buClrTx/>
              <a:buFontTx/>
              <a:buNone/>
            </a:pPr>
            <a:r>
              <a:rPr lang="de-DE" altLang="de-DE" sz="1800" b="0" dirty="0"/>
              <a:t>Wareneingang</a:t>
            </a:r>
          </a:p>
        </p:txBody>
      </p:sp>
      <p:pic>
        <p:nvPicPr>
          <p:cNvPr id="23"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8485" y="4311650"/>
            <a:ext cx="12096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47695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Wareneingang</a:t>
            </a:r>
            <a:endParaRPr lang="de-DE" dirty="0"/>
          </a:p>
        </p:txBody>
      </p:sp>
      <p:sp>
        <p:nvSpPr>
          <p:cNvPr id="3" name="Inhaltsplatzhalter 2"/>
          <p:cNvSpPr>
            <a:spLocks noGrp="1"/>
          </p:cNvSpPr>
          <p:nvPr>
            <p:ph idx="1"/>
          </p:nvPr>
        </p:nvSpPr>
        <p:spPr/>
        <p:txBody>
          <a:bodyPr/>
          <a:lstStyle/>
          <a:p>
            <a:pPr>
              <a:tabLst>
                <a:tab pos="1971675" algn="l"/>
              </a:tabLst>
            </a:pPr>
            <a:r>
              <a:rPr lang="de-DE" altLang="de-DE" dirty="0">
                <a:latin typeface="Arial" panose="020B0604020202020204" pitchFamily="34" charset="0"/>
              </a:rPr>
              <a:t>Warenbewegung, bei der der Erhalt von Waren im System verbucht </a:t>
            </a:r>
            <a:r>
              <a:rPr lang="de-DE" altLang="de-DE" dirty="0" smtClean="0">
                <a:latin typeface="Arial" panose="020B0604020202020204" pitchFamily="34" charset="0"/>
              </a:rPr>
              <a:t>wird</a:t>
            </a:r>
          </a:p>
          <a:p>
            <a:pPr marL="0" indent="0">
              <a:buNone/>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Wenn Materialien mit Bezug zu einer Bestellung geliefert werden, werden diese referenziert:</a:t>
            </a:r>
          </a:p>
          <a:p>
            <a:pPr lvl="1">
              <a:tabLst>
                <a:tab pos="1971675" algn="l"/>
              </a:tabLst>
            </a:pPr>
            <a:r>
              <a:rPr lang="de-DE" altLang="de-DE" dirty="0">
                <a:latin typeface="Arial" panose="020B0604020202020204" pitchFamily="34" charset="0"/>
              </a:rPr>
              <a:t>Es wird bestimmt, ob geliefert wurde, was bestellt wurde.</a:t>
            </a:r>
          </a:p>
          <a:p>
            <a:pPr lvl="1">
              <a:tabLst>
                <a:tab pos="1971675" algn="l"/>
              </a:tabLst>
            </a:pPr>
            <a:r>
              <a:rPr lang="de-DE" altLang="de-DE" dirty="0">
                <a:latin typeface="Arial" panose="020B0604020202020204" pitchFamily="34" charset="0"/>
              </a:rPr>
              <a:t>Das System kann Daten der Bestellung hervorheben.</a:t>
            </a:r>
          </a:p>
          <a:p>
            <a:pPr lvl="2">
              <a:tabLst>
                <a:tab pos="1971675" algn="l"/>
              </a:tabLst>
            </a:pPr>
            <a:r>
              <a:rPr lang="de-DE" altLang="de-DE" dirty="0">
                <a:latin typeface="Arial" panose="020B0604020202020204" pitchFamily="34" charset="0"/>
              </a:rPr>
              <a:t>Material, Menge</a:t>
            </a:r>
          </a:p>
          <a:p>
            <a:pPr lvl="1">
              <a:tabLst>
                <a:tab pos="1971675" algn="l"/>
              </a:tabLst>
            </a:pPr>
            <a:r>
              <a:rPr lang="de-DE" altLang="de-DE" dirty="0">
                <a:latin typeface="Arial" panose="020B0604020202020204" pitchFamily="34" charset="0"/>
              </a:rPr>
              <a:t>Die Bestellhistorie wird mit jedem Beleg aktualisiert.</a:t>
            </a:r>
          </a:p>
          <a:p>
            <a:pPr lvl="1">
              <a:tabLst>
                <a:tab pos="1971675" algn="l"/>
              </a:tabLst>
            </a:pPr>
            <a:r>
              <a:rPr lang="de-DE" altLang="de-DE" dirty="0">
                <a:latin typeface="Arial" panose="020B0604020202020204" pitchFamily="34" charset="0"/>
              </a:rPr>
              <a:t>Aktualisierung des physischen Bestandes</a:t>
            </a:r>
          </a:p>
          <a:p>
            <a:pPr lvl="1">
              <a:tabLst>
                <a:tab pos="1971675" algn="l"/>
              </a:tabLst>
            </a:pPr>
            <a:r>
              <a:rPr lang="de-DE" altLang="de-DE" dirty="0">
                <a:latin typeface="Arial" panose="020B0604020202020204" pitchFamily="34" charset="0"/>
              </a:rPr>
              <a:t>Aktualisierung der Sachkonten</a:t>
            </a:r>
            <a:endParaRPr lang="en-US" altLang="de-DE" dirty="0">
              <a:latin typeface="Arial" panose="020B0604020202020204" pitchFamily="34" charset="0"/>
            </a:endParaRPr>
          </a:p>
          <a:p>
            <a:pPr>
              <a:tabLst>
                <a:tab pos="1971675" algn="l"/>
              </a:tabLst>
            </a:pPr>
            <a:endParaRPr lang="en-US" altLang="de-DE" dirty="0">
              <a:latin typeface="Arial" panose="020B0604020202020204" pitchFamily="34" charset="0"/>
            </a:endParaRPr>
          </a:p>
          <a:p>
            <a:endParaRPr lang="de-DE" dirty="0"/>
          </a:p>
        </p:txBody>
      </p:sp>
    </p:spTree>
    <p:extLst>
      <p:ext uri="{BB962C8B-B14F-4D97-AF65-F5344CB8AC3E}">
        <p14:creationId xmlns:p14="http://schemas.microsoft.com/office/powerpoint/2010/main" val="26776558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Warenbewegungen</a:t>
            </a:r>
            <a:endParaRPr lang="de-DE" dirty="0"/>
          </a:p>
        </p:txBody>
      </p:sp>
      <p:sp>
        <p:nvSpPr>
          <p:cNvPr id="3" name="Inhaltsplatzhalter 2"/>
          <p:cNvSpPr>
            <a:spLocks noGrp="1"/>
          </p:cNvSpPr>
          <p:nvPr>
            <p:ph idx="1"/>
          </p:nvPr>
        </p:nvSpPr>
        <p:spPr/>
        <p:txBody>
          <a:bodyPr/>
          <a:lstStyle/>
          <a:p>
            <a:pPr>
              <a:tabLst>
                <a:tab pos="1971675" algn="l"/>
              </a:tabLst>
            </a:pPr>
            <a:r>
              <a:rPr lang="de-DE" altLang="de-DE" dirty="0">
                <a:latin typeface="Arial" panose="020B0604020202020204" pitchFamily="34" charset="0"/>
              </a:rPr>
              <a:t>Wenn eine Warenbewegung stattfindet, wird diese durch eine Bewegungsart repräsentiert</a:t>
            </a:r>
            <a:r>
              <a:rPr lang="de-DE" altLang="de-DE" dirty="0" smtClean="0">
                <a:latin typeface="Arial" panose="020B0604020202020204" pitchFamily="34" charset="0"/>
              </a:rPr>
              <a:t>.</a:t>
            </a:r>
          </a:p>
          <a:p>
            <a:pPr>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Bewegungsarten sind dreistellige Schlüssel, die eine Warenbewegung repräsentieren</a:t>
            </a:r>
          </a:p>
          <a:p>
            <a:pPr lvl="1">
              <a:tabLst>
                <a:tab pos="1971675" algn="l"/>
              </a:tabLst>
            </a:pPr>
            <a:r>
              <a:rPr lang="de-DE" altLang="de-DE" dirty="0">
                <a:latin typeface="Arial" panose="020B0604020202020204" pitchFamily="34" charset="0"/>
              </a:rPr>
              <a:t>101 - Wareneingang zur Bestellung bzw. zum Auftrag</a:t>
            </a:r>
          </a:p>
          <a:p>
            <a:pPr lvl="1">
              <a:tabLst>
                <a:tab pos="1971675" algn="l"/>
              </a:tabLst>
            </a:pPr>
            <a:r>
              <a:rPr lang="de-DE" altLang="de-DE" dirty="0">
                <a:latin typeface="Arial" panose="020B0604020202020204" pitchFamily="34" charset="0"/>
              </a:rPr>
              <a:t>103 - Wareneingang zur Bestellung in den WE-Sperrbestand</a:t>
            </a:r>
          </a:p>
          <a:p>
            <a:pPr lvl="1">
              <a:tabLst>
                <a:tab pos="1971675" algn="l"/>
              </a:tabLst>
            </a:pPr>
            <a:r>
              <a:rPr lang="de-DE" altLang="de-DE" dirty="0">
                <a:latin typeface="Arial" panose="020B0604020202020204" pitchFamily="34" charset="0"/>
              </a:rPr>
              <a:t>122 - Rücklieferung an den Lieferanten bzw. an die Produktion</a:t>
            </a:r>
          </a:p>
          <a:p>
            <a:pPr lvl="1">
              <a:tabLst>
                <a:tab pos="1971675" algn="l"/>
              </a:tabLst>
            </a:pPr>
            <a:r>
              <a:rPr lang="de-DE" altLang="de-DE" dirty="0">
                <a:latin typeface="Arial" panose="020B0604020202020204" pitchFamily="34" charset="0"/>
              </a:rPr>
              <a:t>231 - Warenausgang für einen Kundenauftrag (ohne SD)</a:t>
            </a:r>
          </a:p>
          <a:p>
            <a:pPr lvl="1">
              <a:tabLst>
                <a:tab pos="1971675" algn="l"/>
              </a:tabLst>
            </a:pPr>
            <a:r>
              <a:rPr lang="de-DE" altLang="de-DE" dirty="0">
                <a:latin typeface="Arial" panose="020B0604020202020204" pitchFamily="34" charset="0"/>
              </a:rPr>
              <a:t>561 - Bestandsaufnahme - frei verwendbarer </a:t>
            </a:r>
            <a:r>
              <a:rPr lang="de-DE" altLang="de-DE" dirty="0" smtClean="0">
                <a:latin typeface="Arial" panose="020B0604020202020204" pitchFamily="34" charset="0"/>
              </a:rPr>
              <a:t>Bestand</a:t>
            </a:r>
          </a:p>
          <a:p>
            <a:pPr lvl="1">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Zielorte für den Eingang der Ware</a:t>
            </a:r>
          </a:p>
          <a:p>
            <a:pPr lvl="1">
              <a:tabLst>
                <a:tab pos="1971675" algn="l"/>
              </a:tabLst>
            </a:pPr>
            <a:r>
              <a:rPr lang="de-DE" altLang="de-DE" dirty="0">
                <a:latin typeface="Arial" panose="020B0604020202020204" pitchFamily="34" charset="0"/>
              </a:rPr>
              <a:t>Lager – Frei verwendbarer Bestand, Qualitätsprüfbestand, gesperrter Bestand</a:t>
            </a:r>
          </a:p>
          <a:p>
            <a:pPr lvl="1">
              <a:tabLst>
                <a:tab pos="1971675" algn="l"/>
              </a:tabLst>
            </a:pPr>
            <a:r>
              <a:rPr lang="de-DE" altLang="de-DE" dirty="0">
                <a:latin typeface="Arial" panose="020B0604020202020204" pitchFamily="34" charset="0"/>
              </a:rPr>
              <a:t>Qualitätsprüfbestand </a:t>
            </a:r>
          </a:p>
          <a:p>
            <a:pPr lvl="1">
              <a:tabLst>
                <a:tab pos="1971675" algn="l"/>
              </a:tabLst>
            </a:pPr>
            <a:r>
              <a:rPr lang="de-DE" altLang="de-DE" dirty="0">
                <a:latin typeface="Arial" panose="020B0604020202020204" pitchFamily="34" charset="0"/>
              </a:rPr>
              <a:t>Wareneingangssperrbestand</a:t>
            </a:r>
            <a:endParaRPr lang="en-US" altLang="de-DE" dirty="0">
              <a:latin typeface="Arial" panose="020B0604020202020204" pitchFamily="34" charset="0"/>
            </a:endParaRPr>
          </a:p>
          <a:p>
            <a:endParaRPr lang="de-DE" dirty="0"/>
          </a:p>
        </p:txBody>
      </p:sp>
    </p:spTree>
    <p:extLst>
      <p:ext uri="{BB962C8B-B14F-4D97-AF65-F5344CB8AC3E}">
        <p14:creationId xmlns:p14="http://schemas.microsoft.com/office/powerpoint/2010/main" val="39199699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Effekte des Wareneingangs</a:t>
            </a:r>
            <a:endParaRPr lang="de-DE" dirty="0"/>
          </a:p>
        </p:txBody>
      </p:sp>
      <p:sp>
        <p:nvSpPr>
          <p:cNvPr id="3" name="Inhaltsplatzhalter 2"/>
          <p:cNvSpPr>
            <a:spLocks noGrp="1"/>
          </p:cNvSpPr>
          <p:nvPr>
            <p:ph idx="1"/>
          </p:nvPr>
        </p:nvSpPr>
        <p:spPr/>
        <p:txBody>
          <a:bodyPr/>
          <a:lstStyle/>
          <a:p>
            <a:pPr>
              <a:tabLst>
                <a:tab pos="1971675" algn="l"/>
              </a:tabLst>
            </a:pPr>
            <a:r>
              <a:rPr lang="de-DE" altLang="de-DE" dirty="0">
                <a:latin typeface="Arial" panose="020B0604020202020204" pitchFamily="34" charset="0"/>
              </a:rPr>
              <a:t>Wenn eine Warenbewegung durch einen Wareneingang ausgelöst wurde, finden eine Reihe von Ereignissen statt:</a:t>
            </a:r>
          </a:p>
          <a:p>
            <a:pPr lvl="1">
              <a:tabLst>
                <a:tab pos="1971675" algn="l"/>
              </a:tabLst>
            </a:pPr>
            <a:r>
              <a:rPr lang="de-DE" altLang="de-DE" dirty="0">
                <a:latin typeface="Arial" panose="020B0604020202020204" pitchFamily="34" charset="0"/>
              </a:rPr>
              <a:t>Materialbeleg wird erstellt</a:t>
            </a:r>
          </a:p>
          <a:p>
            <a:pPr lvl="1">
              <a:tabLst>
                <a:tab pos="1971675" algn="l"/>
              </a:tabLst>
            </a:pPr>
            <a:r>
              <a:rPr lang="de-DE" altLang="de-DE" dirty="0">
                <a:latin typeface="Arial" panose="020B0604020202020204" pitchFamily="34" charset="0"/>
              </a:rPr>
              <a:t>Buchhaltungsbeleg wird erstellt</a:t>
            </a:r>
          </a:p>
          <a:p>
            <a:pPr lvl="1">
              <a:tabLst>
                <a:tab pos="1971675" algn="l"/>
              </a:tabLst>
            </a:pPr>
            <a:r>
              <a:rPr lang="de-DE" altLang="de-DE" dirty="0">
                <a:latin typeface="Arial" panose="020B0604020202020204" pitchFamily="34" charset="0"/>
              </a:rPr>
              <a:t>Bestandsmengen werden aktualisiert</a:t>
            </a:r>
          </a:p>
          <a:p>
            <a:pPr lvl="1">
              <a:tabLst>
                <a:tab pos="1971675" algn="l"/>
              </a:tabLst>
            </a:pPr>
            <a:r>
              <a:rPr lang="de-DE" altLang="de-DE" dirty="0">
                <a:latin typeface="Arial" panose="020B0604020202020204" pitchFamily="34" charset="0"/>
              </a:rPr>
              <a:t>Bestandswerte werden aktualisiert</a:t>
            </a:r>
          </a:p>
          <a:p>
            <a:pPr lvl="1">
              <a:tabLst>
                <a:tab pos="1971675" algn="l"/>
              </a:tabLst>
            </a:pPr>
            <a:r>
              <a:rPr lang="de-DE" altLang="de-DE" dirty="0">
                <a:latin typeface="Arial" panose="020B0604020202020204" pitchFamily="34" charset="0"/>
              </a:rPr>
              <a:t>Bestellung wird aktualisiert</a:t>
            </a:r>
          </a:p>
          <a:p>
            <a:pPr lvl="1">
              <a:tabLst>
                <a:tab pos="1971675" algn="l"/>
              </a:tabLst>
            </a:pPr>
            <a:r>
              <a:rPr lang="de-DE" altLang="de-DE" dirty="0">
                <a:latin typeface="Arial" panose="020B0604020202020204" pitchFamily="34" charset="0"/>
              </a:rPr>
              <a:t>Output kann erzeugt werden (Warenbegleitschein/ Paletten-Etikett)</a:t>
            </a:r>
            <a:endParaRPr lang="en-US" altLang="de-DE" dirty="0">
              <a:latin typeface="Arial" panose="020B0604020202020204" pitchFamily="34" charset="0"/>
            </a:endParaRPr>
          </a:p>
          <a:p>
            <a:endParaRPr lang="de-DE" dirty="0"/>
          </a:p>
        </p:txBody>
      </p:sp>
    </p:spTree>
    <p:extLst>
      <p:ext uri="{BB962C8B-B14F-4D97-AF65-F5344CB8AC3E}">
        <p14:creationId xmlns:p14="http://schemas.microsoft.com/office/powerpoint/2010/main" val="24768092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Fakturierung</a:t>
            </a:r>
            <a:endParaRPr lang="de-DE" dirty="0"/>
          </a:p>
        </p:txBody>
      </p:sp>
      <p:sp>
        <p:nvSpPr>
          <p:cNvPr id="3" name="Inhaltsplatzhalter 2"/>
          <p:cNvSpPr>
            <a:spLocks noGrp="1"/>
          </p:cNvSpPr>
          <p:nvPr>
            <p:ph idx="1"/>
          </p:nvPr>
        </p:nvSpPr>
        <p:spPr/>
        <p:txBody>
          <a:bodyPr/>
          <a:lstStyle/>
          <a:p>
            <a:pPr>
              <a:tabLst>
                <a:tab pos="1971675" algn="l"/>
              </a:tabLst>
            </a:pPr>
            <a:r>
              <a:rPr lang="de-DE" altLang="de-DE" dirty="0">
                <a:latin typeface="Arial" panose="020B0604020202020204" pitchFamily="34" charset="0"/>
              </a:rPr>
              <a:t>Eingehende Rechnungen werden gegen die Bestellung geprüft, um sicherzustellen, dass Inhalt, Preis und Berechnung korrekt sind. </a:t>
            </a:r>
          </a:p>
          <a:p>
            <a:pPr>
              <a:tabLst>
                <a:tab pos="1971675" algn="l"/>
              </a:tabLst>
            </a:pPr>
            <a:r>
              <a:rPr lang="de-DE" altLang="de-DE" dirty="0">
                <a:latin typeface="Arial" panose="020B0604020202020204" pitchFamily="34" charset="0"/>
              </a:rPr>
              <a:t>Wenn Unstimmigkeiten zwischen der Bestellung oder dem Wareneingang und der Rechnung festgestellt werden, generiert das System eine Warnmeldung oder eine Fehlermeldung.</a:t>
            </a:r>
          </a:p>
          <a:p>
            <a:pPr>
              <a:tabLst>
                <a:tab pos="1971675" algn="l"/>
              </a:tabLst>
            </a:pPr>
            <a:r>
              <a:rPr lang="de-DE" altLang="de-DE" dirty="0">
                <a:latin typeface="Arial" panose="020B0604020202020204" pitchFamily="34" charset="0"/>
              </a:rPr>
              <a:t>Je nach Konfiguration des Systems können Abweichungen zum Blockieren der Rechnung führen.</a:t>
            </a:r>
          </a:p>
          <a:p>
            <a:endParaRPr lang="de-DE" dirty="0"/>
          </a:p>
        </p:txBody>
      </p:sp>
      <p:sp>
        <p:nvSpPr>
          <p:cNvPr id="4" name="AutoShape 4"/>
          <p:cNvSpPr>
            <a:spLocks noChangeArrowheads="1"/>
          </p:cNvSpPr>
          <p:nvPr/>
        </p:nvSpPr>
        <p:spPr bwMode="auto">
          <a:xfrm>
            <a:off x="4190505" y="4190666"/>
            <a:ext cx="3175000" cy="1379538"/>
          </a:xfrm>
          <a:prstGeom prst="triangle">
            <a:avLst>
              <a:gd name="adj" fmla="val 50000"/>
            </a:avLst>
          </a:prstGeom>
          <a:solidFill>
            <a:schemeClr val="accent1"/>
          </a:solidFill>
          <a:ln w="6350" algn="ctr">
            <a:solidFill>
              <a:schemeClr val="tx1"/>
            </a:solidFill>
            <a:miter lim="800000"/>
            <a:headEnd type="none" w="sm" len="sm"/>
            <a:tailEnd type="none" w="sm" len="sm"/>
          </a:ln>
        </p:spPr>
        <p:txBody>
          <a:bodyPr anchor="ctr">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eaLnBrk="1" hangingPunct="1"/>
            <a:endParaRPr lang="de-DE" altLang="de-DE" sz="2800"/>
          </a:p>
        </p:txBody>
      </p:sp>
      <p:pic>
        <p:nvPicPr>
          <p:cNvPr id="5" name="Picture 5" descr="j0e1yhi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85730" y="5692441"/>
            <a:ext cx="42068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6"/>
          <p:cNvSpPr>
            <a:spLocks noChangeArrowheads="1"/>
          </p:cNvSpPr>
          <p:nvPr/>
        </p:nvSpPr>
        <p:spPr bwMode="auto">
          <a:xfrm>
            <a:off x="5997080" y="3468354"/>
            <a:ext cx="1533525" cy="81438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wrap="none" lIns="92075" tIns="46038" rIns="92075" bIns="46038"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0"/>
              </a:spcBef>
              <a:buClrTx/>
              <a:buFontTx/>
              <a:buNone/>
            </a:pPr>
            <a:r>
              <a:rPr lang="de-DE" altLang="de-DE" sz="1400"/>
              <a:t>Bestellung</a:t>
            </a:r>
          </a:p>
          <a:p>
            <a:pPr>
              <a:spcBef>
                <a:spcPct val="0"/>
              </a:spcBef>
              <a:buClrTx/>
              <a:buFontTx/>
              <a:buNone/>
            </a:pPr>
            <a:r>
              <a:rPr lang="de-DE" altLang="de-DE" sz="1400" b="0"/>
              <a:t>- Zielmenge</a:t>
            </a:r>
          </a:p>
          <a:p>
            <a:pPr>
              <a:spcBef>
                <a:spcPct val="0"/>
              </a:spcBef>
              <a:buClrTx/>
              <a:buFontTx/>
              <a:buNone/>
            </a:pPr>
            <a:r>
              <a:rPr lang="de-DE" altLang="de-DE" sz="1400" b="0"/>
              <a:t>- Zielpreis</a:t>
            </a:r>
          </a:p>
        </p:txBody>
      </p:sp>
      <p:sp>
        <p:nvSpPr>
          <p:cNvPr id="7" name="Oval 7"/>
          <p:cNvSpPr>
            <a:spLocks noChangeArrowheads="1"/>
          </p:cNvSpPr>
          <p:nvPr/>
        </p:nvSpPr>
        <p:spPr bwMode="auto">
          <a:xfrm>
            <a:off x="7509968" y="5557504"/>
            <a:ext cx="1479550" cy="736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wrap="none" lIns="92075" tIns="46038" rIns="92075" bIns="46038"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0"/>
              </a:spcBef>
              <a:buClrTx/>
              <a:buFontTx/>
              <a:buNone/>
            </a:pPr>
            <a:r>
              <a:rPr lang="de-DE" altLang="de-DE" sz="1400"/>
              <a:t>Wareneingang</a:t>
            </a:r>
            <a:endParaRPr lang="de-DE" altLang="de-DE" sz="1400" b="0"/>
          </a:p>
          <a:p>
            <a:pPr>
              <a:spcBef>
                <a:spcPct val="0"/>
              </a:spcBef>
              <a:buClrTx/>
              <a:buFontTx/>
              <a:buNone/>
            </a:pPr>
            <a:r>
              <a:rPr lang="de-DE" altLang="de-DE" sz="1400" b="0"/>
              <a:t>- Tats. Menge</a:t>
            </a:r>
          </a:p>
        </p:txBody>
      </p:sp>
      <p:sp>
        <p:nvSpPr>
          <p:cNvPr id="8" name="Oval 8"/>
          <p:cNvSpPr>
            <a:spLocks noChangeArrowheads="1"/>
          </p:cNvSpPr>
          <p:nvPr/>
        </p:nvSpPr>
        <p:spPr bwMode="auto">
          <a:xfrm>
            <a:off x="2614118" y="5557504"/>
            <a:ext cx="1727200" cy="6397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wrap="none" lIns="92075" tIns="46038" rIns="92075" bIns="46038"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0"/>
              </a:spcBef>
              <a:buClrTx/>
              <a:buFontTx/>
              <a:buNone/>
            </a:pPr>
            <a:r>
              <a:rPr lang="de-DE" altLang="de-DE" sz="1400"/>
              <a:t>Rechnung</a:t>
            </a:r>
          </a:p>
          <a:p>
            <a:pPr>
              <a:spcBef>
                <a:spcPct val="0"/>
              </a:spcBef>
              <a:buClrTx/>
              <a:buFontTx/>
              <a:buNone/>
            </a:pPr>
            <a:r>
              <a:rPr lang="de-DE" altLang="de-DE" sz="1400" b="0"/>
              <a:t>- Tats. Preis</a:t>
            </a:r>
          </a:p>
        </p:txBody>
      </p:sp>
      <p:pic>
        <p:nvPicPr>
          <p:cNvPr id="9" name="Picture 9" descr="31489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8618" y="3523916"/>
            <a:ext cx="452437"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jkksumq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5555" y="5633704"/>
            <a:ext cx="1150938"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91673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Fakturierung</a:t>
            </a:r>
            <a:endParaRPr lang="de-DE" dirty="0"/>
          </a:p>
        </p:txBody>
      </p:sp>
      <p:sp>
        <p:nvSpPr>
          <p:cNvPr id="3" name="Inhaltsplatzhalter 2"/>
          <p:cNvSpPr>
            <a:spLocks noGrp="1"/>
          </p:cNvSpPr>
          <p:nvPr>
            <p:ph idx="1"/>
          </p:nvPr>
        </p:nvSpPr>
        <p:spPr/>
        <p:txBody>
          <a:bodyPr/>
          <a:lstStyle/>
          <a:p>
            <a:pPr>
              <a:tabLst>
                <a:tab pos="1971675" algn="l"/>
              </a:tabLst>
            </a:pPr>
            <a:r>
              <a:rPr lang="de-DE" altLang="de-DE" dirty="0">
                <a:latin typeface="Arial" panose="020B0604020202020204" pitchFamily="34" charset="0"/>
              </a:rPr>
              <a:t>Wenn eine Rechnung gesichert wird, erzeugt dies eine Verbindlichkeit über den Wert des Wareneingangs/der Bestellung gegenüber dem Lieferanten.</a:t>
            </a:r>
          </a:p>
          <a:p>
            <a:pPr>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Nach der Überprüfung</a:t>
            </a:r>
          </a:p>
          <a:p>
            <a:pPr lvl="1">
              <a:tabLst>
                <a:tab pos="1971675" algn="l"/>
              </a:tabLst>
            </a:pPr>
            <a:r>
              <a:rPr lang="de-DE" altLang="de-DE" dirty="0">
                <a:latin typeface="Arial" panose="020B0604020202020204" pitchFamily="34" charset="0"/>
              </a:rPr>
              <a:t>Wird die Bestellung aktualisiert</a:t>
            </a:r>
          </a:p>
          <a:p>
            <a:pPr lvl="1">
              <a:tabLst>
                <a:tab pos="1971675" algn="l"/>
              </a:tabLst>
            </a:pPr>
            <a:r>
              <a:rPr lang="de-DE" altLang="de-DE" dirty="0">
                <a:latin typeface="Arial" panose="020B0604020202020204" pitchFamily="34" charset="0"/>
              </a:rPr>
              <a:t>Wird der Materialstammsatz aktualisiert</a:t>
            </a:r>
          </a:p>
          <a:p>
            <a:pPr lvl="1">
              <a:tabLst>
                <a:tab pos="1971675" algn="l"/>
              </a:tabLst>
            </a:pPr>
            <a:r>
              <a:rPr lang="de-DE" altLang="de-DE" dirty="0">
                <a:latin typeface="Arial" panose="020B0604020202020204" pitchFamily="34" charset="0"/>
              </a:rPr>
              <a:t>Wird ein Buchhaltungsbeleg erstellt</a:t>
            </a:r>
          </a:p>
          <a:p>
            <a:pPr lvl="1">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Sobald die Rechnung gebucht ist, wird der Verifikationsprozess abgeschlossen und die Zahlung wird von der Buchhaltung eingeleitet.</a:t>
            </a:r>
            <a:br>
              <a:rPr lang="de-DE" altLang="de-DE" dirty="0">
                <a:latin typeface="Arial" panose="020B0604020202020204" pitchFamily="34" charset="0"/>
              </a:rPr>
            </a:br>
            <a:endParaRPr lang="de-DE" altLang="de-DE" dirty="0">
              <a:latin typeface="Arial" panose="020B0604020202020204" pitchFamily="34" charset="0"/>
            </a:endParaRPr>
          </a:p>
          <a:p>
            <a:endParaRPr lang="de-DE" dirty="0"/>
          </a:p>
        </p:txBody>
      </p:sp>
    </p:spTree>
    <p:extLst>
      <p:ext uri="{BB962C8B-B14F-4D97-AF65-F5344CB8AC3E}">
        <p14:creationId xmlns:p14="http://schemas.microsoft.com/office/powerpoint/2010/main" val="221487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5"/>
          </p:nvPr>
        </p:nvSpPr>
        <p:spPr/>
        <p:txBody>
          <a:bodyPr/>
          <a:lstStyle/>
          <a:p>
            <a:pPr marL="72000" indent="0">
              <a:buNone/>
            </a:pPr>
            <a:r>
              <a:rPr lang="de-DE" dirty="0"/>
              <a:t>Sie sind in der Lage: </a:t>
            </a:r>
          </a:p>
          <a:p>
            <a:r>
              <a:rPr lang="de-DE" dirty="0"/>
              <a:t>den Einsatz des Geschäftsprozess Materialwirtschaft zu erläutern</a:t>
            </a:r>
          </a:p>
          <a:p>
            <a:r>
              <a:rPr lang="de-DE" dirty="0"/>
              <a:t>einen Materialstammsatz anzulegen.</a:t>
            </a:r>
          </a:p>
          <a:p>
            <a:r>
              <a:rPr lang="de-DE" dirty="0"/>
              <a:t>eine Lieferantenstammsatz anzulegen.</a:t>
            </a:r>
          </a:p>
          <a:p>
            <a:r>
              <a:rPr lang="de-DE" dirty="0"/>
              <a:t>eine Bestellanforderung für Lager- und Verbrauchsmaterialien anzulegen.</a:t>
            </a:r>
          </a:p>
          <a:p>
            <a:r>
              <a:rPr lang="de-DE" dirty="0"/>
              <a:t>eine Bestellung, die auf eine Bestellanforderung verweisen, anzulegen.</a:t>
            </a:r>
          </a:p>
          <a:p>
            <a:r>
              <a:rPr lang="de-DE" dirty="0"/>
              <a:t>einen Wareneingang zu einer Bestellung zu buchen.</a:t>
            </a:r>
          </a:p>
          <a:p>
            <a:r>
              <a:rPr lang="de-DE" dirty="0"/>
              <a:t>die Lagerstruktur im Warehouse Management (WM) zu erläutern.</a:t>
            </a:r>
          </a:p>
          <a:p>
            <a:r>
              <a:rPr lang="de-DE" dirty="0"/>
              <a:t>eine Lieferantenrechnung anzulegen.</a:t>
            </a:r>
          </a:p>
          <a:p>
            <a:r>
              <a:rPr lang="de-DE" dirty="0"/>
              <a:t>den automatischen Zahlprozess zu erläutern.</a:t>
            </a:r>
          </a:p>
          <a:p>
            <a:r>
              <a:rPr lang="de-DE" dirty="0"/>
              <a:t>die Integrationspunkte des </a:t>
            </a:r>
            <a:r>
              <a:rPr lang="de-DE" dirty="0" err="1"/>
              <a:t>Purchase</a:t>
            </a:r>
            <a:r>
              <a:rPr lang="de-DE" dirty="0"/>
              <a:t>-</a:t>
            </a:r>
            <a:r>
              <a:rPr lang="de-DE" dirty="0" err="1"/>
              <a:t>to</a:t>
            </a:r>
            <a:r>
              <a:rPr lang="de-DE" dirty="0"/>
              <a:t>-Pay-Geschäftsprozess zu erläutern.</a:t>
            </a:r>
          </a:p>
          <a:p>
            <a:pPr marL="72000" indent="0">
              <a:buNone/>
            </a:pPr>
            <a:endParaRPr lang="de-DE" dirty="0"/>
          </a:p>
          <a:p>
            <a:pPr marL="72000" indent="0">
              <a:buNone/>
            </a:pPr>
            <a:endParaRPr lang="de-DE" dirty="0"/>
          </a:p>
        </p:txBody>
      </p:sp>
    </p:spTree>
    <p:extLst>
      <p:ext uri="{BB962C8B-B14F-4D97-AF65-F5344CB8AC3E}">
        <p14:creationId xmlns:p14="http://schemas.microsoft.com/office/powerpoint/2010/main" val="3566941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Zahlung an Lieferanten</a:t>
            </a:r>
            <a:endParaRPr lang="de-DE" dirty="0"/>
          </a:p>
        </p:txBody>
      </p:sp>
      <p:sp>
        <p:nvSpPr>
          <p:cNvPr id="3" name="Inhaltsplatzhalter 2"/>
          <p:cNvSpPr>
            <a:spLocks noGrp="1"/>
          </p:cNvSpPr>
          <p:nvPr>
            <p:ph idx="1"/>
          </p:nvPr>
        </p:nvSpPr>
        <p:spPr/>
        <p:txBody>
          <a:bodyPr/>
          <a:lstStyle/>
          <a:p>
            <a:pPr>
              <a:tabLst>
                <a:tab pos="1971675" algn="l"/>
              </a:tabLst>
            </a:pPr>
            <a:r>
              <a:rPr lang="de-DE" altLang="de-DE" dirty="0">
                <a:latin typeface="Arial" panose="020B0604020202020204" pitchFamily="34" charset="0"/>
              </a:rPr>
              <a:t>Kann automatisch oder manuell durchgeführt werden</a:t>
            </a:r>
          </a:p>
          <a:p>
            <a:pPr lvl="1">
              <a:tabLst>
                <a:tab pos="1971675" algn="l"/>
              </a:tabLst>
            </a:pPr>
            <a:r>
              <a:rPr lang="de-DE" altLang="de-DE" dirty="0">
                <a:latin typeface="Arial" panose="020B0604020202020204" pitchFamily="34" charset="0"/>
              </a:rPr>
              <a:t>Zahlungsausgang buchen vs. Maschineller Zahlungsverkehr</a:t>
            </a:r>
          </a:p>
          <a:p>
            <a:pPr lvl="1">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Elemente der Zahlung:</a:t>
            </a:r>
          </a:p>
          <a:p>
            <a:pPr lvl="1">
              <a:tabLst>
                <a:tab pos="1971675" algn="l"/>
              </a:tabLst>
            </a:pPr>
            <a:r>
              <a:rPr lang="de-DE" altLang="de-DE" dirty="0">
                <a:latin typeface="Arial" panose="020B0604020202020204" pitchFamily="34" charset="0"/>
              </a:rPr>
              <a:t>Zahlungsart</a:t>
            </a:r>
          </a:p>
          <a:p>
            <a:pPr lvl="1">
              <a:tabLst>
                <a:tab pos="1971675" algn="l"/>
              </a:tabLst>
            </a:pPr>
            <a:r>
              <a:rPr lang="de-DE" altLang="de-DE" dirty="0">
                <a:latin typeface="Arial" panose="020B0604020202020204" pitchFamily="34" charset="0"/>
              </a:rPr>
              <a:t>Bank, von der bezahlt wird</a:t>
            </a:r>
          </a:p>
          <a:p>
            <a:pPr lvl="1">
              <a:tabLst>
                <a:tab pos="1971675" algn="l"/>
              </a:tabLst>
            </a:pPr>
            <a:r>
              <a:rPr lang="de-DE" altLang="de-DE" dirty="0">
                <a:latin typeface="Arial" panose="020B0604020202020204" pitchFamily="34" charset="0"/>
              </a:rPr>
              <a:t>Zu zahlende Artikel</a:t>
            </a:r>
          </a:p>
          <a:p>
            <a:pPr lvl="1">
              <a:tabLst>
                <a:tab pos="1971675" algn="l"/>
              </a:tabLst>
            </a:pPr>
            <a:r>
              <a:rPr lang="de-DE" altLang="de-DE" dirty="0">
                <a:latin typeface="Arial" panose="020B0604020202020204" pitchFamily="34" charset="0"/>
              </a:rPr>
              <a:t>Berechneter Auszahlungsbetrag</a:t>
            </a:r>
          </a:p>
          <a:p>
            <a:pPr lvl="1">
              <a:tabLst>
                <a:tab pos="1971675" algn="l"/>
              </a:tabLst>
            </a:pPr>
            <a:r>
              <a:rPr lang="de-DE" altLang="de-DE" dirty="0">
                <a:latin typeface="Arial" panose="020B0604020202020204" pitchFamily="34" charset="0"/>
              </a:rPr>
              <a:t>Zahlungsdruckmedium</a:t>
            </a:r>
          </a:p>
          <a:p>
            <a:pPr lvl="1">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Der Prozess erzeugt einen Finanzbuchhaltungsbeleg, der die Transaktion dokumentiert.</a:t>
            </a:r>
          </a:p>
          <a:p>
            <a:pPr lvl="1">
              <a:tabLst>
                <a:tab pos="1971675" algn="l"/>
              </a:tabLst>
            </a:pPr>
            <a:endParaRPr lang="en-US" altLang="de-DE" dirty="0">
              <a:latin typeface="Arial" panose="020B0604020202020204" pitchFamily="34" charset="0"/>
            </a:endParaRPr>
          </a:p>
          <a:p>
            <a:endParaRPr lang="de-DE" dirty="0"/>
          </a:p>
        </p:txBody>
      </p:sp>
    </p:spTree>
    <p:extLst>
      <p:ext uri="{BB962C8B-B14F-4D97-AF65-F5344CB8AC3E}">
        <p14:creationId xmlns:p14="http://schemas.microsoft.com/office/powerpoint/2010/main" val="13836018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i="1" u="sng" dirty="0">
                <a:latin typeface="Arial" panose="020B0604020202020204" pitchFamily="34" charset="0"/>
              </a:rPr>
              <a:t>Wareneingang </a:t>
            </a:r>
            <a:r>
              <a:rPr lang="de-DE" altLang="de-DE" dirty="0">
                <a:latin typeface="Arial" panose="020B0604020202020204" pitchFamily="34" charset="0"/>
              </a:rPr>
              <a:t>/ Rechnungseingang</a:t>
            </a:r>
            <a:br>
              <a:rPr lang="de-DE" altLang="de-DE" dirty="0">
                <a:latin typeface="Arial" panose="020B0604020202020204" pitchFamily="34" charset="0"/>
              </a:rPr>
            </a:br>
            <a:r>
              <a:rPr lang="de-DE" altLang="de-DE" dirty="0">
                <a:latin typeface="Arial" panose="020B0604020202020204" pitchFamily="34" charset="0"/>
              </a:rPr>
              <a:t>Abstimmkonto</a:t>
            </a:r>
            <a:endParaRPr lang="de-DE" dirty="0"/>
          </a:p>
        </p:txBody>
      </p:sp>
      <p:sp>
        <p:nvSpPr>
          <p:cNvPr id="4" name="Rectangle 3"/>
          <p:cNvSpPr>
            <a:spLocks noChangeArrowheads="1"/>
          </p:cNvSpPr>
          <p:nvPr/>
        </p:nvSpPr>
        <p:spPr bwMode="auto">
          <a:xfrm>
            <a:off x="2225842" y="1981200"/>
            <a:ext cx="2819400" cy="422275"/>
          </a:xfrm>
          <a:prstGeom prst="rect">
            <a:avLst/>
          </a:prstGeom>
          <a:solidFill>
            <a:srgbClr val="C0C0C0"/>
          </a:solidFill>
          <a:ln w="25400">
            <a:solidFill>
              <a:srgbClr val="000000"/>
            </a:solidFill>
            <a:miter lim="800000"/>
            <a:headEnd/>
            <a:tailEnd/>
          </a:ln>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a:spcBef>
                <a:spcPct val="50000"/>
              </a:spcBef>
              <a:buClrTx/>
              <a:buFontTx/>
              <a:buNone/>
            </a:pPr>
            <a:r>
              <a:rPr lang="de-DE" altLang="de-DE" sz="2000" b="0">
                <a:solidFill>
                  <a:srgbClr val="000000"/>
                </a:solidFill>
              </a:rPr>
              <a:t>Bestellanforderung</a:t>
            </a:r>
          </a:p>
        </p:txBody>
      </p:sp>
      <p:sp>
        <p:nvSpPr>
          <p:cNvPr id="5" name="Rectangle 4"/>
          <p:cNvSpPr>
            <a:spLocks noChangeArrowheads="1"/>
          </p:cNvSpPr>
          <p:nvPr/>
        </p:nvSpPr>
        <p:spPr bwMode="auto">
          <a:xfrm>
            <a:off x="2225842" y="2590800"/>
            <a:ext cx="2819400" cy="422275"/>
          </a:xfrm>
          <a:prstGeom prst="rect">
            <a:avLst/>
          </a:prstGeom>
          <a:solidFill>
            <a:srgbClr val="C0C0C0"/>
          </a:solidFill>
          <a:ln w="25400">
            <a:solidFill>
              <a:srgbClr val="000000"/>
            </a:solidFill>
            <a:miter lim="800000"/>
            <a:headEnd/>
            <a:tailEnd/>
          </a:ln>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a:spcBef>
                <a:spcPct val="50000"/>
              </a:spcBef>
              <a:buClrTx/>
              <a:buFontTx/>
              <a:buNone/>
            </a:pPr>
            <a:r>
              <a:rPr lang="de-DE" altLang="de-DE" sz="2000" b="0">
                <a:solidFill>
                  <a:srgbClr val="000000"/>
                </a:solidFill>
              </a:rPr>
              <a:t>Bestellung</a:t>
            </a:r>
          </a:p>
        </p:txBody>
      </p:sp>
      <p:sp>
        <p:nvSpPr>
          <p:cNvPr id="6" name="Rectangle 5"/>
          <p:cNvSpPr>
            <a:spLocks noChangeArrowheads="1"/>
          </p:cNvSpPr>
          <p:nvPr/>
        </p:nvSpPr>
        <p:spPr bwMode="auto">
          <a:xfrm>
            <a:off x="6493042" y="2819400"/>
            <a:ext cx="3594100" cy="1336675"/>
          </a:xfrm>
          <a:prstGeom prst="rect">
            <a:avLst/>
          </a:prstGeom>
          <a:solidFill>
            <a:srgbClr val="004880"/>
          </a:solidFill>
          <a:ln w="25400">
            <a:solidFill>
              <a:srgbClr val="000000"/>
            </a:solidFill>
            <a:miter lim="800000"/>
            <a:headEnd/>
            <a:tailEnd/>
          </a:ln>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a:spcBef>
                <a:spcPct val="0"/>
              </a:spcBef>
              <a:buClrTx/>
              <a:buFontTx/>
              <a:buNone/>
            </a:pPr>
            <a:r>
              <a:rPr lang="de-DE" altLang="de-DE" sz="2000" b="0">
                <a:solidFill>
                  <a:schemeClr val="bg1"/>
                </a:solidFill>
              </a:rPr>
              <a:t>Materialwirtschaft (MM) und Finanzwesen (FI)</a:t>
            </a:r>
          </a:p>
          <a:p>
            <a:pPr algn="ctr">
              <a:spcBef>
                <a:spcPct val="0"/>
              </a:spcBef>
              <a:buClrTx/>
              <a:buFontTx/>
              <a:buNone/>
            </a:pPr>
            <a:r>
              <a:rPr lang="de-DE" altLang="de-DE" sz="2000" b="0">
                <a:solidFill>
                  <a:schemeClr val="bg1"/>
                </a:solidFill>
              </a:rPr>
              <a:t>über die automatische Kontierung</a:t>
            </a:r>
          </a:p>
        </p:txBody>
      </p:sp>
      <p:sp>
        <p:nvSpPr>
          <p:cNvPr id="7" name="Rectangle 6"/>
          <p:cNvSpPr>
            <a:spLocks noChangeArrowheads="1"/>
          </p:cNvSpPr>
          <p:nvPr/>
        </p:nvSpPr>
        <p:spPr bwMode="auto">
          <a:xfrm>
            <a:off x="2378242" y="3297238"/>
            <a:ext cx="2374900" cy="727075"/>
          </a:xfrm>
          <a:prstGeom prst="rect">
            <a:avLst/>
          </a:prstGeom>
          <a:solidFill>
            <a:srgbClr val="C0C0C0"/>
          </a:solidFill>
          <a:ln w="25400">
            <a:solidFill>
              <a:srgbClr val="000000"/>
            </a:solidFill>
            <a:miter lim="800000"/>
            <a:headEnd/>
            <a:tailEnd/>
          </a:ln>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a:spcBef>
                <a:spcPct val="50000"/>
              </a:spcBef>
              <a:buClrTx/>
              <a:buFontTx/>
              <a:buNone/>
            </a:pPr>
            <a:r>
              <a:rPr lang="de-DE" altLang="de-DE" sz="2000" b="0">
                <a:solidFill>
                  <a:srgbClr val="000000"/>
                </a:solidFill>
              </a:rPr>
              <a:t>Wareneingang buchen</a:t>
            </a:r>
          </a:p>
        </p:txBody>
      </p:sp>
      <p:sp>
        <p:nvSpPr>
          <p:cNvPr id="8" name="Rectangle 7"/>
          <p:cNvSpPr>
            <a:spLocks noChangeArrowheads="1"/>
          </p:cNvSpPr>
          <p:nvPr/>
        </p:nvSpPr>
        <p:spPr bwMode="auto">
          <a:xfrm>
            <a:off x="6645442" y="1905000"/>
            <a:ext cx="3048000" cy="660400"/>
          </a:xfrm>
          <a:prstGeom prst="rect">
            <a:avLst/>
          </a:prstGeom>
          <a:solidFill>
            <a:srgbClr val="004880"/>
          </a:solidFill>
          <a:ln w="25400">
            <a:solidFill>
              <a:srgbClr val="000000"/>
            </a:solidFill>
            <a:miter lim="800000"/>
            <a:headEnd/>
            <a:tailEnd/>
          </a:ln>
        </p:spPr>
        <p:txBody>
          <a:bodyPr wrap="none" lIns="92075" tIns="46038" rIns="92075" bIns="46038" anchor="ct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a:spcBef>
                <a:spcPct val="0"/>
              </a:spcBef>
              <a:buClrTx/>
              <a:buFontTx/>
              <a:buNone/>
            </a:pPr>
            <a:r>
              <a:rPr lang="de-DE" altLang="de-DE" sz="2000" b="0">
                <a:solidFill>
                  <a:schemeClr val="bg1"/>
                </a:solidFill>
              </a:rPr>
              <a:t>Keine Auswirkung auf das</a:t>
            </a:r>
          </a:p>
          <a:p>
            <a:pPr algn="ctr">
              <a:spcBef>
                <a:spcPct val="0"/>
              </a:spcBef>
              <a:buClrTx/>
              <a:buFontTx/>
              <a:buNone/>
            </a:pPr>
            <a:r>
              <a:rPr lang="de-DE" altLang="de-DE" sz="2000" b="0">
                <a:solidFill>
                  <a:schemeClr val="bg1"/>
                </a:solidFill>
              </a:rPr>
              <a:t>Finanzwesen (FI)</a:t>
            </a:r>
          </a:p>
        </p:txBody>
      </p:sp>
      <p:sp>
        <p:nvSpPr>
          <p:cNvPr id="9" name="Line 8"/>
          <p:cNvSpPr>
            <a:spLocks noChangeShapeType="1"/>
          </p:cNvSpPr>
          <p:nvPr/>
        </p:nvSpPr>
        <p:spPr bwMode="auto">
          <a:xfrm flipV="1">
            <a:off x="5045242" y="2438400"/>
            <a:ext cx="1600200" cy="304800"/>
          </a:xfrm>
          <a:prstGeom prst="line">
            <a:avLst/>
          </a:prstGeom>
          <a:noFill/>
          <a:ln w="50800">
            <a:solidFill>
              <a:srgbClr val="000000"/>
            </a:solidFill>
            <a:prstDash val="sysDot"/>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0" name="Line 9"/>
          <p:cNvSpPr>
            <a:spLocks noChangeShapeType="1"/>
          </p:cNvSpPr>
          <p:nvPr/>
        </p:nvSpPr>
        <p:spPr bwMode="auto">
          <a:xfrm flipV="1">
            <a:off x="5045242" y="2057400"/>
            <a:ext cx="1600200" cy="152400"/>
          </a:xfrm>
          <a:prstGeom prst="line">
            <a:avLst/>
          </a:prstGeom>
          <a:noFill/>
          <a:ln w="50800">
            <a:solidFill>
              <a:srgbClr val="000000"/>
            </a:solidFill>
            <a:prstDash val="sysDot"/>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1" name="Line 10"/>
          <p:cNvSpPr>
            <a:spLocks noChangeShapeType="1"/>
          </p:cNvSpPr>
          <p:nvPr/>
        </p:nvSpPr>
        <p:spPr bwMode="auto">
          <a:xfrm>
            <a:off x="4740442" y="3657600"/>
            <a:ext cx="1751013" cy="0"/>
          </a:xfrm>
          <a:prstGeom prst="line">
            <a:avLst/>
          </a:prstGeom>
          <a:noFill/>
          <a:ln w="50800">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de-DE"/>
          </a:p>
        </p:txBody>
      </p:sp>
      <p:grpSp>
        <p:nvGrpSpPr>
          <p:cNvPr id="12" name="Group 11"/>
          <p:cNvGrpSpPr>
            <a:grpSpLocks/>
          </p:cNvGrpSpPr>
          <p:nvPr/>
        </p:nvGrpSpPr>
        <p:grpSpPr bwMode="auto">
          <a:xfrm>
            <a:off x="2911642" y="4343400"/>
            <a:ext cx="2514600" cy="1677988"/>
            <a:chOff x="960" y="2496"/>
            <a:chExt cx="1584" cy="1057"/>
          </a:xfrm>
        </p:grpSpPr>
        <p:sp>
          <p:nvSpPr>
            <p:cNvPr id="13" name="Line 12"/>
            <p:cNvSpPr>
              <a:spLocks noChangeShapeType="1"/>
            </p:cNvSpPr>
            <p:nvPr/>
          </p:nvSpPr>
          <p:spPr bwMode="auto">
            <a:xfrm>
              <a:off x="1489" y="3025"/>
              <a:ext cx="911" cy="1"/>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4" name="Rectangle 13"/>
            <p:cNvSpPr>
              <a:spLocks noChangeArrowheads="1"/>
            </p:cNvSpPr>
            <p:nvPr/>
          </p:nvSpPr>
          <p:spPr bwMode="auto">
            <a:xfrm>
              <a:off x="1388" y="2784"/>
              <a:ext cx="110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de-DE" altLang="de-DE" sz="2000" b="0">
                  <a:solidFill>
                    <a:srgbClr val="000000"/>
                  </a:solidFill>
                </a:rPr>
                <a:t> Soll    Haben</a:t>
              </a:r>
            </a:p>
          </p:txBody>
        </p:sp>
        <p:sp>
          <p:nvSpPr>
            <p:cNvPr id="15" name="Rectangle 14"/>
            <p:cNvSpPr>
              <a:spLocks noChangeArrowheads="1"/>
            </p:cNvSpPr>
            <p:nvPr/>
          </p:nvSpPr>
          <p:spPr bwMode="auto">
            <a:xfrm>
              <a:off x="1428" y="2496"/>
              <a:ext cx="11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de-DE" altLang="de-DE" sz="2400">
                  <a:solidFill>
                    <a:srgbClr val="000000"/>
                  </a:solidFill>
                  <a:latin typeface="Times New Roman" panose="02020603050405020304" pitchFamily="18" charset="0"/>
                </a:rPr>
                <a:t>   </a:t>
              </a:r>
              <a:r>
                <a:rPr lang="de-DE" altLang="de-DE" sz="2000" b="0">
                  <a:solidFill>
                    <a:srgbClr val="000000"/>
                  </a:solidFill>
                </a:rPr>
                <a:t>Bestand</a:t>
              </a:r>
            </a:p>
          </p:txBody>
        </p:sp>
        <p:sp>
          <p:nvSpPr>
            <p:cNvPr id="16" name="Rectangle 15"/>
            <p:cNvSpPr>
              <a:spLocks noChangeArrowheads="1"/>
            </p:cNvSpPr>
            <p:nvPr/>
          </p:nvSpPr>
          <p:spPr bwMode="auto">
            <a:xfrm>
              <a:off x="960" y="3072"/>
              <a:ext cx="9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r">
                <a:spcBef>
                  <a:spcPct val="50000"/>
                </a:spcBef>
                <a:buClrTx/>
                <a:buFontTx/>
                <a:buNone/>
              </a:pPr>
              <a:r>
                <a:rPr lang="de-DE" altLang="de-DE" sz="2000" b="0">
                  <a:solidFill>
                    <a:srgbClr val="000000"/>
                  </a:solidFill>
                </a:rPr>
                <a:t>100€   </a:t>
              </a:r>
            </a:p>
          </p:txBody>
        </p:sp>
        <p:sp>
          <p:nvSpPr>
            <p:cNvPr id="17" name="Line 16"/>
            <p:cNvSpPr>
              <a:spLocks noChangeShapeType="1"/>
            </p:cNvSpPr>
            <p:nvPr/>
          </p:nvSpPr>
          <p:spPr bwMode="auto">
            <a:xfrm>
              <a:off x="1920" y="3026"/>
              <a:ext cx="0" cy="527"/>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grpSp>
      <p:grpSp>
        <p:nvGrpSpPr>
          <p:cNvPr id="18" name="Group 17"/>
          <p:cNvGrpSpPr>
            <a:grpSpLocks/>
          </p:cNvGrpSpPr>
          <p:nvPr/>
        </p:nvGrpSpPr>
        <p:grpSpPr bwMode="auto">
          <a:xfrm>
            <a:off x="6112042" y="4343400"/>
            <a:ext cx="2592388" cy="1754188"/>
            <a:chOff x="2784" y="2496"/>
            <a:chExt cx="1633" cy="1105"/>
          </a:xfrm>
        </p:grpSpPr>
        <p:sp>
          <p:nvSpPr>
            <p:cNvPr id="19" name="Line 18"/>
            <p:cNvSpPr>
              <a:spLocks noChangeShapeType="1"/>
            </p:cNvSpPr>
            <p:nvPr/>
          </p:nvSpPr>
          <p:spPr bwMode="auto">
            <a:xfrm>
              <a:off x="3102" y="3054"/>
              <a:ext cx="911" cy="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0" name="Rectangle 19"/>
            <p:cNvSpPr>
              <a:spLocks noChangeArrowheads="1"/>
            </p:cNvSpPr>
            <p:nvPr/>
          </p:nvSpPr>
          <p:spPr bwMode="auto">
            <a:xfrm>
              <a:off x="3001" y="2802"/>
              <a:ext cx="14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de-DE" altLang="de-DE" sz="2000" b="0">
                  <a:solidFill>
                    <a:srgbClr val="000000"/>
                  </a:solidFill>
                </a:rPr>
                <a:t> Soll    Haben</a:t>
              </a:r>
            </a:p>
          </p:txBody>
        </p:sp>
        <p:sp>
          <p:nvSpPr>
            <p:cNvPr id="21" name="Rectangle 20"/>
            <p:cNvSpPr>
              <a:spLocks noChangeArrowheads="1"/>
            </p:cNvSpPr>
            <p:nvPr/>
          </p:nvSpPr>
          <p:spPr bwMode="auto">
            <a:xfrm>
              <a:off x="2964" y="2496"/>
              <a:ext cx="1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de-DE" altLang="de-DE" sz="2000" b="0">
                  <a:solidFill>
                    <a:srgbClr val="000000"/>
                  </a:solidFill>
                </a:rPr>
                <a:t>     WE/RE</a:t>
              </a:r>
            </a:p>
          </p:txBody>
        </p:sp>
        <p:sp>
          <p:nvSpPr>
            <p:cNvPr id="22" name="Line 21"/>
            <p:cNvSpPr>
              <a:spLocks noChangeShapeType="1"/>
            </p:cNvSpPr>
            <p:nvPr/>
          </p:nvSpPr>
          <p:spPr bwMode="auto">
            <a:xfrm>
              <a:off x="3456" y="3050"/>
              <a:ext cx="0" cy="551"/>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3" name="Rectangle 22"/>
            <p:cNvSpPr>
              <a:spLocks noChangeArrowheads="1"/>
            </p:cNvSpPr>
            <p:nvPr/>
          </p:nvSpPr>
          <p:spPr bwMode="auto">
            <a:xfrm>
              <a:off x="2784" y="3072"/>
              <a:ext cx="12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lvl="2" algn="r">
                <a:spcBef>
                  <a:spcPct val="50000"/>
                </a:spcBef>
                <a:buClrTx/>
                <a:buFontTx/>
                <a:buNone/>
              </a:pPr>
              <a:r>
                <a:rPr lang="de-DE" altLang="de-DE" sz="2000" b="0">
                  <a:solidFill>
                    <a:srgbClr val="000000"/>
                  </a:solidFill>
                </a:rPr>
                <a:t>100€ </a:t>
              </a:r>
            </a:p>
          </p:txBody>
        </p:sp>
      </p:grpSp>
    </p:spTree>
    <p:extLst>
      <p:ext uri="{BB962C8B-B14F-4D97-AF65-F5344CB8AC3E}">
        <p14:creationId xmlns:p14="http://schemas.microsoft.com/office/powerpoint/2010/main" val="13108297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Wareneingang / </a:t>
            </a:r>
            <a:r>
              <a:rPr lang="de-DE" altLang="de-DE" i="1" u="sng" dirty="0">
                <a:latin typeface="Arial" panose="020B0604020202020204" pitchFamily="34" charset="0"/>
              </a:rPr>
              <a:t>Rechnungseingang</a:t>
            </a:r>
            <a:br>
              <a:rPr lang="de-DE" altLang="de-DE" i="1" u="sng" dirty="0">
                <a:latin typeface="Arial" panose="020B0604020202020204" pitchFamily="34" charset="0"/>
              </a:rPr>
            </a:br>
            <a:r>
              <a:rPr lang="de-DE" altLang="de-DE" dirty="0">
                <a:latin typeface="Arial" panose="020B0604020202020204" pitchFamily="34" charset="0"/>
              </a:rPr>
              <a:t>Abstimmkonto</a:t>
            </a:r>
            <a:endParaRPr lang="de-DE" dirty="0"/>
          </a:p>
        </p:txBody>
      </p:sp>
      <p:sp>
        <p:nvSpPr>
          <p:cNvPr id="4" name="Rectangle 3"/>
          <p:cNvSpPr>
            <a:spLocks noChangeArrowheads="1"/>
          </p:cNvSpPr>
          <p:nvPr/>
        </p:nvSpPr>
        <p:spPr bwMode="auto">
          <a:xfrm>
            <a:off x="6765760" y="2286000"/>
            <a:ext cx="3594100" cy="1031875"/>
          </a:xfrm>
          <a:prstGeom prst="rect">
            <a:avLst/>
          </a:prstGeom>
          <a:solidFill>
            <a:srgbClr val="004880"/>
          </a:solidFill>
          <a:ln w="25400">
            <a:solidFill>
              <a:srgbClr val="000000"/>
            </a:solidFill>
            <a:miter lim="800000"/>
            <a:headEnd/>
            <a:tailEnd/>
          </a:ln>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a:spcBef>
                <a:spcPct val="0"/>
              </a:spcBef>
              <a:buClrTx/>
              <a:buFontTx/>
              <a:buNone/>
            </a:pPr>
            <a:r>
              <a:rPr lang="de-DE" altLang="de-DE" sz="2000" b="0">
                <a:solidFill>
                  <a:schemeClr val="bg1"/>
                </a:solidFill>
              </a:rPr>
              <a:t>Geschuldeter Betrag wird</a:t>
            </a:r>
          </a:p>
          <a:p>
            <a:pPr algn="ctr">
              <a:spcBef>
                <a:spcPct val="0"/>
              </a:spcBef>
              <a:buClrTx/>
              <a:buFontTx/>
              <a:buNone/>
            </a:pPr>
            <a:r>
              <a:rPr lang="de-DE" altLang="de-DE" sz="2000" b="0">
                <a:solidFill>
                  <a:schemeClr val="bg1"/>
                </a:solidFill>
              </a:rPr>
              <a:t>zugeordnet und an</a:t>
            </a:r>
          </a:p>
          <a:p>
            <a:pPr algn="ctr">
              <a:spcBef>
                <a:spcPct val="0"/>
              </a:spcBef>
              <a:buClrTx/>
              <a:buFontTx/>
              <a:buNone/>
            </a:pPr>
            <a:r>
              <a:rPr lang="de-DE" altLang="de-DE" sz="2000" b="0">
                <a:solidFill>
                  <a:schemeClr val="bg1"/>
                </a:solidFill>
              </a:rPr>
              <a:t>Lieferantenkonto gezahlt</a:t>
            </a:r>
          </a:p>
        </p:txBody>
      </p:sp>
      <p:sp>
        <p:nvSpPr>
          <p:cNvPr id="5" name="Rectangle 4"/>
          <p:cNvSpPr>
            <a:spLocks noChangeArrowheads="1"/>
          </p:cNvSpPr>
          <p:nvPr/>
        </p:nvSpPr>
        <p:spPr bwMode="auto">
          <a:xfrm>
            <a:off x="2422360" y="2590800"/>
            <a:ext cx="2449513" cy="422275"/>
          </a:xfrm>
          <a:prstGeom prst="rect">
            <a:avLst/>
          </a:prstGeom>
          <a:solidFill>
            <a:srgbClr val="C0C0C0"/>
          </a:solidFill>
          <a:ln w="25400">
            <a:solidFill>
              <a:srgbClr val="000000"/>
            </a:solidFill>
            <a:miter lim="800000"/>
            <a:headEnd/>
            <a:tailEnd/>
          </a:ln>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a:spcBef>
                <a:spcPct val="50000"/>
              </a:spcBef>
              <a:buClrTx/>
              <a:buFontTx/>
              <a:buNone/>
            </a:pPr>
            <a:r>
              <a:rPr lang="de-DE" altLang="de-DE" sz="2000" b="0">
                <a:solidFill>
                  <a:srgbClr val="000000"/>
                </a:solidFill>
              </a:rPr>
              <a:t>Rechnungseingang</a:t>
            </a:r>
          </a:p>
        </p:txBody>
      </p:sp>
      <p:sp>
        <p:nvSpPr>
          <p:cNvPr id="6" name="Line 5"/>
          <p:cNvSpPr>
            <a:spLocks noChangeShapeType="1"/>
          </p:cNvSpPr>
          <p:nvPr/>
        </p:nvSpPr>
        <p:spPr bwMode="auto">
          <a:xfrm>
            <a:off x="4944898" y="2781300"/>
            <a:ext cx="1727200" cy="0"/>
          </a:xfrm>
          <a:prstGeom prst="line">
            <a:avLst/>
          </a:prstGeom>
          <a:noFill/>
          <a:ln w="50800">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de-DE"/>
          </a:p>
        </p:txBody>
      </p:sp>
      <p:grpSp>
        <p:nvGrpSpPr>
          <p:cNvPr id="7" name="Group 6"/>
          <p:cNvGrpSpPr>
            <a:grpSpLocks/>
          </p:cNvGrpSpPr>
          <p:nvPr/>
        </p:nvGrpSpPr>
        <p:grpSpPr bwMode="auto">
          <a:xfrm>
            <a:off x="6559385" y="4005263"/>
            <a:ext cx="2200275" cy="1754187"/>
            <a:chOff x="2784" y="2496"/>
            <a:chExt cx="1386" cy="1105"/>
          </a:xfrm>
        </p:grpSpPr>
        <p:sp>
          <p:nvSpPr>
            <p:cNvPr id="8" name="Line 7"/>
            <p:cNvSpPr>
              <a:spLocks noChangeShapeType="1"/>
            </p:cNvSpPr>
            <p:nvPr/>
          </p:nvSpPr>
          <p:spPr bwMode="auto">
            <a:xfrm>
              <a:off x="3025" y="3049"/>
              <a:ext cx="911" cy="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9" name="Rectangle 8"/>
            <p:cNvSpPr>
              <a:spLocks noChangeArrowheads="1"/>
            </p:cNvSpPr>
            <p:nvPr/>
          </p:nvSpPr>
          <p:spPr bwMode="auto">
            <a:xfrm>
              <a:off x="2946" y="2788"/>
              <a:ext cx="107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de-DE" altLang="de-DE" sz="2000" b="0">
                  <a:solidFill>
                    <a:srgbClr val="000000"/>
                  </a:solidFill>
                </a:rPr>
                <a:t> Soll    Haben</a:t>
              </a:r>
            </a:p>
          </p:txBody>
        </p:sp>
        <p:sp>
          <p:nvSpPr>
            <p:cNvPr id="10" name="Rectangle 9"/>
            <p:cNvSpPr>
              <a:spLocks noChangeArrowheads="1"/>
            </p:cNvSpPr>
            <p:nvPr/>
          </p:nvSpPr>
          <p:spPr bwMode="auto">
            <a:xfrm>
              <a:off x="2855" y="2496"/>
              <a:ext cx="131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de-DE" altLang="de-DE" sz="2000" b="0">
                  <a:solidFill>
                    <a:srgbClr val="000000"/>
                  </a:solidFill>
                </a:rPr>
                <a:t>Lieferantenkonto</a:t>
              </a:r>
            </a:p>
          </p:txBody>
        </p:sp>
        <p:sp>
          <p:nvSpPr>
            <p:cNvPr id="11" name="Line 10"/>
            <p:cNvSpPr>
              <a:spLocks noChangeShapeType="1"/>
            </p:cNvSpPr>
            <p:nvPr/>
          </p:nvSpPr>
          <p:spPr bwMode="auto">
            <a:xfrm>
              <a:off x="3456" y="3050"/>
              <a:ext cx="0" cy="551"/>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2" name="Rectangle 11"/>
            <p:cNvSpPr>
              <a:spLocks noChangeArrowheads="1"/>
            </p:cNvSpPr>
            <p:nvPr/>
          </p:nvSpPr>
          <p:spPr bwMode="auto">
            <a:xfrm>
              <a:off x="2784" y="3072"/>
              <a:ext cx="12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lvl="2" algn="r">
                <a:spcBef>
                  <a:spcPct val="50000"/>
                </a:spcBef>
                <a:buClrTx/>
                <a:buFontTx/>
                <a:buNone/>
              </a:pPr>
              <a:r>
                <a:rPr lang="de-DE" altLang="de-DE" sz="2000" b="0">
                  <a:solidFill>
                    <a:srgbClr val="000000"/>
                  </a:solidFill>
                </a:rPr>
                <a:t>100€ </a:t>
              </a:r>
            </a:p>
          </p:txBody>
        </p:sp>
      </p:grpSp>
      <p:grpSp>
        <p:nvGrpSpPr>
          <p:cNvPr id="13" name="Group 12"/>
          <p:cNvGrpSpPr>
            <a:grpSpLocks/>
          </p:cNvGrpSpPr>
          <p:nvPr/>
        </p:nvGrpSpPr>
        <p:grpSpPr bwMode="auto">
          <a:xfrm>
            <a:off x="3282785" y="4005263"/>
            <a:ext cx="2522538" cy="1677987"/>
            <a:chOff x="960" y="2496"/>
            <a:chExt cx="1589" cy="1057"/>
          </a:xfrm>
        </p:grpSpPr>
        <p:sp>
          <p:nvSpPr>
            <p:cNvPr id="14" name="Line 13"/>
            <p:cNvSpPr>
              <a:spLocks noChangeShapeType="1"/>
            </p:cNvSpPr>
            <p:nvPr/>
          </p:nvSpPr>
          <p:spPr bwMode="auto">
            <a:xfrm>
              <a:off x="1489" y="3025"/>
              <a:ext cx="911" cy="1"/>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5" name="Rectangle 14"/>
            <p:cNvSpPr>
              <a:spLocks noChangeArrowheads="1"/>
            </p:cNvSpPr>
            <p:nvPr/>
          </p:nvSpPr>
          <p:spPr bwMode="auto">
            <a:xfrm>
              <a:off x="1463" y="2784"/>
              <a:ext cx="108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de-DE" altLang="de-DE" sz="2000" b="0">
                  <a:solidFill>
                    <a:srgbClr val="000000"/>
                  </a:solidFill>
                </a:rPr>
                <a:t>Soll    Haben</a:t>
              </a:r>
            </a:p>
          </p:txBody>
        </p:sp>
        <p:sp>
          <p:nvSpPr>
            <p:cNvPr id="16" name="Rectangle 15"/>
            <p:cNvSpPr>
              <a:spLocks noChangeArrowheads="1"/>
            </p:cNvSpPr>
            <p:nvPr/>
          </p:nvSpPr>
          <p:spPr bwMode="auto">
            <a:xfrm>
              <a:off x="1428" y="2496"/>
              <a:ext cx="11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de-DE" altLang="de-DE" sz="2400">
                  <a:solidFill>
                    <a:srgbClr val="000000"/>
                  </a:solidFill>
                  <a:latin typeface="Times New Roman" panose="02020603050405020304" pitchFamily="18" charset="0"/>
                </a:rPr>
                <a:t>   </a:t>
              </a:r>
              <a:r>
                <a:rPr lang="de-DE" altLang="de-DE" sz="2000" b="0">
                  <a:solidFill>
                    <a:srgbClr val="000000"/>
                  </a:solidFill>
                </a:rPr>
                <a:t>WE/RE</a:t>
              </a:r>
            </a:p>
          </p:txBody>
        </p:sp>
        <p:sp>
          <p:nvSpPr>
            <p:cNvPr id="17" name="Rectangle 16"/>
            <p:cNvSpPr>
              <a:spLocks noChangeArrowheads="1"/>
            </p:cNvSpPr>
            <p:nvPr/>
          </p:nvSpPr>
          <p:spPr bwMode="auto">
            <a:xfrm>
              <a:off x="960" y="3072"/>
              <a:ext cx="9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r">
                <a:spcBef>
                  <a:spcPct val="50000"/>
                </a:spcBef>
                <a:buClrTx/>
                <a:buFontTx/>
                <a:buNone/>
              </a:pPr>
              <a:r>
                <a:rPr lang="de-DE" altLang="de-DE" sz="2000" b="0">
                  <a:solidFill>
                    <a:srgbClr val="000000"/>
                  </a:solidFill>
                </a:rPr>
                <a:t>100€   </a:t>
              </a:r>
            </a:p>
          </p:txBody>
        </p:sp>
        <p:sp>
          <p:nvSpPr>
            <p:cNvPr id="18" name="Line 17"/>
            <p:cNvSpPr>
              <a:spLocks noChangeShapeType="1"/>
            </p:cNvSpPr>
            <p:nvPr/>
          </p:nvSpPr>
          <p:spPr bwMode="auto">
            <a:xfrm>
              <a:off x="1920" y="3026"/>
              <a:ext cx="0" cy="527"/>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grpSp>
    </p:spTree>
    <p:extLst>
      <p:ext uri="{BB962C8B-B14F-4D97-AF65-F5344CB8AC3E}">
        <p14:creationId xmlns:p14="http://schemas.microsoft.com/office/powerpoint/2010/main" val="29600790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Zahlung an Lieferanten</a:t>
            </a:r>
            <a:endParaRPr lang="de-DE" dirty="0"/>
          </a:p>
        </p:txBody>
      </p:sp>
      <p:sp>
        <p:nvSpPr>
          <p:cNvPr id="4" name="Rectangle 4"/>
          <p:cNvSpPr>
            <a:spLocks noChangeArrowheads="1"/>
          </p:cNvSpPr>
          <p:nvPr/>
        </p:nvSpPr>
        <p:spPr bwMode="auto">
          <a:xfrm>
            <a:off x="6424279" y="2181225"/>
            <a:ext cx="3594100" cy="1336675"/>
          </a:xfrm>
          <a:prstGeom prst="rect">
            <a:avLst/>
          </a:prstGeom>
          <a:solidFill>
            <a:srgbClr val="004880"/>
          </a:solidFill>
          <a:ln w="25400">
            <a:solidFill>
              <a:srgbClr val="000000"/>
            </a:solidFill>
            <a:miter lim="800000"/>
            <a:headEnd/>
            <a:tailEnd/>
          </a:ln>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a:spcBef>
                <a:spcPct val="0"/>
              </a:spcBef>
              <a:buClrTx/>
              <a:buFontTx/>
              <a:buNone/>
            </a:pPr>
            <a:r>
              <a:rPr lang="de-DE" altLang="de-DE" sz="2000" b="0">
                <a:solidFill>
                  <a:schemeClr val="bg1"/>
                </a:solidFill>
              </a:rPr>
              <a:t>Geschuldeter Betrag wird dem Lieferanten gezahlt und das Bankkonto entsprechend belastet</a:t>
            </a:r>
          </a:p>
        </p:txBody>
      </p:sp>
      <p:sp>
        <p:nvSpPr>
          <p:cNvPr id="5" name="Rectangle 5"/>
          <p:cNvSpPr>
            <a:spLocks noChangeArrowheads="1"/>
          </p:cNvSpPr>
          <p:nvPr/>
        </p:nvSpPr>
        <p:spPr bwMode="auto">
          <a:xfrm>
            <a:off x="2392029" y="2501900"/>
            <a:ext cx="2374900" cy="422275"/>
          </a:xfrm>
          <a:prstGeom prst="rect">
            <a:avLst/>
          </a:prstGeom>
          <a:solidFill>
            <a:srgbClr val="C0C0C0"/>
          </a:solidFill>
          <a:ln w="25400">
            <a:solidFill>
              <a:srgbClr val="000000"/>
            </a:solidFill>
            <a:miter lim="800000"/>
            <a:headEnd/>
            <a:tailEnd/>
          </a:ln>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a:spcBef>
                <a:spcPct val="50000"/>
              </a:spcBef>
              <a:buClrTx/>
              <a:buFontTx/>
              <a:buNone/>
            </a:pPr>
            <a:r>
              <a:rPr lang="de-DE" altLang="de-DE" sz="2000" b="0">
                <a:solidFill>
                  <a:srgbClr val="000000"/>
                </a:solidFill>
              </a:rPr>
              <a:t>Bank</a:t>
            </a:r>
          </a:p>
        </p:txBody>
      </p:sp>
      <p:sp>
        <p:nvSpPr>
          <p:cNvPr id="6" name="Line 6"/>
          <p:cNvSpPr>
            <a:spLocks noChangeShapeType="1"/>
          </p:cNvSpPr>
          <p:nvPr/>
        </p:nvSpPr>
        <p:spPr bwMode="auto">
          <a:xfrm>
            <a:off x="4911391" y="2708275"/>
            <a:ext cx="1296988" cy="0"/>
          </a:xfrm>
          <a:prstGeom prst="line">
            <a:avLst/>
          </a:prstGeom>
          <a:noFill/>
          <a:ln w="50800">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de-DE"/>
          </a:p>
        </p:txBody>
      </p:sp>
      <p:sp>
        <p:nvSpPr>
          <p:cNvPr id="7" name="Line 7"/>
          <p:cNvSpPr>
            <a:spLocks noChangeShapeType="1"/>
          </p:cNvSpPr>
          <p:nvPr/>
        </p:nvSpPr>
        <p:spPr bwMode="auto">
          <a:xfrm>
            <a:off x="6737016" y="4886325"/>
            <a:ext cx="1446213" cy="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8" name="Rectangle 8"/>
          <p:cNvSpPr>
            <a:spLocks noChangeArrowheads="1"/>
          </p:cNvSpPr>
          <p:nvPr/>
        </p:nvSpPr>
        <p:spPr bwMode="auto">
          <a:xfrm>
            <a:off x="6640179" y="4468813"/>
            <a:ext cx="18430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de-DE" altLang="de-DE" sz="2000" b="0">
                <a:solidFill>
                  <a:srgbClr val="000000"/>
                </a:solidFill>
              </a:rPr>
              <a:t> Soll    Haben</a:t>
            </a:r>
          </a:p>
        </p:txBody>
      </p:sp>
      <p:sp>
        <p:nvSpPr>
          <p:cNvPr id="9" name="Rectangle 9"/>
          <p:cNvSpPr>
            <a:spLocks noChangeArrowheads="1"/>
          </p:cNvSpPr>
          <p:nvPr/>
        </p:nvSpPr>
        <p:spPr bwMode="auto">
          <a:xfrm>
            <a:off x="6359191" y="3789363"/>
            <a:ext cx="22971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de-DE" altLang="de-DE" sz="2000" b="0">
                <a:solidFill>
                  <a:srgbClr val="000000"/>
                </a:solidFill>
              </a:rPr>
              <a:t>Lieferantenkonto</a:t>
            </a:r>
          </a:p>
        </p:txBody>
      </p:sp>
      <p:sp>
        <p:nvSpPr>
          <p:cNvPr id="10" name="Line 10"/>
          <p:cNvSpPr>
            <a:spLocks noChangeShapeType="1"/>
          </p:cNvSpPr>
          <p:nvPr/>
        </p:nvSpPr>
        <p:spPr bwMode="auto">
          <a:xfrm>
            <a:off x="7422816" y="4887913"/>
            <a:ext cx="0" cy="874712"/>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1" name="Rectangle 11"/>
          <p:cNvSpPr>
            <a:spLocks noChangeArrowheads="1"/>
          </p:cNvSpPr>
          <p:nvPr/>
        </p:nvSpPr>
        <p:spPr bwMode="auto">
          <a:xfrm>
            <a:off x="5656722" y="4949825"/>
            <a:ext cx="190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lvl="2">
              <a:spcBef>
                <a:spcPct val="50000"/>
              </a:spcBef>
              <a:buClrTx/>
              <a:buFontTx/>
              <a:buNone/>
            </a:pPr>
            <a:r>
              <a:rPr lang="de-DE" altLang="de-DE" sz="2000" b="0" dirty="0">
                <a:solidFill>
                  <a:srgbClr val="000000"/>
                </a:solidFill>
              </a:rPr>
              <a:t>100€ </a:t>
            </a:r>
          </a:p>
        </p:txBody>
      </p:sp>
      <p:sp>
        <p:nvSpPr>
          <p:cNvPr id="12" name="Line 12"/>
          <p:cNvSpPr>
            <a:spLocks noChangeShapeType="1"/>
          </p:cNvSpPr>
          <p:nvPr/>
        </p:nvSpPr>
        <p:spPr bwMode="auto">
          <a:xfrm>
            <a:off x="3993816" y="4856163"/>
            <a:ext cx="1446213" cy="1587"/>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3" name="Rectangle 13"/>
          <p:cNvSpPr>
            <a:spLocks noChangeArrowheads="1"/>
          </p:cNvSpPr>
          <p:nvPr/>
        </p:nvSpPr>
        <p:spPr bwMode="auto">
          <a:xfrm>
            <a:off x="3903329" y="4468813"/>
            <a:ext cx="1728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de-DE" altLang="de-DE" sz="2000" b="0">
                <a:solidFill>
                  <a:srgbClr val="000000"/>
                </a:solidFill>
              </a:rPr>
              <a:t> Soll    Haben</a:t>
            </a:r>
          </a:p>
        </p:txBody>
      </p:sp>
      <p:sp>
        <p:nvSpPr>
          <p:cNvPr id="14" name="Rectangle 14"/>
          <p:cNvSpPr>
            <a:spLocks noChangeArrowheads="1"/>
          </p:cNvSpPr>
          <p:nvPr/>
        </p:nvSpPr>
        <p:spPr bwMode="auto">
          <a:xfrm>
            <a:off x="3841416" y="3789363"/>
            <a:ext cx="1771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a:spcBef>
                <a:spcPct val="50000"/>
              </a:spcBef>
              <a:buClrTx/>
              <a:buFontTx/>
              <a:buNone/>
            </a:pPr>
            <a:r>
              <a:rPr lang="de-DE" altLang="de-DE" sz="2000" b="0">
                <a:solidFill>
                  <a:srgbClr val="000000"/>
                </a:solidFill>
              </a:rPr>
              <a:t>Bank</a:t>
            </a:r>
            <a:endParaRPr lang="de-DE" altLang="de-DE" sz="1800" b="0">
              <a:solidFill>
                <a:srgbClr val="000000"/>
              </a:solidFill>
            </a:endParaRPr>
          </a:p>
        </p:txBody>
      </p:sp>
      <p:sp>
        <p:nvSpPr>
          <p:cNvPr id="15" name="Rectangle 15"/>
          <p:cNvSpPr>
            <a:spLocks noChangeArrowheads="1"/>
          </p:cNvSpPr>
          <p:nvPr/>
        </p:nvSpPr>
        <p:spPr bwMode="auto">
          <a:xfrm>
            <a:off x="3993816" y="4933950"/>
            <a:ext cx="1476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r">
              <a:spcBef>
                <a:spcPct val="50000"/>
              </a:spcBef>
              <a:buClrTx/>
              <a:buFontTx/>
              <a:buNone/>
            </a:pPr>
            <a:r>
              <a:rPr lang="de-DE" altLang="de-DE" sz="2000" b="0">
                <a:solidFill>
                  <a:srgbClr val="000000"/>
                </a:solidFill>
              </a:rPr>
              <a:t>100€   </a:t>
            </a:r>
          </a:p>
        </p:txBody>
      </p:sp>
      <p:sp>
        <p:nvSpPr>
          <p:cNvPr id="16" name="Line 16"/>
          <p:cNvSpPr>
            <a:spLocks noChangeShapeType="1"/>
          </p:cNvSpPr>
          <p:nvPr/>
        </p:nvSpPr>
        <p:spPr bwMode="auto">
          <a:xfrm>
            <a:off x="4679616" y="4857750"/>
            <a:ext cx="0" cy="836613"/>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Tree>
    <p:extLst>
      <p:ext uri="{BB962C8B-B14F-4D97-AF65-F5344CB8AC3E}">
        <p14:creationId xmlns:p14="http://schemas.microsoft.com/office/powerpoint/2010/main" val="10465072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Integrationspunkte FI – MM</a:t>
            </a:r>
            <a:endParaRPr lang="de-DE" dirty="0"/>
          </a:p>
        </p:txBody>
      </p:sp>
      <p:grpSp>
        <p:nvGrpSpPr>
          <p:cNvPr id="4" name="Group 3"/>
          <p:cNvGrpSpPr>
            <a:grpSpLocks/>
          </p:cNvGrpSpPr>
          <p:nvPr/>
        </p:nvGrpSpPr>
        <p:grpSpPr bwMode="auto">
          <a:xfrm>
            <a:off x="2431856" y="2277979"/>
            <a:ext cx="7329488" cy="3244850"/>
            <a:chOff x="576" y="1344"/>
            <a:chExt cx="4617" cy="2044"/>
          </a:xfrm>
        </p:grpSpPr>
        <p:sp>
          <p:nvSpPr>
            <p:cNvPr id="5" name="Rectangle 4"/>
            <p:cNvSpPr>
              <a:spLocks noChangeArrowheads="1"/>
            </p:cNvSpPr>
            <p:nvPr/>
          </p:nvSpPr>
          <p:spPr bwMode="auto">
            <a:xfrm>
              <a:off x="1746" y="1344"/>
              <a:ext cx="147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eaLnBrk="0" hangingPunct="0">
                <a:defRPr sz="1200" b="1">
                  <a:solidFill>
                    <a:schemeClr val="tx1"/>
                  </a:solidFill>
                  <a:latin typeface="Arial" panose="020B0604020202020204" pitchFamily="34" charset="0"/>
                </a:defRPr>
              </a:lvl1pPr>
              <a:lvl2pPr marL="179388"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lvl="1" algn="ctr">
                <a:spcBef>
                  <a:spcPct val="50000"/>
                </a:spcBef>
                <a:buClrTx/>
                <a:buFontTx/>
                <a:buNone/>
              </a:pPr>
              <a:r>
                <a:rPr lang="de-DE" altLang="de-DE" sz="2400">
                  <a:solidFill>
                    <a:srgbClr val="008000"/>
                  </a:solidFill>
                </a:rPr>
                <a:t>Rechnungs- eingang</a:t>
              </a:r>
            </a:p>
          </p:txBody>
        </p:sp>
        <p:sp>
          <p:nvSpPr>
            <p:cNvPr id="6" name="Rectangle 5"/>
            <p:cNvSpPr>
              <a:spLocks noChangeArrowheads="1"/>
            </p:cNvSpPr>
            <p:nvPr/>
          </p:nvSpPr>
          <p:spPr bwMode="auto">
            <a:xfrm>
              <a:off x="3379" y="1344"/>
              <a:ext cx="1814"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a:spcBef>
                  <a:spcPct val="50000"/>
                </a:spcBef>
                <a:buClrTx/>
                <a:buFontTx/>
                <a:buNone/>
              </a:pPr>
              <a:r>
                <a:rPr lang="de-DE" altLang="de-DE" sz="2400">
                  <a:solidFill>
                    <a:srgbClr val="CF0E30"/>
                  </a:solidFill>
                </a:rPr>
                <a:t>Maschineller Zahlungsverkehr</a:t>
              </a:r>
            </a:p>
          </p:txBody>
        </p:sp>
        <p:sp>
          <p:nvSpPr>
            <p:cNvPr id="7" name="Rectangle 6"/>
            <p:cNvSpPr>
              <a:spLocks noChangeArrowheads="1"/>
            </p:cNvSpPr>
            <p:nvPr/>
          </p:nvSpPr>
          <p:spPr bwMode="auto">
            <a:xfrm>
              <a:off x="624" y="1344"/>
              <a:ext cx="97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a:spcBef>
                  <a:spcPct val="50000"/>
                </a:spcBef>
                <a:buClrTx/>
                <a:buFontTx/>
                <a:buNone/>
              </a:pPr>
              <a:r>
                <a:rPr lang="de-DE" altLang="de-DE" sz="2400">
                  <a:solidFill>
                    <a:srgbClr val="000000"/>
                  </a:solidFill>
                </a:rPr>
                <a:t>Waren-eingang</a:t>
              </a:r>
            </a:p>
          </p:txBody>
        </p:sp>
        <p:sp>
          <p:nvSpPr>
            <p:cNvPr id="8" name="Line 7"/>
            <p:cNvSpPr>
              <a:spLocks noChangeShapeType="1"/>
            </p:cNvSpPr>
            <p:nvPr/>
          </p:nvSpPr>
          <p:spPr bwMode="auto">
            <a:xfrm>
              <a:off x="2976" y="2568"/>
              <a:ext cx="845" cy="0"/>
            </a:xfrm>
            <a:prstGeom prst="line">
              <a:avLst/>
            </a:prstGeom>
            <a:noFill/>
            <a:ln w="25399">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9" name="Rectangle 8"/>
            <p:cNvSpPr>
              <a:spLocks noChangeArrowheads="1"/>
            </p:cNvSpPr>
            <p:nvPr/>
          </p:nvSpPr>
          <p:spPr bwMode="auto">
            <a:xfrm>
              <a:off x="864" y="2083"/>
              <a:ext cx="110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de-DE" altLang="de-DE" sz="1600" b="0">
                  <a:solidFill>
                    <a:srgbClr val="000000"/>
                  </a:solidFill>
                </a:rPr>
                <a:t> </a:t>
              </a:r>
            </a:p>
          </p:txBody>
        </p:sp>
        <p:sp>
          <p:nvSpPr>
            <p:cNvPr id="10" name="Line 9"/>
            <p:cNvSpPr>
              <a:spLocks noChangeShapeType="1"/>
            </p:cNvSpPr>
            <p:nvPr/>
          </p:nvSpPr>
          <p:spPr bwMode="auto">
            <a:xfrm>
              <a:off x="1824" y="2568"/>
              <a:ext cx="816" cy="0"/>
            </a:xfrm>
            <a:prstGeom prst="line">
              <a:avLst/>
            </a:prstGeom>
            <a:noFill/>
            <a:ln w="25399">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1" name="Line 10"/>
            <p:cNvSpPr>
              <a:spLocks noChangeShapeType="1"/>
            </p:cNvSpPr>
            <p:nvPr/>
          </p:nvSpPr>
          <p:spPr bwMode="auto">
            <a:xfrm>
              <a:off x="4080" y="2568"/>
              <a:ext cx="864" cy="0"/>
            </a:xfrm>
            <a:prstGeom prst="line">
              <a:avLst/>
            </a:prstGeom>
            <a:noFill/>
            <a:ln w="25399">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2" name="Line 11"/>
            <p:cNvSpPr>
              <a:spLocks noChangeShapeType="1"/>
            </p:cNvSpPr>
            <p:nvPr/>
          </p:nvSpPr>
          <p:spPr bwMode="auto">
            <a:xfrm>
              <a:off x="672" y="2568"/>
              <a:ext cx="816" cy="0"/>
            </a:xfrm>
            <a:prstGeom prst="line">
              <a:avLst/>
            </a:prstGeom>
            <a:noFill/>
            <a:ln w="25399">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3" name="Rectangle 12"/>
            <p:cNvSpPr>
              <a:spLocks noChangeArrowheads="1"/>
            </p:cNvSpPr>
            <p:nvPr/>
          </p:nvSpPr>
          <p:spPr bwMode="auto">
            <a:xfrm>
              <a:off x="2880" y="1968"/>
              <a:ext cx="104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a:spcBef>
                  <a:spcPct val="50000"/>
                </a:spcBef>
                <a:buClrTx/>
                <a:buFontTx/>
                <a:buNone/>
              </a:pPr>
              <a:r>
                <a:rPr lang="de-DE" altLang="de-DE" sz="2000">
                  <a:solidFill>
                    <a:srgbClr val="000000"/>
                  </a:solidFill>
                </a:rPr>
                <a:t>Lieferanten-konto</a:t>
              </a:r>
            </a:p>
          </p:txBody>
        </p:sp>
        <p:sp>
          <p:nvSpPr>
            <p:cNvPr id="14" name="Line 13"/>
            <p:cNvSpPr>
              <a:spLocks noChangeShapeType="1"/>
            </p:cNvSpPr>
            <p:nvPr/>
          </p:nvSpPr>
          <p:spPr bwMode="auto">
            <a:xfrm flipH="1">
              <a:off x="3408" y="2448"/>
              <a:ext cx="0" cy="940"/>
            </a:xfrm>
            <a:prstGeom prst="line">
              <a:avLst/>
            </a:prstGeom>
            <a:noFill/>
            <a:ln w="25399">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5" name="Rectangle 14"/>
            <p:cNvSpPr>
              <a:spLocks noChangeArrowheads="1"/>
            </p:cNvSpPr>
            <p:nvPr/>
          </p:nvSpPr>
          <p:spPr bwMode="auto">
            <a:xfrm>
              <a:off x="2928" y="2400"/>
              <a:ext cx="92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de-DE" altLang="de-DE" sz="1000">
                  <a:solidFill>
                    <a:srgbClr val="000000"/>
                  </a:solidFill>
                </a:rPr>
                <a:t>Soll                  Haben</a:t>
              </a:r>
              <a:endParaRPr lang="de-DE" altLang="de-DE" sz="2000">
                <a:solidFill>
                  <a:srgbClr val="000000"/>
                </a:solidFill>
              </a:endParaRPr>
            </a:p>
          </p:txBody>
        </p:sp>
        <p:sp>
          <p:nvSpPr>
            <p:cNvPr id="16" name="Rectangle 15"/>
            <p:cNvSpPr>
              <a:spLocks noChangeArrowheads="1"/>
            </p:cNvSpPr>
            <p:nvPr/>
          </p:nvSpPr>
          <p:spPr bwMode="auto">
            <a:xfrm>
              <a:off x="1901" y="2113"/>
              <a:ext cx="72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de-DE" altLang="de-DE" sz="2000">
                  <a:solidFill>
                    <a:srgbClr val="000000"/>
                  </a:solidFill>
                </a:rPr>
                <a:t>WE/RE</a:t>
              </a:r>
            </a:p>
          </p:txBody>
        </p:sp>
        <p:sp>
          <p:nvSpPr>
            <p:cNvPr id="17" name="Rectangle 16"/>
            <p:cNvSpPr>
              <a:spLocks noChangeArrowheads="1"/>
            </p:cNvSpPr>
            <p:nvPr/>
          </p:nvSpPr>
          <p:spPr bwMode="auto">
            <a:xfrm>
              <a:off x="2304" y="2554"/>
              <a:ext cx="4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de-DE" altLang="de-DE" sz="2000">
                  <a:solidFill>
                    <a:srgbClr val="000000"/>
                  </a:solidFill>
                </a:rPr>
                <a:t>100€</a:t>
              </a:r>
              <a:r>
                <a:rPr lang="de-DE" altLang="de-DE" sz="1600" b="0">
                  <a:solidFill>
                    <a:srgbClr val="000000"/>
                  </a:solidFill>
                </a:rPr>
                <a:t> </a:t>
              </a:r>
            </a:p>
          </p:txBody>
        </p:sp>
        <p:sp>
          <p:nvSpPr>
            <p:cNvPr id="18" name="Rectangle 17"/>
            <p:cNvSpPr>
              <a:spLocks noChangeArrowheads="1"/>
            </p:cNvSpPr>
            <p:nvPr/>
          </p:nvSpPr>
          <p:spPr bwMode="auto">
            <a:xfrm>
              <a:off x="4176" y="2111"/>
              <a:ext cx="72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de-DE" altLang="de-DE" sz="2000">
                  <a:solidFill>
                    <a:srgbClr val="000000"/>
                  </a:solidFill>
                </a:rPr>
                <a:t> Bank</a:t>
              </a:r>
            </a:p>
          </p:txBody>
        </p:sp>
        <p:sp>
          <p:nvSpPr>
            <p:cNvPr id="19" name="Rectangle 18"/>
            <p:cNvSpPr>
              <a:spLocks noChangeArrowheads="1"/>
            </p:cNvSpPr>
            <p:nvPr/>
          </p:nvSpPr>
          <p:spPr bwMode="auto">
            <a:xfrm>
              <a:off x="643" y="2391"/>
              <a:ext cx="92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de-DE" altLang="de-DE" sz="1000">
                  <a:solidFill>
                    <a:srgbClr val="000000"/>
                  </a:solidFill>
                </a:rPr>
                <a:t>Soll                  Haben</a:t>
              </a:r>
              <a:endParaRPr lang="de-DE" altLang="de-DE" sz="2000">
                <a:solidFill>
                  <a:srgbClr val="000000"/>
                </a:solidFill>
              </a:endParaRPr>
            </a:p>
          </p:txBody>
        </p:sp>
        <p:sp>
          <p:nvSpPr>
            <p:cNvPr id="20" name="Rectangle 19"/>
            <p:cNvSpPr>
              <a:spLocks noChangeArrowheads="1"/>
            </p:cNvSpPr>
            <p:nvPr/>
          </p:nvSpPr>
          <p:spPr bwMode="auto">
            <a:xfrm>
              <a:off x="653" y="2102"/>
              <a:ext cx="86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de-DE" altLang="de-DE" sz="2000">
                  <a:solidFill>
                    <a:srgbClr val="000000"/>
                  </a:solidFill>
                </a:rPr>
                <a:t>Inventar</a:t>
              </a:r>
            </a:p>
          </p:txBody>
        </p:sp>
        <p:sp>
          <p:nvSpPr>
            <p:cNvPr id="21" name="Rectangle 20"/>
            <p:cNvSpPr>
              <a:spLocks noChangeArrowheads="1"/>
            </p:cNvSpPr>
            <p:nvPr/>
          </p:nvSpPr>
          <p:spPr bwMode="auto">
            <a:xfrm>
              <a:off x="576" y="2554"/>
              <a:ext cx="54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de-DE" altLang="de-DE" sz="2000">
                  <a:solidFill>
                    <a:srgbClr val="000000"/>
                  </a:solidFill>
                </a:rPr>
                <a:t>100€</a:t>
              </a:r>
              <a:r>
                <a:rPr lang="de-DE" altLang="de-DE" sz="1600" b="0">
                  <a:solidFill>
                    <a:srgbClr val="000000"/>
                  </a:solidFill>
                </a:rPr>
                <a:t> </a:t>
              </a:r>
            </a:p>
          </p:txBody>
        </p:sp>
        <p:sp>
          <p:nvSpPr>
            <p:cNvPr id="22" name="Rectangle 21"/>
            <p:cNvSpPr>
              <a:spLocks noChangeArrowheads="1"/>
            </p:cNvSpPr>
            <p:nvPr/>
          </p:nvSpPr>
          <p:spPr bwMode="auto">
            <a:xfrm>
              <a:off x="1728" y="2554"/>
              <a:ext cx="4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de-DE" altLang="de-DE" sz="2000">
                  <a:solidFill>
                    <a:srgbClr val="008000"/>
                  </a:solidFill>
                </a:rPr>
                <a:t>100€</a:t>
              </a:r>
              <a:r>
                <a:rPr lang="de-DE" altLang="de-DE" sz="2000">
                  <a:solidFill>
                    <a:srgbClr val="006600"/>
                  </a:solidFill>
                </a:rPr>
                <a:t> </a:t>
              </a:r>
            </a:p>
          </p:txBody>
        </p:sp>
        <p:sp>
          <p:nvSpPr>
            <p:cNvPr id="23" name="Rectangle 22"/>
            <p:cNvSpPr>
              <a:spLocks noChangeArrowheads="1"/>
            </p:cNvSpPr>
            <p:nvPr/>
          </p:nvSpPr>
          <p:spPr bwMode="auto">
            <a:xfrm>
              <a:off x="4512" y="2554"/>
              <a:ext cx="4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de-DE" altLang="de-DE" sz="2000">
                  <a:solidFill>
                    <a:srgbClr val="CF0E30"/>
                  </a:solidFill>
                </a:rPr>
                <a:t>100€ </a:t>
              </a:r>
            </a:p>
          </p:txBody>
        </p:sp>
        <p:sp>
          <p:nvSpPr>
            <p:cNvPr id="24" name="Rectangle 23"/>
            <p:cNvSpPr>
              <a:spLocks noChangeArrowheads="1"/>
            </p:cNvSpPr>
            <p:nvPr/>
          </p:nvSpPr>
          <p:spPr bwMode="auto">
            <a:xfrm>
              <a:off x="4069" y="2400"/>
              <a:ext cx="92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de-DE" altLang="de-DE" sz="1000">
                  <a:solidFill>
                    <a:srgbClr val="000000"/>
                  </a:solidFill>
                </a:rPr>
                <a:t>Soll                  Haben</a:t>
              </a:r>
              <a:endParaRPr lang="de-DE" altLang="de-DE" sz="2000">
                <a:solidFill>
                  <a:srgbClr val="000000"/>
                </a:solidFill>
              </a:endParaRPr>
            </a:p>
          </p:txBody>
        </p:sp>
        <p:sp>
          <p:nvSpPr>
            <p:cNvPr id="25" name="Rectangle 24"/>
            <p:cNvSpPr>
              <a:spLocks noChangeArrowheads="1"/>
            </p:cNvSpPr>
            <p:nvPr/>
          </p:nvSpPr>
          <p:spPr bwMode="auto">
            <a:xfrm>
              <a:off x="1824" y="2400"/>
              <a:ext cx="92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de-DE" altLang="de-DE" sz="1000">
                  <a:solidFill>
                    <a:srgbClr val="000000"/>
                  </a:solidFill>
                </a:rPr>
                <a:t>Soll                  Haben</a:t>
              </a:r>
              <a:endParaRPr lang="de-DE" altLang="de-DE" sz="2000">
                <a:solidFill>
                  <a:srgbClr val="000000"/>
                </a:solidFill>
              </a:endParaRPr>
            </a:p>
          </p:txBody>
        </p:sp>
        <p:sp>
          <p:nvSpPr>
            <p:cNvPr id="26" name="Line 25"/>
            <p:cNvSpPr>
              <a:spLocks noChangeShapeType="1"/>
            </p:cNvSpPr>
            <p:nvPr/>
          </p:nvSpPr>
          <p:spPr bwMode="auto">
            <a:xfrm flipH="1">
              <a:off x="4474" y="2428"/>
              <a:ext cx="3" cy="913"/>
            </a:xfrm>
            <a:prstGeom prst="line">
              <a:avLst/>
            </a:prstGeom>
            <a:noFill/>
            <a:ln w="25399">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7" name="Line 26"/>
            <p:cNvSpPr>
              <a:spLocks noChangeShapeType="1"/>
            </p:cNvSpPr>
            <p:nvPr/>
          </p:nvSpPr>
          <p:spPr bwMode="auto">
            <a:xfrm flipH="1">
              <a:off x="2256" y="2429"/>
              <a:ext cx="4" cy="911"/>
            </a:xfrm>
            <a:prstGeom prst="line">
              <a:avLst/>
            </a:prstGeom>
            <a:noFill/>
            <a:ln w="25399">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8" name="Line 27"/>
            <p:cNvSpPr>
              <a:spLocks noChangeShapeType="1"/>
            </p:cNvSpPr>
            <p:nvPr/>
          </p:nvSpPr>
          <p:spPr bwMode="auto">
            <a:xfrm flipH="1">
              <a:off x="1104" y="2400"/>
              <a:ext cx="0" cy="940"/>
            </a:xfrm>
            <a:prstGeom prst="line">
              <a:avLst/>
            </a:prstGeom>
            <a:noFill/>
            <a:ln w="25399">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9" name="Rectangle 28"/>
            <p:cNvSpPr>
              <a:spLocks noChangeArrowheads="1"/>
            </p:cNvSpPr>
            <p:nvPr/>
          </p:nvSpPr>
          <p:spPr bwMode="auto">
            <a:xfrm>
              <a:off x="3456" y="2554"/>
              <a:ext cx="4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de-DE" altLang="de-DE" sz="2000">
                  <a:solidFill>
                    <a:srgbClr val="008000"/>
                  </a:solidFill>
                </a:rPr>
                <a:t>100€</a:t>
              </a:r>
              <a:r>
                <a:rPr lang="de-DE" altLang="de-DE" sz="2000">
                  <a:solidFill>
                    <a:srgbClr val="006600"/>
                  </a:solidFill>
                </a:rPr>
                <a:t> </a:t>
              </a:r>
            </a:p>
          </p:txBody>
        </p:sp>
        <p:sp>
          <p:nvSpPr>
            <p:cNvPr id="30" name="Rectangle 29"/>
            <p:cNvSpPr>
              <a:spLocks noChangeArrowheads="1"/>
            </p:cNvSpPr>
            <p:nvPr/>
          </p:nvSpPr>
          <p:spPr bwMode="auto">
            <a:xfrm>
              <a:off x="2880" y="2554"/>
              <a:ext cx="4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spcBef>
                  <a:spcPct val="50000"/>
                </a:spcBef>
                <a:buClrTx/>
                <a:buFontTx/>
                <a:buNone/>
              </a:pPr>
              <a:r>
                <a:rPr lang="de-DE" altLang="de-DE" sz="2000">
                  <a:solidFill>
                    <a:srgbClr val="CF0E30"/>
                  </a:solidFill>
                </a:rPr>
                <a:t>100€ </a:t>
              </a:r>
            </a:p>
          </p:txBody>
        </p:sp>
      </p:grpSp>
    </p:spTree>
    <p:extLst>
      <p:ext uri="{BB962C8B-B14F-4D97-AF65-F5344CB8AC3E}">
        <p14:creationId xmlns:p14="http://schemas.microsoft.com/office/powerpoint/2010/main" val="3557300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Funktionalität</a:t>
            </a:r>
            <a:endParaRPr lang="de-DE" dirty="0"/>
          </a:p>
        </p:txBody>
      </p:sp>
      <p:sp>
        <p:nvSpPr>
          <p:cNvPr id="3" name="Textplatzhalter 2"/>
          <p:cNvSpPr>
            <a:spLocks noGrp="1"/>
          </p:cNvSpPr>
          <p:nvPr>
            <p:ph type="body" sz="quarter" idx="4294967295"/>
          </p:nvPr>
        </p:nvSpPr>
        <p:spPr>
          <a:xfrm>
            <a:off x="324000" y="1692392"/>
            <a:ext cx="11545200" cy="3832705"/>
          </a:xfrm>
        </p:spPr>
        <p:txBody>
          <a:bodyPr/>
          <a:lstStyle/>
          <a:p>
            <a:r>
              <a:rPr lang="de-DE" altLang="de-DE" dirty="0" smtClean="0">
                <a:latin typeface="Arial" panose="020B0604020202020204" pitchFamily="34" charset="0"/>
              </a:rPr>
              <a:t>Bestandsführung</a:t>
            </a:r>
          </a:p>
          <a:p>
            <a:endParaRPr lang="de-DE" altLang="de-DE" dirty="0">
              <a:latin typeface="Arial" panose="020B0604020202020204" pitchFamily="34" charset="0"/>
            </a:endParaRPr>
          </a:p>
          <a:p>
            <a:r>
              <a:rPr lang="de-DE" altLang="de-DE" dirty="0" smtClean="0">
                <a:latin typeface="Arial" panose="020B0604020202020204" pitchFamily="34" charset="0"/>
              </a:rPr>
              <a:t>Einkaufsabwicklung</a:t>
            </a:r>
          </a:p>
          <a:p>
            <a:endParaRPr lang="de-DE" altLang="de-DE" dirty="0">
              <a:latin typeface="Arial" panose="020B0604020202020204" pitchFamily="34" charset="0"/>
            </a:endParaRPr>
          </a:p>
          <a:p>
            <a:r>
              <a:rPr lang="de-DE" altLang="de-DE" dirty="0" smtClean="0">
                <a:latin typeface="Arial" panose="020B0604020202020204" pitchFamily="34" charset="0"/>
              </a:rPr>
              <a:t>Materialbedarfsplanung</a:t>
            </a:r>
          </a:p>
          <a:p>
            <a:endParaRPr lang="de-DE" altLang="de-DE" dirty="0">
              <a:latin typeface="Arial" panose="020B0604020202020204" pitchFamily="34" charset="0"/>
            </a:endParaRPr>
          </a:p>
          <a:p>
            <a:r>
              <a:rPr lang="de-DE" altLang="de-DE" dirty="0">
                <a:latin typeface="Arial" panose="020B0604020202020204" pitchFamily="34" charset="0"/>
              </a:rPr>
              <a:t>Körperliche </a:t>
            </a:r>
            <a:r>
              <a:rPr lang="de-DE" altLang="de-DE" dirty="0" smtClean="0">
                <a:latin typeface="Arial" panose="020B0604020202020204" pitchFamily="34" charset="0"/>
              </a:rPr>
              <a:t>Inventur</a:t>
            </a:r>
          </a:p>
          <a:p>
            <a:endParaRPr lang="de-DE" altLang="de-DE" dirty="0">
              <a:latin typeface="Arial" panose="020B0604020202020204" pitchFamily="34" charset="0"/>
            </a:endParaRPr>
          </a:p>
          <a:p>
            <a:r>
              <a:rPr lang="de-DE" altLang="de-DE" dirty="0" smtClean="0">
                <a:latin typeface="Arial" panose="020B0604020202020204" pitchFamily="34" charset="0"/>
              </a:rPr>
              <a:t>Materialbewertung</a:t>
            </a:r>
          </a:p>
          <a:p>
            <a:endParaRPr lang="de-DE" altLang="de-DE" dirty="0">
              <a:latin typeface="Arial" panose="020B0604020202020204" pitchFamily="34" charset="0"/>
            </a:endParaRPr>
          </a:p>
          <a:p>
            <a:r>
              <a:rPr lang="de-DE" altLang="de-DE" dirty="0" smtClean="0">
                <a:latin typeface="Arial" panose="020B0604020202020204" pitchFamily="34" charset="0"/>
              </a:rPr>
              <a:t>Dienstleistungsstamm</a:t>
            </a:r>
          </a:p>
          <a:p>
            <a:endParaRPr lang="de-DE" altLang="de-DE" dirty="0">
              <a:latin typeface="Arial" panose="020B0604020202020204" pitchFamily="34" charset="0"/>
            </a:endParaRPr>
          </a:p>
          <a:p>
            <a:r>
              <a:rPr lang="de-DE" altLang="de-DE" dirty="0" smtClean="0">
                <a:latin typeface="Arial" panose="020B0604020202020204" pitchFamily="34" charset="0"/>
              </a:rPr>
              <a:t>Rechnungsprüfung</a:t>
            </a:r>
          </a:p>
          <a:p>
            <a:endParaRPr lang="de-DE" altLang="de-DE" dirty="0">
              <a:latin typeface="Arial" panose="020B0604020202020204" pitchFamily="34" charset="0"/>
            </a:endParaRPr>
          </a:p>
          <a:p>
            <a:r>
              <a:rPr lang="de-DE" altLang="de-DE" dirty="0">
                <a:latin typeface="Arial" panose="020B0604020202020204" pitchFamily="34" charset="0"/>
              </a:rPr>
              <a:t>Produktkatalog</a:t>
            </a:r>
          </a:p>
          <a:p>
            <a:endParaRPr lang="de-DE" dirty="0"/>
          </a:p>
        </p:txBody>
      </p:sp>
    </p:spTree>
    <p:extLst>
      <p:ext uri="{BB962C8B-B14F-4D97-AF65-F5344CB8AC3E}">
        <p14:creationId xmlns:p14="http://schemas.microsoft.com/office/powerpoint/2010/main" val="364114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Kapitelübersicht</a:t>
            </a:r>
            <a:endParaRPr lang="de-DE" dirty="0"/>
          </a:p>
        </p:txBody>
      </p:sp>
      <p:sp>
        <p:nvSpPr>
          <p:cNvPr id="3" name="Textplatzhalter 2"/>
          <p:cNvSpPr>
            <a:spLocks noGrp="1"/>
          </p:cNvSpPr>
          <p:nvPr>
            <p:ph type="body" sz="quarter" idx="4294967295"/>
          </p:nvPr>
        </p:nvSpPr>
        <p:spPr>
          <a:xfrm>
            <a:off x="324000" y="1691078"/>
            <a:ext cx="11545200" cy="4392043"/>
          </a:xfrm>
        </p:spPr>
        <p:txBody>
          <a:bodyPr/>
          <a:lstStyle/>
          <a:p>
            <a:pPr>
              <a:tabLst>
                <a:tab pos="1971675" algn="l"/>
              </a:tabLst>
            </a:pPr>
            <a:r>
              <a:rPr lang="de-DE" altLang="de-DE" dirty="0" smtClean="0">
                <a:latin typeface="Arial" panose="020B0604020202020204" pitchFamily="34" charset="0"/>
              </a:rPr>
              <a:t>MM Organisationsstrukturen</a:t>
            </a:r>
          </a:p>
          <a:p>
            <a:pPr>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MM </a:t>
            </a:r>
            <a:r>
              <a:rPr lang="de-DE" altLang="de-DE" dirty="0" smtClean="0">
                <a:latin typeface="Arial" panose="020B0604020202020204" pitchFamily="34" charset="0"/>
              </a:rPr>
              <a:t>Stammdaten</a:t>
            </a:r>
          </a:p>
          <a:p>
            <a:pPr>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MM Prozesse</a:t>
            </a:r>
          </a:p>
          <a:p>
            <a:pPr lvl="1">
              <a:tabLst>
                <a:tab pos="1971675" algn="l"/>
              </a:tabLst>
            </a:pPr>
            <a:r>
              <a:rPr lang="de-DE" altLang="de-DE" dirty="0" err="1">
                <a:latin typeface="Arial" panose="020B0604020202020204" pitchFamily="34" charset="0"/>
              </a:rPr>
              <a:t>Procure</a:t>
            </a:r>
            <a:r>
              <a:rPr lang="de-DE" altLang="de-DE" dirty="0">
                <a:latin typeface="Arial" panose="020B0604020202020204" pitchFamily="34" charset="0"/>
              </a:rPr>
              <a:t>-</a:t>
            </a:r>
            <a:r>
              <a:rPr lang="de-DE" altLang="de-DE" dirty="0" err="1">
                <a:latin typeface="Arial" panose="020B0604020202020204" pitchFamily="34" charset="0"/>
              </a:rPr>
              <a:t>to</a:t>
            </a:r>
            <a:r>
              <a:rPr lang="de-DE" altLang="de-DE" dirty="0">
                <a:latin typeface="Arial" panose="020B0604020202020204" pitchFamily="34" charset="0"/>
              </a:rPr>
              <a:t>-Pay </a:t>
            </a:r>
            <a:r>
              <a:rPr lang="de-DE" altLang="de-DE" dirty="0" smtClean="0">
                <a:latin typeface="Arial" panose="020B0604020202020204" pitchFamily="34" charset="0"/>
              </a:rPr>
              <a:t>Prozess</a:t>
            </a:r>
          </a:p>
          <a:p>
            <a:pPr lvl="1">
              <a:tabLst>
                <a:tab pos="1971675" algn="l"/>
              </a:tabLst>
            </a:pPr>
            <a:endParaRPr lang="de-DE" altLang="de-DE" dirty="0" smtClean="0">
              <a:latin typeface="Arial" panose="020B0604020202020204" pitchFamily="34" charset="0"/>
            </a:endParaRPr>
          </a:p>
          <a:p>
            <a:pPr marL="0" indent="0">
              <a:buNone/>
              <a:tabLst>
                <a:tab pos="1971675" algn="l"/>
              </a:tabLst>
            </a:pPr>
            <a:endParaRPr lang="de-DE" altLang="de-DE" dirty="0">
              <a:latin typeface="Arial" panose="020B0604020202020204" pitchFamily="34" charset="0"/>
            </a:endParaRPr>
          </a:p>
          <a:p>
            <a:endParaRPr lang="de-DE" dirty="0"/>
          </a:p>
        </p:txBody>
      </p:sp>
    </p:spTree>
    <p:extLst>
      <p:ext uri="{BB962C8B-B14F-4D97-AF65-F5344CB8AC3E}">
        <p14:creationId xmlns:p14="http://schemas.microsoft.com/office/powerpoint/2010/main" val="3935334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MM Organisationsstruktur (Materialwirtschaft)</a:t>
            </a:r>
            <a:endParaRPr lang="de-DE" dirty="0"/>
          </a:p>
        </p:txBody>
      </p:sp>
      <p:sp>
        <p:nvSpPr>
          <p:cNvPr id="3" name="Inhaltsplatzhalter 2"/>
          <p:cNvSpPr>
            <a:spLocks noGrp="1"/>
          </p:cNvSpPr>
          <p:nvPr>
            <p:ph idx="1"/>
          </p:nvPr>
        </p:nvSpPr>
        <p:spPr/>
        <p:txBody>
          <a:bodyPr/>
          <a:lstStyle/>
          <a:p>
            <a:pPr>
              <a:tabLst>
                <a:tab pos="1971675" algn="l"/>
              </a:tabLst>
            </a:pPr>
            <a:r>
              <a:rPr lang="de-DE" altLang="de-DE" dirty="0">
                <a:latin typeface="Arial" panose="020B0604020202020204" pitchFamily="34" charset="0"/>
              </a:rPr>
              <a:t>Mandant</a:t>
            </a:r>
          </a:p>
          <a:p>
            <a:pPr lvl="1">
              <a:tabLst>
                <a:tab pos="1971675" algn="l"/>
              </a:tabLst>
            </a:pPr>
            <a:r>
              <a:rPr lang="de-DE" altLang="de-DE" dirty="0">
                <a:latin typeface="Arial" panose="020B0604020202020204" pitchFamily="34" charset="0"/>
              </a:rPr>
              <a:t>Betriebswirtschaftlich größte organisatorische Einheit in einem </a:t>
            </a:r>
            <a:r>
              <a:rPr lang="de-DE" altLang="de-DE" dirty="0" smtClean="0">
                <a:latin typeface="Arial" panose="020B0604020202020204" pitchFamily="34" charset="0"/>
              </a:rPr>
              <a:t>SAP-System</a:t>
            </a:r>
          </a:p>
          <a:p>
            <a:pPr lvl="1">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Buchungskreis</a:t>
            </a:r>
          </a:p>
          <a:p>
            <a:pPr lvl="1">
              <a:tabLst>
                <a:tab pos="1971675" algn="l"/>
              </a:tabLst>
            </a:pPr>
            <a:r>
              <a:rPr lang="de-DE" altLang="de-DE" dirty="0">
                <a:latin typeface="Arial" panose="020B0604020202020204" pitchFamily="34" charset="0"/>
              </a:rPr>
              <a:t>Betriebswirtschaftlich kleinste organisatorische Einheit, für die eine vollständige, in sich abgeschlossene Buchhaltung (Bilanz, GuV etc.) abgebildet werden </a:t>
            </a:r>
            <a:r>
              <a:rPr lang="de-DE" altLang="de-DE" dirty="0" smtClean="0">
                <a:latin typeface="Arial" panose="020B0604020202020204" pitchFamily="34" charset="0"/>
              </a:rPr>
              <a:t>kann</a:t>
            </a:r>
          </a:p>
          <a:p>
            <a:pPr lvl="1">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Werk</a:t>
            </a:r>
          </a:p>
          <a:p>
            <a:pPr lvl="1">
              <a:tabLst>
                <a:tab pos="1971675" algn="l"/>
              </a:tabLst>
            </a:pPr>
            <a:r>
              <a:rPr lang="de-DE" altLang="de-DE" dirty="0">
                <a:latin typeface="Arial" panose="020B0604020202020204" pitchFamily="34" charset="0"/>
              </a:rPr>
              <a:t>Betriebsstätte oder Tätigkeitsbereich in einem Unternehmen zur</a:t>
            </a:r>
          </a:p>
          <a:p>
            <a:pPr lvl="2">
              <a:tabLst>
                <a:tab pos="1971675" algn="l"/>
              </a:tabLst>
            </a:pPr>
            <a:r>
              <a:rPr lang="de-DE" altLang="de-DE" dirty="0">
                <a:latin typeface="Arial" panose="020B0604020202020204" pitchFamily="34" charset="0"/>
              </a:rPr>
              <a:t>Produktion, Distribution, Beschaffung und/oder </a:t>
            </a:r>
            <a:r>
              <a:rPr lang="de-DE" altLang="de-DE" dirty="0" smtClean="0">
                <a:latin typeface="Arial" panose="020B0604020202020204" pitchFamily="34" charset="0"/>
              </a:rPr>
              <a:t>Instandhaltung</a:t>
            </a:r>
          </a:p>
          <a:p>
            <a:pPr lvl="2">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Lagerort</a:t>
            </a:r>
          </a:p>
          <a:p>
            <a:pPr lvl="1">
              <a:tabLst>
                <a:tab pos="1971675" algn="l"/>
              </a:tabLst>
            </a:pPr>
            <a:r>
              <a:rPr lang="de-DE" altLang="de-DE" dirty="0">
                <a:latin typeface="Arial" panose="020B0604020202020204" pitchFamily="34" charset="0"/>
              </a:rPr>
              <a:t>Organisatorische Einheit, die eine Unterscheidung von Beständen innerhalb eines Werkes ermöglicht</a:t>
            </a:r>
          </a:p>
          <a:p>
            <a:endParaRPr lang="de-DE" dirty="0"/>
          </a:p>
        </p:txBody>
      </p:sp>
    </p:spTree>
    <p:extLst>
      <p:ext uri="{BB962C8B-B14F-4D97-AF65-F5344CB8AC3E}">
        <p14:creationId xmlns:p14="http://schemas.microsoft.com/office/powerpoint/2010/main" val="211050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latin typeface="Arial" panose="020B0604020202020204" pitchFamily="34" charset="0"/>
              </a:rPr>
              <a:t>MM Organisationsstrukturen (Beschaffung)</a:t>
            </a:r>
            <a:endParaRPr lang="de-DE" dirty="0"/>
          </a:p>
        </p:txBody>
      </p:sp>
      <p:sp>
        <p:nvSpPr>
          <p:cNvPr id="3" name="Inhaltsplatzhalter 2"/>
          <p:cNvSpPr>
            <a:spLocks noGrp="1"/>
          </p:cNvSpPr>
          <p:nvPr>
            <p:ph idx="1"/>
          </p:nvPr>
        </p:nvSpPr>
        <p:spPr/>
        <p:txBody>
          <a:bodyPr/>
          <a:lstStyle/>
          <a:p>
            <a:pPr>
              <a:tabLst>
                <a:tab pos="1971675" algn="l"/>
              </a:tabLst>
            </a:pPr>
            <a:r>
              <a:rPr lang="de-DE" altLang="de-DE" dirty="0">
                <a:latin typeface="Arial" panose="020B0604020202020204" pitchFamily="34" charset="0"/>
              </a:rPr>
              <a:t>Einkaufsorganisation</a:t>
            </a:r>
          </a:p>
          <a:p>
            <a:pPr lvl="1">
              <a:tabLst>
                <a:tab pos="1971675" algn="l"/>
              </a:tabLst>
            </a:pPr>
            <a:r>
              <a:rPr lang="de-DE" altLang="de-DE" dirty="0">
                <a:latin typeface="Arial" panose="020B0604020202020204" pitchFamily="34" charset="0"/>
              </a:rPr>
              <a:t>Einkaufsaktivitäten eines Werkes finden in der Einkaufsorganisation statt.</a:t>
            </a:r>
          </a:p>
          <a:p>
            <a:pPr lvl="1">
              <a:tabLst>
                <a:tab pos="1971675" algn="l"/>
              </a:tabLst>
            </a:pPr>
            <a:r>
              <a:rPr lang="de-DE" altLang="de-DE" dirty="0">
                <a:latin typeface="Arial" panose="020B0604020202020204" pitchFamily="34" charset="0"/>
              </a:rPr>
              <a:t>Ist verantwortlich für die Beschaffung von Dienstleistungen und Materialen</a:t>
            </a:r>
          </a:p>
          <a:p>
            <a:pPr lvl="1">
              <a:tabLst>
                <a:tab pos="1971675" algn="l"/>
              </a:tabLst>
            </a:pPr>
            <a:r>
              <a:rPr lang="de-DE" altLang="de-DE" dirty="0">
                <a:latin typeface="Arial" panose="020B0604020202020204" pitchFamily="34" charset="0"/>
              </a:rPr>
              <a:t>Verhandelt Einkaufskonditionen mit </a:t>
            </a:r>
            <a:r>
              <a:rPr lang="de-DE" altLang="de-DE" dirty="0" smtClean="0">
                <a:latin typeface="Arial" panose="020B0604020202020204" pitchFamily="34" charset="0"/>
              </a:rPr>
              <a:t>Lieferanten</a:t>
            </a:r>
          </a:p>
          <a:p>
            <a:pPr lvl="1">
              <a:tabLst>
                <a:tab pos="1971675" algn="l"/>
              </a:tabLst>
            </a:pPr>
            <a:endParaRPr lang="de-DE" altLang="de-DE" dirty="0">
              <a:latin typeface="Arial" panose="020B0604020202020204" pitchFamily="34" charset="0"/>
            </a:endParaRPr>
          </a:p>
          <a:p>
            <a:pPr>
              <a:tabLst>
                <a:tab pos="1971675" algn="l"/>
              </a:tabLst>
            </a:pPr>
            <a:r>
              <a:rPr lang="de-DE" altLang="de-DE" dirty="0">
                <a:latin typeface="Arial" panose="020B0604020202020204" pitchFamily="34" charset="0"/>
              </a:rPr>
              <a:t>Einkäufergruppe</a:t>
            </a:r>
          </a:p>
          <a:p>
            <a:pPr lvl="1">
              <a:tabLst>
                <a:tab pos="1971675" algn="l"/>
              </a:tabLst>
            </a:pPr>
            <a:r>
              <a:rPr lang="de-DE" altLang="de-DE" dirty="0">
                <a:latin typeface="Arial" panose="020B0604020202020204" pitchFamily="34" charset="0"/>
              </a:rPr>
              <a:t>Schlüssel für einen Einkäufer oder eine Gruppe von Einkäufern, der bzw. die für bestimmte Einkaufstätigkeiten zuständig ist</a:t>
            </a:r>
          </a:p>
          <a:p>
            <a:pPr lvl="1">
              <a:tabLst>
                <a:tab pos="1971675" algn="l"/>
              </a:tabLst>
            </a:pPr>
            <a:r>
              <a:rPr lang="de-DE" altLang="de-DE" dirty="0">
                <a:latin typeface="Arial" panose="020B0604020202020204" pitchFamily="34" charset="0"/>
              </a:rPr>
              <a:t>Kommunikationskanal zu den Lieferanten</a:t>
            </a:r>
          </a:p>
          <a:p>
            <a:endParaRPr lang="de-DE" dirty="0"/>
          </a:p>
        </p:txBody>
      </p:sp>
    </p:spTree>
    <p:extLst>
      <p:ext uri="{BB962C8B-B14F-4D97-AF65-F5344CB8AC3E}">
        <p14:creationId xmlns:p14="http://schemas.microsoft.com/office/powerpoint/2010/main" val="1001124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smtClean="0">
                <a:latin typeface="Arial" panose="020B0604020202020204" pitchFamily="34" charset="0"/>
              </a:rPr>
              <a:t>Global Bike </a:t>
            </a:r>
            <a:r>
              <a:rPr lang="de-DE" altLang="de-DE" dirty="0">
                <a:latin typeface="Arial" panose="020B0604020202020204" pitchFamily="34" charset="0"/>
              </a:rPr>
              <a:t>Struktur der Materialwirtschaft</a:t>
            </a:r>
            <a:endParaRPr lang="de-DE" dirty="0"/>
          </a:p>
        </p:txBody>
      </p:sp>
      <p:sp>
        <p:nvSpPr>
          <p:cNvPr id="4" name="Rectangle 5"/>
          <p:cNvSpPr>
            <a:spLocks noChangeArrowheads="1"/>
          </p:cNvSpPr>
          <p:nvPr/>
        </p:nvSpPr>
        <p:spPr bwMode="white">
          <a:xfrm>
            <a:off x="4885652" y="1910263"/>
            <a:ext cx="1312863" cy="349250"/>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de-DE" altLang="de-DE" sz="1600">
                <a:solidFill>
                  <a:schemeClr val="bg1"/>
                </a:solidFill>
                <a:ea typeface="Arial Unicode MS" panose="020B0604020202020204" pitchFamily="34" charset="-128"/>
                <a:cs typeface="Arial Unicode MS" panose="020B0604020202020204" pitchFamily="34" charset="-128"/>
              </a:rPr>
              <a:t>Global Bike</a:t>
            </a:r>
          </a:p>
        </p:txBody>
      </p:sp>
      <p:sp>
        <p:nvSpPr>
          <p:cNvPr id="5" name="Line 8"/>
          <p:cNvSpPr>
            <a:spLocks noChangeShapeType="1"/>
          </p:cNvSpPr>
          <p:nvPr/>
        </p:nvSpPr>
        <p:spPr bwMode="white">
          <a:xfrm>
            <a:off x="5541290" y="2269038"/>
            <a:ext cx="0" cy="3603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6" name="Line 10"/>
          <p:cNvSpPr>
            <a:spLocks noChangeShapeType="1"/>
          </p:cNvSpPr>
          <p:nvPr/>
        </p:nvSpPr>
        <p:spPr bwMode="white">
          <a:xfrm>
            <a:off x="3599777" y="2629400"/>
            <a:ext cx="38163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7" name="Rectangle 5"/>
          <p:cNvSpPr>
            <a:spLocks noChangeArrowheads="1"/>
          </p:cNvSpPr>
          <p:nvPr/>
        </p:nvSpPr>
        <p:spPr bwMode="white">
          <a:xfrm>
            <a:off x="2813965" y="2918325"/>
            <a:ext cx="1720850" cy="349250"/>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de-DE" altLang="de-DE" sz="1600" dirty="0">
                <a:solidFill>
                  <a:schemeClr val="bg1"/>
                </a:solidFill>
                <a:ea typeface="Arial Unicode MS" panose="020B0604020202020204" pitchFamily="34" charset="-128"/>
                <a:cs typeface="Arial Unicode MS" panose="020B0604020202020204" pitchFamily="34" charset="-128"/>
              </a:rPr>
              <a:t>Global Bike Inc.</a:t>
            </a:r>
          </a:p>
        </p:txBody>
      </p:sp>
      <p:sp>
        <p:nvSpPr>
          <p:cNvPr id="8" name="Rectangle 5"/>
          <p:cNvSpPr>
            <a:spLocks noChangeArrowheads="1"/>
          </p:cNvSpPr>
          <p:nvPr/>
        </p:nvSpPr>
        <p:spPr bwMode="white">
          <a:xfrm>
            <a:off x="5911177" y="2918325"/>
            <a:ext cx="2917825" cy="349250"/>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de-DE" altLang="de-DE" sz="1600">
                <a:solidFill>
                  <a:schemeClr val="bg1"/>
                </a:solidFill>
                <a:ea typeface="Arial Unicode MS" panose="020B0604020202020204" pitchFamily="34" charset="-128"/>
                <a:cs typeface="Arial Unicode MS" panose="020B0604020202020204" pitchFamily="34" charset="-128"/>
              </a:rPr>
              <a:t>Global Bike Germany GmbH</a:t>
            </a:r>
          </a:p>
        </p:txBody>
      </p:sp>
      <p:sp>
        <p:nvSpPr>
          <p:cNvPr id="9" name="Line 8"/>
          <p:cNvSpPr>
            <a:spLocks noChangeShapeType="1"/>
          </p:cNvSpPr>
          <p:nvPr/>
        </p:nvSpPr>
        <p:spPr bwMode="white">
          <a:xfrm>
            <a:off x="3599777" y="2629400"/>
            <a:ext cx="0" cy="288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10" name="Line 8"/>
          <p:cNvSpPr>
            <a:spLocks noChangeShapeType="1"/>
          </p:cNvSpPr>
          <p:nvPr/>
        </p:nvSpPr>
        <p:spPr bwMode="white">
          <a:xfrm>
            <a:off x="7416127" y="2629400"/>
            <a:ext cx="0" cy="288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11" name="Line 8"/>
          <p:cNvSpPr>
            <a:spLocks noChangeShapeType="1"/>
          </p:cNvSpPr>
          <p:nvPr/>
        </p:nvSpPr>
        <p:spPr bwMode="white">
          <a:xfrm>
            <a:off x="3599777" y="3277100"/>
            <a:ext cx="0" cy="3603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12" name="Line 10"/>
          <p:cNvSpPr>
            <a:spLocks noChangeShapeType="1"/>
          </p:cNvSpPr>
          <p:nvPr/>
        </p:nvSpPr>
        <p:spPr bwMode="white">
          <a:xfrm>
            <a:off x="2685377" y="3637463"/>
            <a:ext cx="25717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13" name="Line 8"/>
          <p:cNvSpPr>
            <a:spLocks noChangeShapeType="1"/>
          </p:cNvSpPr>
          <p:nvPr/>
        </p:nvSpPr>
        <p:spPr bwMode="white">
          <a:xfrm>
            <a:off x="2685377" y="3637463"/>
            <a:ext cx="0" cy="288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14" name="Line 8"/>
          <p:cNvSpPr>
            <a:spLocks noChangeShapeType="1"/>
          </p:cNvSpPr>
          <p:nvPr/>
        </p:nvSpPr>
        <p:spPr bwMode="white">
          <a:xfrm>
            <a:off x="4137940" y="3637463"/>
            <a:ext cx="0" cy="288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15" name="Rectangle 5"/>
          <p:cNvSpPr>
            <a:spLocks noChangeArrowheads="1"/>
          </p:cNvSpPr>
          <p:nvPr/>
        </p:nvSpPr>
        <p:spPr bwMode="white">
          <a:xfrm>
            <a:off x="2310727" y="3926388"/>
            <a:ext cx="792163" cy="349250"/>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de-DE" altLang="de-DE" sz="1600">
                <a:solidFill>
                  <a:schemeClr val="bg1"/>
                </a:solidFill>
                <a:ea typeface="Arial Unicode MS" panose="020B0604020202020204" pitchFamily="34" charset="-128"/>
                <a:cs typeface="Arial Unicode MS" panose="020B0604020202020204" pitchFamily="34" charset="-128"/>
              </a:rPr>
              <a:t>Dallas</a:t>
            </a:r>
          </a:p>
        </p:txBody>
      </p:sp>
      <p:sp>
        <p:nvSpPr>
          <p:cNvPr id="16" name="Rectangle 5"/>
          <p:cNvSpPr>
            <a:spLocks noChangeArrowheads="1"/>
          </p:cNvSpPr>
          <p:nvPr/>
        </p:nvSpPr>
        <p:spPr bwMode="white">
          <a:xfrm>
            <a:off x="3606127" y="3926388"/>
            <a:ext cx="1185863" cy="349250"/>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de-DE" altLang="de-DE" sz="1600">
                <a:solidFill>
                  <a:schemeClr val="bg1"/>
                </a:solidFill>
                <a:ea typeface="Arial Unicode MS" panose="020B0604020202020204" pitchFamily="34" charset="-128"/>
                <a:cs typeface="Arial Unicode MS" panose="020B0604020202020204" pitchFamily="34" charset="-128"/>
              </a:rPr>
              <a:t>San Diego</a:t>
            </a:r>
          </a:p>
        </p:txBody>
      </p:sp>
      <p:sp>
        <p:nvSpPr>
          <p:cNvPr id="17" name="Line 8"/>
          <p:cNvSpPr>
            <a:spLocks noChangeShapeType="1"/>
          </p:cNvSpPr>
          <p:nvPr/>
        </p:nvSpPr>
        <p:spPr bwMode="white">
          <a:xfrm>
            <a:off x="7416127" y="3277100"/>
            <a:ext cx="0" cy="3603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18" name="Line 10"/>
          <p:cNvSpPr>
            <a:spLocks noChangeShapeType="1"/>
          </p:cNvSpPr>
          <p:nvPr/>
        </p:nvSpPr>
        <p:spPr bwMode="white">
          <a:xfrm>
            <a:off x="6841452" y="3637463"/>
            <a:ext cx="1295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19" name="Line 8"/>
          <p:cNvSpPr>
            <a:spLocks noChangeShapeType="1"/>
          </p:cNvSpPr>
          <p:nvPr/>
        </p:nvSpPr>
        <p:spPr bwMode="white">
          <a:xfrm>
            <a:off x="6841452" y="3637463"/>
            <a:ext cx="0" cy="288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20" name="Line 8"/>
          <p:cNvSpPr>
            <a:spLocks noChangeShapeType="1"/>
          </p:cNvSpPr>
          <p:nvPr/>
        </p:nvSpPr>
        <p:spPr bwMode="white">
          <a:xfrm>
            <a:off x="8136852" y="3637463"/>
            <a:ext cx="0" cy="288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21" name="Rectangle 5"/>
          <p:cNvSpPr>
            <a:spLocks noChangeArrowheads="1"/>
          </p:cNvSpPr>
          <p:nvPr/>
        </p:nvSpPr>
        <p:spPr bwMode="white">
          <a:xfrm>
            <a:off x="4903115" y="3926388"/>
            <a:ext cx="771525" cy="349250"/>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de-DE" altLang="de-DE" sz="1600">
                <a:solidFill>
                  <a:schemeClr val="bg1"/>
                </a:solidFill>
                <a:ea typeface="Arial Unicode MS" panose="020B0604020202020204" pitchFamily="34" charset="-128"/>
                <a:cs typeface="Arial Unicode MS" panose="020B0604020202020204" pitchFamily="34" charset="-128"/>
              </a:rPr>
              <a:t>Miami</a:t>
            </a:r>
          </a:p>
        </p:txBody>
      </p:sp>
      <p:sp>
        <p:nvSpPr>
          <p:cNvPr id="22" name="Rectangle 5"/>
          <p:cNvSpPr>
            <a:spLocks noChangeArrowheads="1"/>
          </p:cNvSpPr>
          <p:nvPr/>
        </p:nvSpPr>
        <p:spPr bwMode="white">
          <a:xfrm>
            <a:off x="7638377" y="3926388"/>
            <a:ext cx="1084263" cy="349250"/>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de-DE" altLang="de-DE" sz="1600">
                <a:solidFill>
                  <a:schemeClr val="bg1"/>
                </a:solidFill>
                <a:ea typeface="Arial Unicode MS" panose="020B0604020202020204" pitchFamily="34" charset="-128"/>
                <a:cs typeface="Arial Unicode MS" panose="020B0604020202020204" pitchFamily="34" charset="-128"/>
              </a:rPr>
              <a:t>Hamburg</a:t>
            </a:r>
          </a:p>
        </p:txBody>
      </p:sp>
      <p:sp>
        <p:nvSpPr>
          <p:cNvPr id="23" name="Rectangle 5"/>
          <p:cNvSpPr>
            <a:spLocks noChangeArrowheads="1"/>
          </p:cNvSpPr>
          <p:nvPr/>
        </p:nvSpPr>
        <p:spPr bwMode="white">
          <a:xfrm>
            <a:off x="6252490" y="3926388"/>
            <a:ext cx="1243012" cy="349250"/>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de-DE" altLang="de-DE" sz="1600">
                <a:solidFill>
                  <a:schemeClr val="bg1"/>
                </a:solidFill>
                <a:ea typeface="Arial Unicode MS" panose="020B0604020202020204" pitchFamily="34" charset="-128"/>
                <a:cs typeface="Arial Unicode MS" panose="020B0604020202020204" pitchFamily="34" charset="-128"/>
              </a:rPr>
              <a:t>Heidelberg</a:t>
            </a:r>
          </a:p>
        </p:txBody>
      </p:sp>
      <p:sp>
        <p:nvSpPr>
          <p:cNvPr id="24" name="Rectangle 5"/>
          <p:cNvSpPr>
            <a:spLocks noChangeArrowheads="1"/>
          </p:cNvSpPr>
          <p:nvPr/>
        </p:nvSpPr>
        <p:spPr bwMode="white">
          <a:xfrm>
            <a:off x="9479877" y="1910263"/>
            <a:ext cx="771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r" eaLnBrk="1" hangingPunct="1">
              <a:spcBef>
                <a:spcPct val="0"/>
              </a:spcBef>
              <a:buClr>
                <a:schemeClr val="accent1"/>
              </a:buClr>
              <a:buSzPct val="80000"/>
            </a:pPr>
            <a:r>
              <a:rPr lang="de-DE" altLang="de-DE" b="0">
                <a:ea typeface="Arial Unicode MS" panose="020B0604020202020204" pitchFamily="34" charset="-128"/>
                <a:cs typeface="Arial Unicode MS" panose="020B0604020202020204" pitchFamily="34" charset="-128"/>
              </a:rPr>
              <a:t>Mandant</a:t>
            </a:r>
          </a:p>
        </p:txBody>
      </p:sp>
      <p:sp>
        <p:nvSpPr>
          <p:cNvPr id="25" name="Rectangle 5"/>
          <p:cNvSpPr>
            <a:spLocks noChangeArrowheads="1"/>
          </p:cNvSpPr>
          <p:nvPr/>
        </p:nvSpPr>
        <p:spPr bwMode="white">
          <a:xfrm>
            <a:off x="9368752" y="2877050"/>
            <a:ext cx="906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r" eaLnBrk="1" hangingPunct="1">
              <a:spcBef>
                <a:spcPct val="0"/>
              </a:spcBef>
              <a:buClr>
                <a:schemeClr val="accent1"/>
              </a:buClr>
              <a:buSzPct val="80000"/>
            </a:pPr>
            <a:r>
              <a:rPr lang="de-DE" altLang="de-DE" b="0">
                <a:ea typeface="Arial Unicode MS" panose="020B0604020202020204" pitchFamily="34" charset="-128"/>
                <a:cs typeface="Arial Unicode MS" panose="020B0604020202020204" pitchFamily="34" charset="-128"/>
              </a:rPr>
              <a:t>Buchungs-</a:t>
            </a:r>
          </a:p>
          <a:p>
            <a:pPr algn="r" eaLnBrk="1" hangingPunct="1">
              <a:spcBef>
                <a:spcPct val="0"/>
              </a:spcBef>
              <a:buClr>
                <a:schemeClr val="accent1"/>
              </a:buClr>
              <a:buSzPct val="80000"/>
            </a:pPr>
            <a:r>
              <a:rPr lang="de-DE" altLang="de-DE" b="0">
                <a:ea typeface="Arial Unicode MS" panose="020B0604020202020204" pitchFamily="34" charset="-128"/>
                <a:cs typeface="Arial Unicode MS" panose="020B0604020202020204" pitchFamily="34" charset="-128"/>
              </a:rPr>
              <a:t>kreis</a:t>
            </a:r>
          </a:p>
        </p:txBody>
      </p:sp>
      <p:sp>
        <p:nvSpPr>
          <p:cNvPr id="26" name="Rectangle 5"/>
          <p:cNvSpPr>
            <a:spLocks noChangeArrowheads="1"/>
          </p:cNvSpPr>
          <p:nvPr/>
        </p:nvSpPr>
        <p:spPr bwMode="white">
          <a:xfrm>
            <a:off x="9724352" y="3958138"/>
            <a:ext cx="5365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r" eaLnBrk="1" hangingPunct="1">
              <a:spcBef>
                <a:spcPct val="0"/>
              </a:spcBef>
              <a:buClr>
                <a:schemeClr val="accent1"/>
              </a:buClr>
              <a:buSzPct val="80000"/>
            </a:pPr>
            <a:r>
              <a:rPr lang="de-DE" altLang="de-DE" b="0">
                <a:ea typeface="Arial Unicode MS" panose="020B0604020202020204" pitchFamily="34" charset="-128"/>
                <a:cs typeface="Arial Unicode MS" panose="020B0604020202020204" pitchFamily="34" charset="-128"/>
              </a:rPr>
              <a:t>Werk</a:t>
            </a:r>
          </a:p>
        </p:txBody>
      </p:sp>
      <p:sp>
        <p:nvSpPr>
          <p:cNvPr id="27" name="Rectangle 5"/>
          <p:cNvSpPr>
            <a:spLocks noChangeArrowheads="1"/>
          </p:cNvSpPr>
          <p:nvPr/>
        </p:nvSpPr>
        <p:spPr bwMode="white">
          <a:xfrm>
            <a:off x="9511627" y="4718550"/>
            <a:ext cx="746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r" eaLnBrk="1" hangingPunct="1">
              <a:spcBef>
                <a:spcPct val="0"/>
              </a:spcBef>
              <a:buClr>
                <a:schemeClr val="accent1"/>
              </a:buClr>
              <a:buSzPct val="80000"/>
            </a:pPr>
            <a:r>
              <a:rPr lang="de-DE" altLang="de-DE" b="0">
                <a:ea typeface="Arial Unicode MS" panose="020B0604020202020204" pitchFamily="34" charset="-128"/>
                <a:cs typeface="Arial Unicode MS" panose="020B0604020202020204" pitchFamily="34" charset="-128"/>
              </a:rPr>
              <a:t>Lagerort</a:t>
            </a:r>
          </a:p>
        </p:txBody>
      </p:sp>
      <p:sp>
        <p:nvSpPr>
          <p:cNvPr id="28" name="Line 8"/>
          <p:cNvSpPr>
            <a:spLocks noChangeShapeType="1"/>
          </p:cNvSpPr>
          <p:nvPr/>
        </p:nvSpPr>
        <p:spPr bwMode="white">
          <a:xfrm>
            <a:off x="2375815" y="4286750"/>
            <a:ext cx="0" cy="14398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29" name="Rectangle 5"/>
          <p:cNvSpPr>
            <a:spLocks noChangeArrowheads="1"/>
          </p:cNvSpPr>
          <p:nvPr/>
        </p:nvSpPr>
        <p:spPr bwMode="white">
          <a:xfrm>
            <a:off x="2448840" y="4502650"/>
            <a:ext cx="717550" cy="257175"/>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de-DE" altLang="de-DE" sz="1000">
                <a:solidFill>
                  <a:schemeClr val="bg1"/>
                </a:solidFill>
                <a:ea typeface="Arial Unicode MS" panose="020B0604020202020204" pitchFamily="34" charset="-128"/>
                <a:cs typeface="Arial Unicode MS" panose="020B0604020202020204" pitchFamily="34" charset="-128"/>
              </a:rPr>
              <a:t>Rohstoff</a:t>
            </a:r>
          </a:p>
        </p:txBody>
      </p:sp>
      <p:sp>
        <p:nvSpPr>
          <p:cNvPr id="30" name="Rectangle 5"/>
          <p:cNvSpPr>
            <a:spLocks noChangeArrowheads="1"/>
          </p:cNvSpPr>
          <p:nvPr/>
        </p:nvSpPr>
        <p:spPr bwMode="white">
          <a:xfrm>
            <a:off x="2447252" y="4861425"/>
            <a:ext cx="925513" cy="257175"/>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de-DE" altLang="de-DE" sz="1000">
                <a:solidFill>
                  <a:schemeClr val="bg1"/>
                </a:solidFill>
                <a:ea typeface="Arial Unicode MS" panose="020B0604020202020204" pitchFamily="34" charset="-128"/>
                <a:cs typeface="Arial Unicode MS" panose="020B0604020202020204" pitchFamily="34" charset="-128"/>
              </a:rPr>
              <a:t>Halbfabrikat</a:t>
            </a:r>
          </a:p>
        </p:txBody>
      </p:sp>
      <p:sp>
        <p:nvSpPr>
          <p:cNvPr id="31" name="Rectangle 5"/>
          <p:cNvSpPr>
            <a:spLocks noChangeArrowheads="1"/>
          </p:cNvSpPr>
          <p:nvPr/>
        </p:nvSpPr>
        <p:spPr bwMode="white">
          <a:xfrm>
            <a:off x="2447252" y="5221788"/>
            <a:ext cx="1136650" cy="257175"/>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de-DE" altLang="de-DE" sz="1000">
                <a:solidFill>
                  <a:schemeClr val="bg1"/>
                </a:solidFill>
                <a:ea typeface="Arial Unicode MS" panose="020B0604020202020204" pitchFamily="34" charset="-128"/>
                <a:cs typeface="Arial Unicode MS" panose="020B0604020202020204" pitchFamily="34" charset="-128"/>
              </a:rPr>
              <a:t>Fertigerzeugnis</a:t>
            </a:r>
          </a:p>
        </p:txBody>
      </p:sp>
      <p:sp>
        <p:nvSpPr>
          <p:cNvPr id="32" name="Rectangle 5"/>
          <p:cNvSpPr>
            <a:spLocks noChangeArrowheads="1"/>
          </p:cNvSpPr>
          <p:nvPr/>
        </p:nvSpPr>
        <p:spPr bwMode="white">
          <a:xfrm>
            <a:off x="2456777" y="5582150"/>
            <a:ext cx="728663" cy="257175"/>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de-DE" altLang="de-DE" sz="1000">
                <a:solidFill>
                  <a:schemeClr val="bg1"/>
                </a:solidFill>
                <a:ea typeface="Arial Unicode MS" panose="020B0604020202020204" pitchFamily="34" charset="-128"/>
                <a:cs typeface="Arial Unicode MS" panose="020B0604020202020204" pitchFamily="34" charset="-128"/>
              </a:rPr>
              <a:t>Sonstige</a:t>
            </a:r>
          </a:p>
        </p:txBody>
      </p:sp>
      <p:sp>
        <p:nvSpPr>
          <p:cNvPr id="33" name="Line 10"/>
          <p:cNvSpPr>
            <a:spLocks noChangeShapeType="1"/>
          </p:cNvSpPr>
          <p:nvPr/>
        </p:nvSpPr>
        <p:spPr bwMode="white">
          <a:xfrm>
            <a:off x="2375815" y="4645525"/>
            <a:ext cx="714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34" name="Line 10"/>
          <p:cNvSpPr>
            <a:spLocks noChangeShapeType="1"/>
          </p:cNvSpPr>
          <p:nvPr/>
        </p:nvSpPr>
        <p:spPr bwMode="white">
          <a:xfrm>
            <a:off x="2375815" y="5005888"/>
            <a:ext cx="714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35" name="Line 10"/>
          <p:cNvSpPr>
            <a:spLocks noChangeShapeType="1"/>
          </p:cNvSpPr>
          <p:nvPr/>
        </p:nvSpPr>
        <p:spPr bwMode="white">
          <a:xfrm>
            <a:off x="2375815" y="5366250"/>
            <a:ext cx="714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36" name="Line 10"/>
          <p:cNvSpPr>
            <a:spLocks noChangeShapeType="1"/>
          </p:cNvSpPr>
          <p:nvPr/>
        </p:nvSpPr>
        <p:spPr bwMode="white">
          <a:xfrm>
            <a:off x="2375815" y="5726613"/>
            <a:ext cx="714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37" name="Line 8"/>
          <p:cNvSpPr>
            <a:spLocks noChangeShapeType="1"/>
          </p:cNvSpPr>
          <p:nvPr/>
        </p:nvSpPr>
        <p:spPr bwMode="white">
          <a:xfrm>
            <a:off x="3702965" y="4286750"/>
            <a:ext cx="1587" cy="10795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38" name="Rectangle 5"/>
          <p:cNvSpPr>
            <a:spLocks noChangeArrowheads="1"/>
          </p:cNvSpPr>
          <p:nvPr/>
        </p:nvSpPr>
        <p:spPr bwMode="white">
          <a:xfrm>
            <a:off x="3782340" y="4502650"/>
            <a:ext cx="973137" cy="257175"/>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de-DE" altLang="de-DE" sz="1000">
                <a:solidFill>
                  <a:schemeClr val="bg1"/>
                </a:solidFill>
                <a:ea typeface="Arial Unicode MS" panose="020B0604020202020204" pitchFamily="34" charset="-128"/>
                <a:cs typeface="Arial Unicode MS" panose="020B0604020202020204" pitchFamily="34" charset="-128"/>
              </a:rPr>
              <a:t>Handelsware</a:t>
            </a:r>
          </a:p>
        </p:txBody>
      </p:sp>
      <p:sp>
        <p:nvSpPr>
          <p:cNvPr id="39" name="Rectangle 5"/>
          <p:cNvSpPr>
            <a:spLocks noChangeArrowheads="1"/>
          </p:cNvSpPr>
          <p:nvPr/>
        </p:nvSpPr>
        <p:spPr bwMode="white">
          <a:xfrm>
            <a:off x="3775990" y="4863013"/>
            <a:ext cx="1136650" cy="257175"/>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de-DE" altLang="de-DE" sz="1000">
                <a:solidFill>
                  <a:schemeClr val="bg1"/>
                </a:solidFill>
                <a:ea typeface="Arial Unicode MS" panose="020B0604020202020204" pitchFamily="34" charset="-128"/>
                <a:cs typeface="Arial Unicode MS" panose="020B0604020202020204" pitchFamily="34" charset="-128"/>
              </a:rPr>
              <a:t>Fertigerzeugnis</a:t>
            </a:r>
          </a:p>
        </p:txBody>
      </p:sp>
      <p:sp>
        <p:nvSpPr>
          <p:cNvPr id="40" name="Line 10"/>
          <p:cNvSpPr>
            <a:spLocks noChangeShapeType="1"/>
          </p:cNvSpPr>
          <p:nvPr/>
        </p:nvSpPr>
        <p:spPr bwMode="white">
          <a:xfrm>
            <a:off x="3702965" y="4647113"/>
            <a:ext cx="714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41" name="Line 10"/>
          <p:cNvSpPr>
            <a:spLocks noChangeShapeType="1"/>
          </p:cNvSpPr>
          <p:nvPr/>
        </p:nvSpPr>
        <p:spPr bwMode="white">
          <a:xfrm>
            <a:off x="3702965" y="5007475"/>
            <a:ext cx="714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42" name="Line 10"/>
          <p:cNvSpPr>
            <a:spLocks noChangeShapeType="1"/>
          </p:cNvSpPr>
          <p:nvPr/>
        </p:nvSpPr>
        <p:spPr bwMode="white">
          <a:xfrm>
            <a:off x="3702965" y="5367838"/>
            <a:ext cx="714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43" name="Line 8"/>
          <p:cNvSpPr>
            <a:spLocks noChangeShapeType="1"/>
          </p:cNvSpPr>
          <p:nvPr/>
        </p:nvSpPr>
        <p:spPr bwMode="white">
          <a:xfrm>
            <a:off x="5257127" y="3637463"/>
            <a:ext cx="0" cy="288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44" name="Line 8"/>
          <p:cNvSpPr>
            <a:spLocks noChangeShapeType="1"/>
          </p:cNvSpPr>
          <p:nvPr/>
        </p:nvSpPr>
        <p:spPr bwMode="white">
          <a:xfrm>
            <a:off x="5017415" y="4286750"/>
            <a:ext cx="1587" cy="10795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45" name="Rectangle 5"/>
          <p:cNvSpPr>
            <a:spLocks noChangeArrowheads="1"/>
          </p:cNvSpPr>
          <p:nvPr/>
        </p:nvSpPr>
        <p:spPr bwMode="white">
          <a:xfrm>
            <a:off x="5101552" y="4502650"/>
            <a:ext cx="973138" cy="257175"/>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de-DE" altLang="de-DE" sz="1000">
                <a:solidFill>
                  <a:schemeClr val="bg1"/>
                </a:solidFill>
                <a:ea typeface="Arial Unicode MS" panose="020B0604020202020204" pitchFamily="34" charset="-128"/>
                <a:cs typeface="Arial Unicode MS" panose="020B0604020202020204" pitchFamily="34" charset="-128"/>
              </a:rPr>
              <a:t>Handelsware</a:t>
            </a:r>
          </a:p>
        </p:txBody>
      </p:sp>
      <p:sp>
        <p:nvSpPr>
          <p:cNvPr id="46" name="Line 10"/>
          <p:cNvSpPr>
            <a:spLocks noChangeShapeType="1"/>
          </p:cNvSpPr>
          <p:nvPr/>
        </p:nvSpPr>
        <p:spPr bwMode="white">
          <a:xfrm>
            <a:off x="5017415" y="4647113"/>
            <a:ext cx="714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47" name="Line 10"/>
          <p:cNvSpPr>
            <a:spLocks noChangeShapeType="1"/>
          </p:cNvSpPr>
          <p:nvPr/>
        </p:nvSpPr>
        <p:spPr bwMode="white">
          <a:xfrm>
            <a:off x="5017415" y="5007475"/>
            <a:ext cx="714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48" name="Line 10"/>
          <p:cNvSpPr>
            <a:spLocks noChangeShapeType="1"/>
          </p:cNvSpPr>
          <p:nvPr/>
        </p:nvSpPr>
        <p:spPr bwMode="white">
          <a:xfrm>
            <a:off x="5017415" y="5367838"/>
            <a:ext cx="714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49" name="Line 8"/>
          <p:cNvSpPr>
            <a:spLocks noChangeShapeType="1"/>
          </p:cNvSpPr>
          <p:nvPr/>
        </p:nvSpPr>
        <p:spPr bwMode="white">
          <a:xfrm>
            <a:off x="6335040" y="4286750"/>
            <a:ext cx="0" cy="14398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50" name="Rectangle 5"/>
          <p:cNvSpPr>
            <a:spLocks noChangeArrowheads="1"/>
          </p:cNvSpPr>
          <p:nvPr/>
        </p:nvSpPr>
        <p:spPr bwMode="white">
          <a:xfrm>
            <a:off x="6409652" y="4502650"/>
            <a:ext cx="717550" cy="257175"/>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de-DE" altLang="de-DE" sz="1000">
                <a:solidFill>
                  <a:schemeClr val="bg1"/>
                </a:solidFill>
                <a:ea typeface="Arial Unicode MS" panose="020B0604020202020204" pitchFamily="34" charset="-128"/>
                <a:cs typeface="Arial Unicode MS" panose="020B0604020202020204" pitchFamily="34" charset="-128"/>
              </a:rPr>
              <a:t>Rohstoff</a:t>
            </a:r>
          </a:p>
        </p:txBody>
      </p:sp>
      <p:sp>
        <p:nvSpPr>
          <p:cNvPr id="51" name="Rectangle 5"/>
          <p:cNvSpPr>
            <a:spLocks noChangeArrowheads="1"/>
          </p:cNvSpPr>
          <p:nvPr/>
        </p:nvSpPr>
        <p:spPr bwMode="white">
          <a:xfrm>
            <a:off x="6406477" y="4861425"/>
            <a:ext cx="925513" cy="257175"/>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de-DE" altLang="de-DE" sz="1000">
                <a:solidFill>
                  <a:schemeClr val="bg1"/>
                </a:solidFill>
                <a:ea typeface="Arial Unicode MS" panose="020B0604020202020204" pitchFamily="34" charset="-128"/>
                <a:cs typeface="Arial Unicode MS" panose="020B0604020202020204" pitchFamily="34" charset="-128"/>
              </a:rPr>
              <a:t>Halbfabrikat</a:t>
            </a:r>
          </a:p>
        </p:txBody>
      </p:sp>
      <p:sp>
        <p:nvSpPr>
          <p:cNvPr id="52" name="Rectangle 5"/>
          <p:cNvSpPr>
            <a:spLocks noChangeArrowheads="1"/>
          </p:cNvSpPr>
          <p:nvPr/>
        </p:nvSpPr>
        <p:spPr bwMode="white">
          <a:xfrm>
            <a:off x="6408065" y="5221788"/>
            <a:ext cx="1136650" cy="257175"/>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de-DE" altLang="de-DE" sz="1000">
                <a:solidFill>
                  <a:schemeClr val="bg1"/>
                </a:solidFill>
                <a:ea typeface="Arial Unicode MS" panose="020B0604020202020204" pitchFamily="34" charset="-128"/>
                <a:cs typeface="Arial Unicode MS" panose="020B0604020202020204" pitchFamily="34" charset="-128"/>
              </a:rPr>
              <a:t>Fertigerzeugnis</a:t>
            </a:r>
          </a:p>
        </p:txBody>
      </p:sp>
      <p:sp>
        <p:nvSpPr>
          <p:cNvPr id="53" name="Line 10"/>
          <p:cNvSpPr>
            <a:spLocks noChangeShapeType="1"/>
          </p:cNvSpPr>
          <p:nvPr/>
        </p:nvSpPr>
        <p:spPr bwMode="white">
          <a:xfrm>
            <a:off x="6335040" y="4645525"/>
            <a:ext cx="714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54" name="Line 10"/>
          <p:cNvSpPr>
            <a:spLocks noChangeShapeType="1"/>
          </p:cNvSpPr>
          <p:nvPr/>
        </p:nvSpPr>
        <p:spPr bwMode="white">
          <a:xfrm>
            <a:off x="6335040" y="5005888"/>
            <a:ext cx="714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55" name="Line 10"/>
          <p:cNvSpPr>
            <a:spLocks noChangeShapeType="1"/>
          </p:cNvSpPr>
          <p:nvPr/>
        </p:nvSpPr>
        <p:spPr bwMode="white">
          <a:xfrm>
            <a:off x="6335040" y="5366250"/>
            <a:ext cx="714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56" name="Line 10"/>
          <p:cNvSpPr>
            <a:spLocks noChangeShapeType="1"/>
          </p:cNvSpPr>
          <p:nvPr/>
        </p:nvSpPr>
        <p:spPr bwMode="white">
          <a:xfrm>
            <a:off x="6335040" y="5726613"/>
            <a:ext cx="714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57" name="Line 8"/>
          <p:cNvSpPr>
            <a:spLocks noChangeShapeType="1"/>
          </p:cNvSpPr>
          <p:nvPr/>
        </p:nvSpPr>
        <p:spPr bwMode="white">
          <a:xfrm>
            <a:off x="7701877" y="4286750"/>
            <a:ext cx="1588" cy="10795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58" name="Rectangle 5"/>
          <p:cNvSpPr>
            <a:spLocks noChangeArrowheads="1"/>
          </p:cNvSpPr>
          <p:nvPr/>
        </p:nvSpPr>
        <p:spPr bwMode="white">
          <a:xfrm>
            <a:off x="7781252" y="4502650"/>
            <a:ext cx="973138" cy="257175"/>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de-DE" altLang="de-DE" sz="1000">
                <a:solidFill>
                  <a:schemeClr val="bg1"/>
                </a:solidFill>
                <a:ea typeface="Arial Unicode MS" panose="020B0604020202020204" pitchFamily="34" charset="-128"/>
                <a:cs typeface="Arial Unicode MS" panose="020B0604020202020204" pitchFamily="34" charset="-128"/>
              </a:rPr>
              <a:t>Handelsware</a:t>
            </a:r>
          </a:p>
        </p:txBody>
      </p:sp>
      <p:sp>
        <p:nvSpPr>
          <p:cNvPr id="59" name="Line 10"/>
          <p:cNvSpPr>
            <a:spLocks noChangeShapeType="1"/>
          </p:cNvSpPr>
          <p:nvPr/>
        </p:nvSpPr>
        <p:spPr bwMode="white">
          <a:xfrm>
            <a:off x="7701877" y="4647113"/>
            <a:ext cx="714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60" name="Line 10"/>
          <p:cNvSpPr>
            <a:spLocks noChangeShapeType="1"/>
          </p:cNvSpPr>
          <p:nvPr/>
        </p:nvSpPr>
        <p:spPr bwMode="white">
          <a:xfrm>
            <a:off x="7701877" y="5007475"/>
            <a:ext cx="714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61" name="Line 10"/>
          <p:cNvSpPr>
            <a:spLocks noChangeShapeType="1"/>
          </p:cNvSpPr>
          <p:nvPr/>
        </p:nvSpPr>
        <p:spPr bwMode="white">
          <a:xfrm>
            <a:off x="7701877" y="5367838"/>
            <a:ext cx="714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de-DE"/>
          </a:p>
        </p:txBody>
      </p:sp>
      <p:sp>
        <p:nvSpPr>
          <p:cNvPr id="62" name="Rectangle 5"/>
          <p:cNvSpPr>
            <a:spLocks noChangeArrowheads="1"/>
          </p:cNvSpPr>
          <p:nvPr/>
        </p:nvSpPr>
        <p:spPr bwMode="white">
          <a:xfrm>
            <a:off x="5096790" y="4877300"/>
            <a:ext cx="1136650" cy="257175"/>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de-DE" altLang="de-DE" sz="1000">
                <a:solidFill>
                  <a:schemeClr val="bg1"/>
                </a:solidFill>
                <a:ea typeface="Arial Unicode MS" panose="020B0604020202020204" pitchFamily="34" charset="-128"/>
                <a:cs typeface="Arial Unicode MS" panose="020B0604020202020204" pitchFamily="34" charset="-128"/>
              </a:rPr>
              <a:t>Fertigerzeugnis</a:t>
            </a:r>
          </a:p>
        </p:txBody>
      </p:sp>
      <p:sp>
        <p:nvSpPr>
          <p:cNvPr id="63" name="Rectangle 5"/>
          <p:cNvSpPr>
            <a:spLocks noChangeArrowheads="1"/>
          </p:cNvSpPr>
          <p:nvPr/>
        </p:nvSpPr>
        <p:spPr bwMode="white">
          <a:xfrm>
            <a:off x="7779665" y="4861425"/>
            <a:ext cx="1136650" cy="257175"/>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de-DE" altLang="de-DE" sz="1000">
                <a:solidFill>
                  <a:schemeClr val="bg1"/>
                </a:solidFill>
                <a:ea typeface="Arial Unicode MS" panose="020B0604020202020204" pitchFamily="34" charset="-128"/>
                <a:cs typeface="Arial Unicode MS" panose="020B0604020202020204" pitchFamily="34" charset="-128"/>
              </a:rPr>
              <a:t>Fertigerzeugnis</a:t>
            </a:r>
          </a:p>
        </p:txBody>
      </p:sp>
      <p:sp>
        <p:nvSpPr>
          <p:cNvPr id="64" name="Rectangle 5"/>
          <p:cNvSpPr>
            <a:spLocks noChangeArrowheads="1"/>
          </p:cNvSpPr>
          <p:nvPr/>
        </p:nvSpPr>
        <p:spPr bwMode="white">
          <a:xfrm>
            <a:off x="3791865" y="5221788"/>
            <a:ext cx="728662" cy="257175"/>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de-DE" altLang="de-DE" sz="1000">
                <a:solidFill>
                  <a:schemeClr val="bg1"/>
                </a:solidFill>
                <a:ea typeface="Arial Unicode MS" panose="020B0604020202020204" pitchFamily="34" charset="-128"/>
                <a:cs typeface="Arial Unicode MS" panose="020B0604020202020204" pitchFamily="34" charset="-128"/>
              </a:rPr>
              <a:t>Sonstige</a:t>
            </a:r>
          </a:p>
        </p:txBody>
      </p:sp>
      <p:sp>
        <p:nvSpPr>
          <p:cNvPr id="65" name="Rectangle 5"/>
          <p:cNvSpPr>
            <a:spLocks noChangeArrowheads="1"/>
          </p:cNvSpPr>
          <p:nvPr/>
        </p:nvSpPr>
        <p:spPr bwMode="white">
          <a:xfrm>
            <a:off x="5098377" y="5221788"/>
            <a:ext cx="728663" cy="257175"/>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de-DE" altLang="de-DE" sz="1000">
                <a:solidFill>
                  <a:schemeClr val="bg1"/>
                </a:solidFill>
                <a:ea typeface="Arial Unicode MS" panose="020B0604020202020204" pitchFamily="34" charset="-128"/>
                <a:cs typeface="Arial Unicode MS" panose="020B0604020202020204" pitchFamily="34" charset="-128"/>
              </a:rPr>
              <a:t>Sonstige</a:t>
            </a:r>
          </a:p>
        </p:txBody>
      </p:sp>
      <p:sp>
        <p:nvSpPr>
          <p:cNvPr id="66" name="Rectangle 5"/>
          <p:cNvSpPr>
            <a:spLocks noChangeArrowheads="1"/>
          </p:cNvSpPr>
          <p:nvPr/>
        </p:nvSpPr>
        <p:spPr bwMode="white">
          <a:xfrm>
            <a:off x="6420765" y="5582150"/>
            <a:ext cx="728662" cy="257175"/>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de-DE" altLang="de-DE" sz="1000">
                <a:solidFill>
                  <a:schemeClr val="bg1"/>
                </a:solidFill>
                <a:ea typeface="Arial Unicode MS" panose="020B0604020202020204" pitchFamily="34" charset="-128"/>
                <a:cs typeface="Arial Unicode MS" panose="020B0604020202020204" pitchFamily="34" charset="-128"/>
              </a:rPr>
              <a:t>Sonstige</a:t>
            </a:r>
          </a:p>
        </p:txBody>
      </p:sp>
      <p:sp>
        <p:nvSpPr>
          <p:cNvPr id="67" name="Rectangle 5"/>
          <p:cNvSpPr>
            <a:spLocks noChangeArrowheads="1"/>
          </p:cNvSpPr>
          <p:nvPr/>
        </p:nvSpPr>
        <p:spPr bwMode="white">
          <a:xfrm>
            <a:off x="7787602" y="5221788"/>
            <a:ext cx="728663" cy="257175"/>
          </a:xfrm>
          <a:prstGeom prst="rect">
            <a:avLst/>
          </a:prstGeom>
          <a:solidFill>
            <a:srgbClr val="004880"/>
          </a:solidFill>
          <a:ln w="12700" algn="ctr">
            <a:solidFill>
              <a:schemeClr val="tx1"/>
            </a:solidFill>
            <a:miter lim="800000"/>
            <a:headEnd/>
            <a:tailEnd/>
          </a:ln>
        </p:spPr>
        <p:txBody>
          <a:bodyPr wrap="none" lIns="90000" tIns="46800" rIns="90000" bIns="46800">
            <a:spAutoFit/>
          </a:bodyPr>
          <a:lstStyle>
            <a:lvl1pPr marL="244475" indent="-244475" eaLnBrk="0" hangingPunct="0">
              <a:defRPr sz="1200" b="1">
                <a:solidFill>
                  <a:schemeClr val="tx1"/>
                </a:solidFill>
                <a:latin typeface="Arial" panose="020B0604020202020204" pitchFamily="34" charset="0"/>
              </a:defRPr>
            </a:lvl1pPr>
            <a:lvl2pPr marL="742950" indent="-285750" eaLnBrk="0" hangingPunct="0">
              <a:defRPr sz="1200" b="1">
                <a:solidFill>
                  <a:schemeClr val="tx1"/>
                </a:solidFill>
                <a:latin typeface="Arial" panose="020B0604020202020204" pitchFamily="34" charset="0"/>
              </a:defRPr>
            </a:lvl2pPr>
            <a:lvl3pPr marL="1143000" indent="-228600" eaLnBrk="0" hangingPunct="0">
              <a:defRPr sz="1200" b="1">
                <a:solidFill>
                  <a:schemeClr val="tx1"/>
                </a:solidFill>
                <a:latin typeface="Arial" panose="020B0604020202020204" pitchFamily="34" charset="0"/>
              </a:defRPr>
            </a:lvl3pPr>
            <a:lvl4pPr marL="1600200" indent="-228600" eaLnBrk="0" hangingPunct="0">
              <a:defRPr sz="1200" b="1">
                <a:solidFill>
                  <a:schemeClr val="tx1"/>
                </a:solidFill>
                <a:latin typeface="Arial" panose="020B0604020202020204" pitchFamily="34" charset="0"/>
              </a:defRPr>
            </a:lvl4pPr>
            <a:lvl5pPr marL="2057400" indent="-228600" eaLnBrk="0" hangingPunct="0">
              <a:defRPr sz="1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48B00"/>
              </a:buClr>
              <a:buFont typeface="Wingdings" panose="05000000000000000000" pitchFamily="2" charset="2"/>
              <a:defRPr sz="1200" b="1">
                <a:solidFill>
                  <a:schemeClr val="tx1"/>
                </a:solidFill>
                <a:latin typeface="Arial" panose="020B0604020202020204" pitchFamily="34" charset="0"/>
              </a:defRPr>
            </a:lvl9pPr>
          </a:lstStyle>
          <a:p>
            <a:pPr algn="ctr" eaLnBrk="1" hangingPunct="1">
              <a:spcBef>
                <a:spcPct val="0"/>
              </a:spcBef>
              <a:buClr>
                <a:schemeClr val="accent1"/>
              </a:buClr>
              <a:buSzPct val="80000"/>
            </a:pPr>
            <a:r>
              <a:rPr lang="de-DE" altLang="de-DE" sz="1000">
                <a:solidFill>
                  <a:schemeClr val="bg1"/>
                </a:solidFill>
                <a:ea typeface="Arial Unicode MS" panose="020B0604020202020204" pitchFamily="34" charset="-128"/>
                <a:cs typeface="Arial Unicode MS" panose="020B0604020202020204" pitchFamily="34" charset="-128"/>
              </a:rPr>
              <a:t>Sonstige</a:t>
            </a:r>
          </a:p>
        </p:txBody>
      </p:sp>
    </p:spTree>
    <p:extLst>
      <p:ext uri="{BB962C8B-B14F-4D97-AF65-F5344CB8AC3E}">
        <p14:creationId xmlns:p14="http://schemas.microsoft.com/office/powerpoint/2010/main" val="1036058493"/>
      </p:ext>
    </p:extLst>
  </p:cSld>
  <p:clrMapOvr>
    <a:masterClrMapping/>
  </p:clrMapOvr>
  <p:timing>
    <p:tnLst>
      <p:par>
        <p:cTn id="1" dur="indefinite" restart="never" nodeType="tmRoot"/>
      </p:par>
    </p:tnLst>
  </p:timing>
</p:sld>
</file>

<file path=ppt/theme/theme1.xml><?xml version="1.0" encoding="utf-8"?>
<a:theme xmlns:a="http://schemas.openxmlformats.org/drawingml/2006/main" name="SAP_2016_16x9_white">
  <a:themeElements>
    <a:clrScheme name="SAP_colors_white_template">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20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ts val="6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Präsentation1" id="{57F493F3-C7D5-4775-8B15-1AB2D8924BA4}" vid="{BA671897-2218-4B64-A211-BE4C8732D146}"/>
    </a:ext>
  </a:extLst>
</a:theme>
</file>

<file path=ppt/theme/theme2.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SAP_Template_169_de</Template>
  <TotalTime>0</TotalTime>
  <Words>1983</Words>
  <Application>Microsoft Office PowerPoint</Application>
  <PresentationFormat>Benutzerdefiniert</PresentationFormat>
  <Paragraphs>558</Paragraphs>
  <Slides>44</Slides>
  <Notes>3</Notes>
  <HiddenSlides>0</HiddenSlides>
  <MMClips>0</MMClips>
  <ScaleCrop>false</ScaleCrop>
  <HeadingPairs>
    <vt:vector size="8" baseType="variant">
      <vt:variant>
        <vt:lpstr>Verwendete Schriftarten</vt:lpstr>
      </vt:variant>
      <vt:variant>
        <vt:i4>8</vt:i4>
      </vt:variant>
      <vt:variant>
        <vt:lpstr>Design</vt:lpstr>
      </vt:variant>
      <vt:variant>
        <vt:i4>1</vt:i4>
      </vt:variant>
      <vt:variant>
        <vt:lpstr>Eingebettete OLE-Server</vt:lpstr>
      </vt:variant>
      <vt:variant>
        <vt:i4>1</vt:i4>
      </vt:variant>
      <vt:variant>
        <vt:lpstr>Folientitel</vt:lpstr>
      </vt:variant>
      <vt:variant>
        <vt:i4>44</vt:i4>
      </vt:variant>
    </vt:vector>
  </HeadingPairs>
  <TitlesOfParts>
    <vt:vector size="54" baseType="lpstr">
      <vt:lpstr>Angsana New</vt:lpstr>
      <vt:lpstr>Arial</vt:lpstr>
      <vt:lpstr>Arial Unicode MS</vt:lpstr>
      <vt:lpstr>Courier New</vt:lpstr>
      <vt:lpstr>Symbol</vt:lpstr>
      <vt:lpstr>Times New Roman</vt:lpstr>
      <vt:lpstr>wingdings</vt:lpstr>
      <vt:lpstr>wingdings</vt:lpstr>
      <vt:lpstr>SAP_2016_16x9_white</vt:lpstr>
      <vt:lpstr>Bitmap Image</vt:lpstr>
      <vt:lpstr>Materialwirtschaft MM</vt:lpstr>
      <vt:lpstr>PowerPoint-Präsentation</vt:lpstr>
      <vt:lpstr>PowerPoint-Präsentation</vt:lpstr>
      <vt:lpstr>PowerPoint-Präsentation</vt:lpstr>
      <vt:lpstr>Funktionalität</vt:lpstr>
      <vt:lpstr>Kapitelübersicht</vt:lpstr>
      <vt:lpstr>MM Organisationsstruktur (Materialwirtschaft)</vt:lpstr>
      <vt:lpstr>MM Organisationsstrukturen (Beschaffung)</vt:lpstr>
      <vt:lpstr>Global Bike Struktur der Materialwirtschaft</vt:lpstr>
      <vt:lpstr>Global Bike Organisationsstruktur in SAP ERP (Logistik)</vt:lpstr>
      <vt:lpstr>MM Stammdaten</vt:lpstr>
      <vt:lpstr>Geschäftspartnerstammsatz (Lieferanten)</vt:lpstr>
      <vt:lpstr>Geschäftspartnerstammsatz (Lieferanten)</vt:lpstr>
      <vt:lpstr>Geschäftspartnerstammsatz (Lieferanten)</vt:lpstr>
      <vt:lpstr>Materialstammsatz</vt:lpstr>
      <vt:lpstr>Materialstammsatz – Sichten</vt:lpstr>
      <vt:lpstr>Materialstammsatz</vt:lpstr>
      <vt:lpstr>Einkaufsinfosatz</vt:lpstr>
      <vt:lpstr>Einkaufsinfosatz</vt:lpstr>
      <vt:lpstr>Stammdaten in der Nutzung</vt:lpstr>
      <vt:lpstr>Procure-To-Pay Prozess</vt:lpstr>
      <vt:lpstr>Bestellanforderung</vt:lpstr>
      <vt:lpstr>Ermittlung der Bezugsquelle</vt:lpstr>
      <vt:lpstr>Interne Beschaffung</vt:lpstr>
      <vt:lpstr>Orderbuch</vt:lpstr>
      <vt:lpstr>Rahmenverträge</vt:lpstr>
      <vt:lpstr>Ausschreibung</vt:lpstr>
      <vt:lpstr>Lieferantenangebot</vt:lpstr>
      <vt:lpstr>Lieferantenbewertung</vt:lpstr>
      <vt:lpstr>Bestellung</vt:lpstr>
      <vt:lpstr>Bestellung</vt:lpstr>
      <vt:lpstr>Struktur der Bestellung</vt:lpstr>
      <vt:lpstr>Ausgabe Bestellung</vt:lpstr>
      <vt:lpstr>Wareneingang</vt:lpstr>
      <vt:lpstr>Wareneingang</vt:lpstr>
      <vt:lpstr>Warenbewegungen</vt:lpstr>
      <vt:lpstr>Effekte des Wareneingangs</vt:lpstr>
      <vt:lpstr>Fakturierung</vt:lpstr>
      <vt:lpstr>Fakturierung</vt:lpstr>
      <vt:lpstr>Zahlung an Lieferanten</vt:lpstr>
      <vt:lpstr>Wareneingang / Rechnungseingang Abstimmkonto</vt:lpstr>
      <vt:lpstr>Wareneingang / Rechnungseingang Abstimmkonto</vt:lpstr>
      <vt:lpstr>Zahlung an Lieferanten</vt:lpstr>
      <vt:lpstr>Integrationspunkte FI – MM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Materialwirtschaft MM</dc:title>
  <dc:creator>Victoria Helmstädt</dc:creator>
  <cp:keywords>2016/16:9/white</cp:keywords>
  <cp:lastModifiedBy>Chris Reich</cp:lastModifiedBy>
  <cp:revision>62</cp:revision>
  <dcterms:created xsi:type="dcterms:W3CDTF">2017-02-20T11:09:57Z</dcterms:created>
  <dcterms:modified xsi:type="dcterms:W3CDTF">2022-06-21T11:55:19Z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-1173631419</vt:i4>
  </property>
  <property fmtid="{D5CDD505-2E9C-101B-9397-08002B2CF9AE}" pid="3" name="_NewReviewCycle">
    <vt:lpwstr/>
  </property>
  <property fmtid="{D5CDD505-2E9C-101B-9397-08002B2CF9AE}" pid="4" name="_EmailSubject">
    <vt:lpwstr> UA Master Slides Diskussion</vt:lpwstr>
  </property>
  <property fmtid="{D5CDD505-2E9C-101B-9397-08002B2CF9AE}" pid="5" name="_AuthorEmail">
    <vt:lpwstr>kristof.schneider@sap.com</vt:lpwstr>
  </property>
  <property fmtid="{D5CDD505-2E9C-101B-9397-08002B2CF9AE}" pid="6" name="_AuthorEmailDisplayName">
    <vt:lpwstr>Schneider, Kristof</vt:lpwstr>
  </property>
  <property fmtid="{D5CDD505-2E9C-101B-9397-08002B2CF9AE}" pid="7" name="_PreviousAdHocReviewCycleID">
    <vt:i4>1357826825</vt:i4>
  </property>
</Properties>
</file>