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8"/>
  </p:notesMasterIdLst>
  <p:handoutMasterIdLst>
    <p:handoutMasterId r:id="rId49"/>
  </p:handoutMasterIdLst>
  <p:sldIdLst>
    <p:sldId id="361" r:id="rId2"/>
    <p:sldId id="362" r:id="rId3"/>
    <p:sldId id="363" r:id="rId4"/>
    <p:sldId id="364" r:id="rId5"/>
    <p:sldId id="368" r:id="rId6"/>
    <p:sldId id="365" r:id="rId7"/>
    <p:sldId id="366" r:id="rId8"/>
    <p:sldId id="369" r:id="rId9"/>
    <p:sldId id="370" r:id="rId10"/>
    <p:sldId id="371" r:id="rId11"/>
    <p:sldId id="416" r:id="rId12"/>
    <p:sldId id="372" r:id="rId13"/>
    <p:sldId id="373" r:id="rId14"/>
    <p:sldId id="375" r:id="rId15"/>
    <p:sldId id="376" r:id="rId16"/>
    <p:sldId id="377" r:id="rId17"/>
    <p:sldId id="378" r:id="rId18"/>
    <p:sldId id="379" r:id="rId19"/>
    <p:sldId id="380" r:id="rId20"/>
    <p:sldId id="417" r:id="rId21"/>
    <p:sldId id="381" r:id="rId22"/>
    <p:sldId id="382"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400" r:id="rId39"/>
    <p:sldId id="401" r:id="rId40"/>
    <p:sldId id="402" r:id="rId41"/>
    <p:sldId id="403" r:id="rId42"/>
    <p:sldId id="404" r:id="rId43"/>
    <p:sldId id="406" r:id="rId44"/>
    <p:sldId id="407" r:id="rId45"/>
    <p:sldId id="408" r:id="rId46"/>
    <p:sldId id="409" r:id="rId47"/>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5918" autoAdjust="0"/>
  </p:normalViewPr>
  <p:slideViewPr>
    <p:cSldViewPr snapToGrid="0" showGuides="1">
      <p:cViewPr varScale="1">
        <p:scale>
          <a:sx n="96" d="100"/>
          <a:sy n="96" d="100"/>
        </p:scale>
        <p:origin x="1110" y="96"/>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4F05F-2D2B-4E6C-8574-ADA77DFEAA6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BF18B392-42A9-4B77-BC2F-8A49ABCE2F3B}">
      <dgm:prSet phldrT="[Text]"/>
      <dgm:spPr/>
      <dgm:t>
        <a:bodyPr/>
        <a:lstStyle/>
        <a:p>
          <a:r>
            <a:rPr lang="de-DE" b="1" dirty="0" smtClean="0"/>
            <a:t>Vorverkaufs-</a:t>
          </a:r>
          <a:br>
            <a:rPr lang="de-DE" b="1" dirty="0" smtClean="0"/>
          </a:br>
          <a:r>
            <a:rPr lang="de-DE" b="1" dirty="0" err="1" smtClean="0"/>
            <a:t>aktivitäten</a:t>
          </a:r>
          <a:endParaRPr lang="de-DE" b="1" dirty="0"/>
        </a:p>
      </dgm:t>
    </dgm:pt>
    <dgm:pt modelId="{923EEDEF-779E-452D-80B8-FE3C4F216BC0}" type="parTrans" cxnId="{EFD41844-DA34-46D9-8700-2A9D6659F719}">
      <dgm:prSet/>
      <dgm:spPr/>
      <dgm:t>
        <a:bodyPr/>
        <a:lstStyle/>
        <a:p>
          <a:endParaRPr lang="de-DE"/>
        </a:p>
      </dgm:t>
    </dgm:pt>
    <dgm:pt modelId="{EB708584-3B21-417D-B6B0-CA4C41864EF7}" type="sibTrans" cxnId="{EFD41844-DA34-46D9-8700-2A9D6659F719}">
      <dgm:prSet/>
      <dgm:spPr/>
      <dgm:t>
        <a:bodyPr/>
        <a:lstStyle/>
        <a:p>
          <a:endParaRPr lang="de-DE"/>
        </a:p>
      </dgm:t>
    </dgm:pt>
    <dgm:pt modelId="{D9AD8AF1-6534-487E-A545-871AC2381D33}">
      <dgm:prSet phldrT="[Text]"/>
      <dgm:spPr/>
      <dgm:t>
        <a:bodyPr/>
        <a:lstStyle/>
        <a:p>
          <a:r>
            <a:rPr lang="de-DE" b="1" dirty="0" smtClean="0"/>
            <a:t>Kundenauftrag</a:t>
          </a:r>
          <a:endParaRPr lang="de-DE" b="1" dirty="0"/>
        </a:p>
      </dgm:t>
    </dgm:pt>
    <dgm:pt modelId="{F6859D1C-71E4-4832-8544-D1025BA4E86F}" type="parTrans" cxnId="{D20B75ED-A360-4708-B68A-CEF3E8083047}">
      <dgm:prSet/>
      <dgm:spPr/>
      <dgm:t>
        <a:bodyPr/>
        <a:lstStyle/>
        <a:p>
          <a:endParaRPr lang="de-DE"/>
        </a:p>
      </dgm:t>
    </dgm:pt>
    <dgm:pt modelId="{E9C5492E-1560-4E4E-90B9-67BE5D948896}" type="sibTrans" cxnId="{D20B75ED-A360-4708-B68A-CEF3E8083047}">
      <dgm:prSet/>
      <dgm:spPr/>
      <dgm:t>
        <a:bodyPr/>
        <a:lstStyle/>
        <a:p>
          <a:endParaRPr lang="de-DE"/>
        </a:p>
      </dgm:t>
    </dgm:pt>
    <dgm:pt modelId="{63528E7F-08AB-48C1-AFD2-8770FC5DB82A}">
      <dgm:prSet phldrT="[Text]"/>
      <dgm:spPr/>
      <dgm:t>
        <a:bodyPr/>
        <a:lstStyle/>
        <a:p>
          <a:r>
            <a:rPr lang="de-DE" b="1" dirty="0" smtClean="0"/>
            <a:t>Verfügbarkeit prüfen</a:t>
          </a:r>
          <a:endParaRPr lang="de-DE" b="1" dirty="0"/>
        </a:p>
      </dgm:t>
    </dgm:pt>
    <dgm:pt modelId="{9025E2B9-A1C4-48A7-91D0-05C869CB7BF3}" type="parTrans" cxnId="{08042A7B-188D-4FC7-A23B-7228AB645F94}">
      <dgm:prSet/>
      <dgm:spPr/>
      <dgm:t>
        <a:bodyPr/>
        <a:lstStyle/>
        <a:p>
          <a:endParaRPr lang="de-DE"/>
        </a:p>
      </dgm:t>
    </dgm:pt>
    <dgm:pt modelId="{C49D7450-F1A2-4789-AD64-7DCD3D8D73E3}" type="sibTrans" cxnId="{08042A7B-188D-4FC7-A23B-7228AB645F94}">
      <dgm:prSet/>
      <dgm:spPr/>
      <dgm:t>
        <a:bodyPr/>
        <a:lstStyle/>
        <a:p>
          <a:endParaRPr lang="de-DE"/>
        </a:p>
      </dgm:t>
    </dgm:pt>
    <dgm:pt modelId="{7C9A6D12-04E0-4F52-9D8B-3FECD81D16FA}">
      <dgm:prSet phldrT="[Text]"/>
      <dgm:spPr/>
      <dgm:t>
        <a:bodyPr/>
        <a:lstStyle/>
        <a:p>
          <a:r>
            <a:rPr lang="de-DE" b="1" dirty="0" smtClean="0"/>
            <a:t>Material-</a:t>
          </a:r>
          <a:br>
            <a:rPr lang="de-DE" b="1" dirty="0" smtClean="0"/>
          </a:br>
          <a:r>
            <a:rPr lang="de-DE" b="1" dirty="0" err="1" smtClean="0"/>
            <a:t>bereitstellung</a:t>
          </a:r>
          <a:endParaRPr lang="de-DE" b="1" dirty="0"/>
        </a:p>
      </dgm:t>
    </dgm:pt>
    <dgm:pt modelId="{FCFF7086-981E-43DA-B724-A9CB111B2321}" type="parTrans" cxnId="{D985365F-3F5C-4C4A-9192-F26C49442BEC}">
      <dgm:prSet/>
      <dgm:spPr/>
      <dgm:t>
        <a:bodyPr/>
        <a:lstStyle/>
        <a:p>
          <a:endParaRPr lang="de-DE"/>
        </a:p>
      </dgm:t>
    </dgm:pt>
    <dgm:pt modelId="{BBDCAAE4-C3E6-4EF5-ADEE-2CB16BDCD790}" type="sibTrans" cxnId="{D985365F-3F5C-4C4A-9192-F26C49442BEC}">
      <dgm:prSet/>
      <dgm:spPr/>
      <dgm:t>
        <a:bodyPr/>
        <a:lstStyle/>
        <a:p>
          <a:endParaRPr lang="de-DE"/>
        </a:p>
      </dgm:t>
    </dgm:pt>
    <dgm:pt modelId="{76DD918A-89C6-465F-B72C-61B26707B319}">
      <dgm:prSet phldrT="[Text]"/>
      <dgm:spPr/>
      <dgm:t>
        <a:bodyPr/>
        <a:lstStyle/>
        <a:p>
          <a:r>
            <a:rPr lang="de-DE" b="1" dirty="0" smtClean="0"/>
            <a:t>Verpacken/</a:t>
          </a:r>
          <a:br>
            <a:rPr lang="de-DE" b="1" dirty="0" smtClean="0"/>
          </a:br>
          <a:r>
            <a:rPr lang="de-DE" b="1" dirty="0" smtClean="0"/>
            <a:t>Verladen</a:t>
          </a:r>
          <a:endParaRPr lang="de-DE" b="1" dirty="0"/>
        </a:p>
      </dgm:t>
    </dgm:pt>
    <dgm:pt modelId="{93B5464C-77F5-4757-A53B-C5A25F6742C8}" type="parTrans" cxnId="{F1CA0A2B-CEA3-4A0A-9596-2137CC2C2AC3}">
      <dgm:prSet/>
      <dgm:spPr/>
      <dgm:t>
        <a:bodyPr/>
        <a:lstStyle/>
        <a:p>
          <a:endParaRPr lang="de-DE"/>
        </a:p>
      </dgm:t>
    </dgm:pt>
    <dgm:pt modelId="{601D42AA-82E8-4343-B8D5-BE46F41BA02D}" type="sibTrans" cxnId="{F1CA0A2B-CEA3-4A0A-9596-2137CC2C2AC3}">
      <dgm:prSet/>
      <dgm:spPr/>
      <dgm:t>
        <a:bodyPr/>
        <a:lstStyle/>
        <a:p>
          <a:endParaRPr lang="de-DE"/>
        </a:p>
      </dgm:t>
    </dgm:pt>
    <dgm:pt modelId="{DCD9B3FE-FCFC-4816-98D2-A2B804D5A01D}">
      <dgm:prSet phldrT="[Text]"/>
      <dgm:spPr/>
      <dgm:t>
        <a:bodyPr/>
        <a:lstStyle/>
        <a:p>
          <a:r>
            <a:rPr lang="de-DE" b="1" dirty="0" smtClean="0"/>
            <a:t>Warenausgang</a:t>
          </a:r>
          <a:endParaRPr lang="de-DE" b="1" dirty="0"/>
        </a:p>
      </dgm:t>
    </dgm:pt>
    <dgm:pt modelId="{FEC968A4-D735-4FCC-981F-35A29E36B598}" type="parTrans" cxnId="{88907732-A9E5-414F-B143-BDA1556F583F}">
      <dgm:prSet/>
      <dgm:spPr/>
      <dgm:t>
        <a:bodyPr/>
        <a:lstStyle/>
        <a:p>
          <a:endParaRPr lang="de-DE"/>
        </a:p>
      </dgm:t>
    </dgm:pt>
    <dgm:pt modelId="{78F5137C-FE50-4C12-82F7-A494AC569089}" type="sibTrans" cxnId="{88907732-A9E5-414F-B143-BDA1556F583F}">
      <dgm:prSet/>
      <dgm:spPr/>
      <dgm:t>
        <a:bodyPr/>
        <a:lstStyle/>
        <a:p>
          <a:endParaRPr lang="de-DE"/>
        </a:p>
      </dgm:t>
    </dgm:pt>
    <dgm:pt modelId="{D93690BF-4F33-4899-9840-E3CE2D031B02}">
      <dgm:prSet phldrT="[Text]"/>
      <dgm:spPr/>
      <dgm:t>
        <a:bodyPr/>
        <a:lstStyle/>
        <a:p>
          <a:r>
            <a:rPr lang="de-DE" b="1" dirty="0" smtClean="0"/>
            <a:t>Rechnung</a:t>
          </a:r>
          <a:endParaRPr lang="de-DE" b="1" dirty="0"/>
        </a:p>
      </dgm:t>
    </dgm:pt>
    <dgm:pt modelId="{CDC838F7-FC3F-415E-BFD4-AA90FA70BCC8}" type="parTrans" cxnId="{A66CAF44-5172-44BE-A424-B0B77F44BF94}">
      <dgm:prSet/>
      <dgm:spPr/>
      <dgm:t>
        <a:bodyPr/>
        <a:lstStyle/>
        <a:p>
          <a:endParaRPr lang="de-DE"/>
        </a:p>
      </dgm:t>
    </dgm:pt>
    <dgm:pt modelId="{79B2DEEA-C691-4B0F-BA6E-824E425F22DC}" type="sibTrans" cxnId="{A66CAF44-5172-44BE-A424-B0B77F44BF94}">
      <dgm:prSet/>
      <dgm:spPr/>
      <dgm:t>
        <a:bodyPr/>
        <a:lstStyle/>
        <a:p>
          <a:endParaRPr lang="de-DE"/>
        </a:p>
      </dgm:t>
    </dgm:pt>
    <dgm:pt modelId="{B7D06985-0B1A-4807-BF9C-ACB3BEFB3BAB}">
      <dgm:prSet phldrT="[Text]"/>
      <dgm:spPr/>
      <dgm:t>
        <a:bodyPr/>
        <a:lstStyle/>
        <a:p>
          <a:r>
            <a:rPr lang="de-DE" b="1" dirty="0" smtClean="0"/>
            <a:t>Zahlungs-</a:t>
          </a:r>
          <a:br>
            <a:rPr lang="de-DE" b="1" dirty="0" smtClean="0"/>
          </a:br>
          <a:r>
            <a:rPr lang="de-DE" b="1" dirty="0" err="1" smtClean="0"/>
            <a:t>bestätigung</a:t>
          </a:r>
          <a:endParaRPr lang="de-DE" b="1" dirty="0"/>
        </a:p>
      </dgm:t>
    </dgm:pt>
    <dgm:pt modelId="{FA5536F9-6CE0-4E96-A180-2873476FCDBE}" type="parTrans" cxnId="{4B0CC4ED-D5AC-41E0-A0C7-DBA186655FCC}">
      <dgm:prSet/>
      <dgm:spPr/>
      <dgm:t>
        <a:bodyPr/>
        <a:lstStyle/>
        <a:p>
          <a:endParaRPr lang="de-DE"/>
        </a:p>
      </dgm:t>
    </dgm:pt>
    <dgm:pt modelId="{DEEC8B58-92C5-41DE-B190-829B9C38B48E}" type="sibTrans" cxnId="{4B0CC4ED-D5AC-41E0-A0C7-DBA186655FCC}">
      <dgm:prSet/>
      <dgm:spPr/>
      <dgm:t>
        <a:bodyPr/>
        <a:lstStyle/>
        <a:p>
          <a:endParaRPr lang="de-DE"/>
        </a:p>
      </dgm:t>
    </dgm:pt>
    <dgm:pt modelId="{B8E6F7EC-E91A-461B-BF83-A27DA862995D}" type="pres">
      <dgm:prSet presAssocID="{DF84F05F-2D2B-4E6C-8574-ADA77DFEAA64}" presName="cycle" presStyleCnt="0">
        <dgm:presLayoutVars>
          <dgm:dir/>
          <dgm:resizeHandles val="exact"/>
        </dgm:presLayoutVars>
      </dgm:prSet>
      <dgm:spPr/>
      <dgm:t>
        <a:bodyPr/>
        <a:lstStyle/>
        <a:p>
          <a:endParaRPr lang="de-DE"/>
        </a:p>
      </dgm:t>
    </dgm:pt>
    <dgm:pt modelId="{68E5616F-41FC-4DEA-9DDC-4D64247BFE87}" type="pres">
      <dgm:prSet presAssocID="{BF18B392-42A9-4B77-BC2F-8A49ABCE2F3B}" presName="node" presStyleLbl="node1" presStyleIdx="0" presStyleCnt="8">
        <dgm:presLayoutVars>
          <dgm:bulletEnabled val="1"/>
        </dgm:presLayoutVars>
      </dgm:prSet>
      <dgm:spPr/>
      <dgm:t>
        <a:bodyPr/>
        <a:lstStyle/>
        <a:p>
          <a:endParaRPr lang="de-DE"/>
        </a:p>
      </dgm:t>
    </dgm:pt>
    <dgm:pt modelId="{2E6CA72E-1591-408D-863D-DE3D5C0EA2EC}" type="pres">
      <dgm:prSet presAssocID="{BF18B392-42A9-4B77-BC2F-8A49ABCE2F3B}" presName="spNode" presStyleCnt="0"/>
      <dgm:spPr/>
    </dgm:pt>
    <dgm:pt modelId="{37C98CF1-0ED2-44E6-BDB9-746D79C32D1B}" type="pres">
      <dgm:prSet presAssocID="{EB708584-3B21-417D-B6B0-CA4C41864EF7}" presName="sibTrans" presStyleLbl="sibTrans1D1" presStyleIdx="0" presStyleCnt="8"/>
      <dgm:spPr/>
      <dgm:t>
        <a:bodyPr/>
        <a:lstStyle/>
        <a:p>
          <a:endParaRPr lang="de-DE"/>
        </a:p>
      </dgm:t>
    </dgm:pt>
    <dgm:pt modelId="{1020B0F9-39D6-4FA3-A8A0-2DDE6B2F1F57}" type="pres">
      <dgm:prSet presAssocID="{D9AD8AF1-6534-487E-A545-871AC2381D33}" presName="node" presStyleLbl="node1" presStyleIdx="1" presStyleCnt="8">
        <dgm:presLayoutVars>
          <dgm:bulletEnabled val="1"/>
        </dgm:presLayoutVars>
      </dgm:prSet>
      <dgm:spPr/>
      <dgm:t>
        <a:bodyPr/>
        <a:lstStyle/>
        <a:p>
          <a:endParaRPr lang="de-DE"/>
        </a:p>
      </dgm:t>
    </dgm:pt>
    <dgm:pt modelId="{A48BD0F1-2295-4493-BF21-7D88E61A5868}" type="pres">
      <dgm:prSet presAssocID="{D9AD8AF1-6534-487E-A545-871AC2381D33}" presName="spNode" presStyleCnt="0"/>
      <dgm:spPr/>
    </dgm:pt>
    <dgm:pt modelId="{E802F82B-DA14-4FF5-B1CB-A53B9B885E52}" type="pres">
      <dgm:prSet presAssocID="{E9C5492E-1560-4E4E-90B9-67BE5D948896}" presName="sibTrans" presStyleLbl="sibTrans1D1" presStyleIdx="1" presStyleCnt="8"/>
      <dgm:spPr/>
      <dgm:t>
        <a:bodyPr/>
        <a:lstStyle/>
        <a:p>
          <a:endParaRPr lang="de-DE"/>
        </a:p>
      </dgm:t>
    </dgm:pt>
    <dgm:pt modelId="{D6A86E0A-F7E2-4B94-AE9F-EF1F7A11E30C}" type="pres">
      <dgm:prSet presAssocID="{63528E7F-08AB-48C1-AFD2-8770FC5DB82A}" presName="node" presStyleLbl="node1" presStyleIdx="2" presStyleCnt="8">
        <dgm:presLayoutVars>
          <dgm:bulletEnabled val="1"/>
        </dgm:presLayoutVars>
      </dgm:prSet>
      <dgm:spPr/>
      <dgm:t>
        <a:bodyPr/>
        <a:lstStyle/>
        <a:p>
          <a:endParaRPr lang="de-DE"/>
        </a:p>
      </dgm:t>
    </dgm:pt>
    <dgm:pt modelId="{02BEC83D-B022-4D97-9C85-5802D357CA5C}" type="pres">
      <dgm:prSet presAssocID="{63528E7F-08AB-48C1-AFD2-8770FC5DB82A}" presName="spNode" presStyleCnt="0"/>
      <dgm:spPr/>
    </dgm:pt>
    <dgm:pt modelId="{A7AEA8B5-9D5A-4F5F-8B20-7E8FBD1E8C14}" type="pres">
      <dgm:prSet presAssocID="{C49D7450-F1A2-4789-AD64-7DCD3D8D73E3}" presName="sibTrans" presStyleLbl="sibTrans1D1" presStyleIdx="2" presStyleCnt="8"/>
      <dgm:spPr/>
      <dgm:t>
        <a:bodyPr/>
        <a:lstStyle/>
        <a:p>
          <a:endParaRPr lang="de-DE"/>
        </a:p>
      </dgm:t>
    </dgm:pt>
    <dgm:pt modelId="{B12F9D0A-9B33-41DA-8F09-A5ADD225BD00}" type="pres">
      <dgm:prSet presAssocID="{7C9A6D12-04E0-4F52-9D8B-3FECD81D16FA}" presName="node" presStyleLbl="node1" presStyleIdx="3" presStyleCnt="8">
        <dgm:presLayoutVars>
          <dgm:bulletEnabled val="1"/>
        </dgm:presLayoutVars>
      </dgm:prSet>
      <dgm:spPr/>
      <dgm:t>
        <a:bodyPr/>
        <a:lstStyle/>
        <a:p>
          <a:endParaRPr lang="de-DE"/>
        </a:p>
      </dgm:t>
    </dgm:pt>
    <dgm:pt modelId="{8418D17B-87C2-4D35-9F34-E16CB1DBE368}" type="pres">
      <dgm:prSet presAssocID="{7C9A6D12-04E0-4F52-9D8B-3FECD81D16FA}" presName="spNode" presStyleCnt="0"/>
      <dgm:spPr/>
    </dgm:pt>
    <dgm:pt modelId="{3242DBA5-CD32-4486-BF73-31823D421B5A}" type="pres">
      <dgm:prSet presAssocID="{BBDCAAE4-C3E6-4EF5-ADEE-2CB16BDCD790}" presName="sibTrans" presStyleLbl="sibTrans1D1" presStyleIdx="3" presStyleCnt="8"/>
      <dgm:spPr/>
      <dgm:t>
        <a:bodyPr/>
        <a:lstStyle/>
        <a:p>
          <a:endParaRPr lang="de-DE"/>
        </a:p>
      </dgm:t>
    </dgm:pt>
    <dgm:pt modelId="{9790239D-5327-4A08-AA49-7026E28D36D8}" type="pres">
      <dgm:prSet presAssocID="{76DD918A-89C6-465F-B72C-61B26707B319}" presName="node" presStyleLbl="node1" presStyleIdx="4" presStyleCnt="8">
        <dgm:presLayoutVars>
          <dgm:bulletEnabled val="1"/>
        </dgm:presLayoutVars>
      </dgm:prSet>
      <dgm:spPr/>
      <dgm:t>
        <a:bodyPr/>
        <a:lstStyle/>
        <a:p>
          <a:endParaRPr lang="de-DE"/>
        </a:p>
      </dgm:t>
    </dgm:pt>
    <dgm:pt modelId="{59A378D0-6D40-449E-91C2-D3926BDC10F6}" type="pres">
      <dgm:prSet presAssocID="{76DD918A-89C6-465F-B72C-61B26707B319}" presName="spNode" presStyleCnt="0"/>
      <dgm:spPr/>
    </dgm:pt>
    <dgm:pt modelId="{6118EACB-773B-41CD-8B29-416134BD24DE}" type="pres">
      <dgm:prSet presAssocID="{601D42AA-82E8-4343-B8D5-BE46F41BA02D}" presName="sibTrans" presStyleLbl="sibTrans1D1" presStyleIdx="4" presStyleCnt="8"/>
      <dgm:spPr/>
      <dgm:t>
        <a:bodyPr/>
        <a:lstStyle/>
        <a:p>
          <a:endParaRPr lang="de-DE"/>
        </a:p>
      </dgm:t>
    </dgm:pt>
    <dgm:pt modelId="{7370AE82-7F1C-4C7F-9D2B-6E6D9474C09C}" type="pres">
      <dgm:prSet presAssocID="{DCD9B3FE-FCFC-4816-98D2-A2B804D5A01D}" presName="node" presStyleLbl="node1" presStyleIdx="5" presStyleCnt="8">
        <dgm:presLayoutVars>
          <dgm:bulletEnabled val="1"/>
        </dgm:presLayoutVars>
      </dgm:prSet>
      <dgm:spPr/>
      <dgm:t>
        <a:bodyPr/>
        <a:lstStyle/>
        <a:p>
          <a:endParaRPr lang="de-DE"/>
        </a:p>
      </dgm:t>
    </dgm:pt>
    <dgm:pt modelId="{242FB7E2-16FE-4E14-81DE-BCBC9DCE104A}" type="pres">
      <dgm:prSet presAssocID="{DCD9B3FE-FCFC-4816-98D2-A2B804D5A01D}" presName="spNode" presStyleCnt="0"/>
      <dgm:spPr/>
    </dgm:pt>
    <dgm:pt modelId="{80E3DBD2-4951-4B85-8DA7-CCC5E4181CC7}" type="pres">
      <dgm:prSet presAssocID="{78F5137C-FE50-4C12-82F7-A494AC569089}" presName="sibTrans" presStyleLbl="sibTrans1D1" presStyleIdx="5" presStyleCnt="8"/>
      <dgm:spPr/>
      <dgm:t>
        <a:bodyPr/>
        <a:lstStyle/>
        <a:p>
          <a:endParaRPr lang="de-DE"/>
        </a:p>
      </dgm:t>
    </dgm:pt>
    <dgm:pt modelId="{E99118B3-B5AE-41DD-B99C-FEB2A6425CA4}" type="pres">
      <dgm:prSet presAssocID="{D93690BF-4F33-4899-9840-E3CE2D031B02}" presName="node" presStyleLbl="node1" presStyleIdx="6" presStyleCnt="8">
        <dgm:presLayoutVars>
          <dgm:bulletEnabled val="1"/>
        </dgm:presLayoutVars>
      </dgm:prSet>
      <dgm:spPr/>
      <dgm:t>
        <a:bodyPr/>
        <a:lstStyle/>
        <a:p>
          <a:endParaRPr lang="de-DE"/>
        </a:p>
      </dgm:t>
    </dgm:pt>
    <dgm:pt modelId="{307E32E6-C6E8-424B-BFAC-D418FC7DB33A}" type="pres">
      <dgm:prSet presAssocID="{D93690BF-4F33-4899-9840-E3CE2D031B02}" presName="spNode" presStyleCnt="0"/>
      <dgm:spPr/>
    </dgm:pt>
    <dgm:pt modelId="{5D993A8F-A3D3-4572-926B-95CF6CD562A6}" type="pres">
      <dgm:prSet presAssocID="{79B2DEEA-C691-4B0F-BA6E-824E425F22DC}" presName="sibTrans" presStyleLbl="sibTrans1D1" presStyleIdx="6" presStyleCnt="8"/>
      <dgm:spPr/>
      <dgm:t>
        <a:bodyPr/>
        <a:lstStyle/>
        <a:p>
          <a:endParaRPr lang="de-DE"/>
        </a:p>
      </dgm:t>
    </dgm:pt>
    <dgm:pt modelId="{65646D8C-E06A-45DE-841C-9A5959911A29}" type="pres">
      <dgm:prSet presAssocID="{B7D06985-0B1A-4807-BF9C-ACB3BEFB3BAB}" presName="node" presStyleLbl="node1" presStyleIdx="7" presStyleCnt="8">
        <dgm:presLayoutVars>
          <dgm:bulletEnabled val="1"/>
        </dgm:presLayoutVars>
      </dgm:prSet>
      <dgm:spPr/>
      <dgm:t>
        <a:bodyPr/>
        <a:lstStyle/>
        <a:p>
          <a:endParaRPr lang="de-DE"/>
        </a:p>
      </dgm:t>
    </dgm:pt>
    <dgm:pt modelId="{14205746-A251-42E8-954C-9782B7644C56}" type="pres">
      <dgm:prSet presAssocID="{B7D06985-0B1A-4807-BF9C-ACB3BEFB3BAB}" presName="spNode" presStyleCnt="0"/>
      <dgm:spPr/>
    </dgm:pt>
    <dgm:pt modelId="{3E43DCCB-8A03-42B2-AA20-EDC95942D54D}" type="pres">
      <dgm:prSet presAssocID="{DEEC8B58-92C5-41DE-B190-829B9C38B48E}" presName="sibTrans" presStyleLbl="sibTrans1D1" presStyleIdx="7" presStyleCnt="8"/>
      <dgm:spPr/>
      <dgm:t>
        <a:bodyPr/>
        <a:lstStyle/>
        <a:p>
          <a:endParaRPr lang="de-DE"/>
        </a:p>
      </dgm:t>
    </dgm:pt>
  </dgm:ptLst>
  <dgm:cxnLst>
    <dgm:cxn modelId="{4BE2E439-F3D1-4ACE-82FA-A226D48BC83D}" type="presOf" srcId="{DCD9B3FE-FCFC-4816-98D2-A2B804D5A01D}" destId="{7370AE82-7F1C-4C7F-9D2B-6E6D9474C09C}" srcOrd="0" destOrd="0" presId="urn:microsoft.com/office/officeart/2005/8/layout/cycle5"/>
    <dgm:cxn modelId="{AD82C073-FB21-4544-B06A-6D8A8E4B7BB2}" type="presOf" srcId="{7C9A6D12-04E0-4F52-9D8B-3FECD81D16FA}" destId="{B12F9D0A-9B33-41DA-8F09-A5ADD225BD00}" srcOrd="0" destOrd="0" presId="urn:microsoft.com/office/officeart/2005/8/layout/cycle5"/>
    <dgm:cxn modelId="{67B0A42F-7B03-4BBD-8705-FD9E8DB9AD91}" type="presOf" srcId="{63528E7F-08AB-48C1-AFD2-8770FC5DB82A}" destId="{D6A86E0A-F7E2-4B94-AE9F-EF1F7A11E30C}" srcOrd="0" destOrd="0" presId="urn:microsoft.com/office/officeart/2005/8/layout/cycle5"/>
    <dgm:cxn modelId="{EFD41844-DA34-46D9-8700-2A9D6659F719}" srcId="{DF84F05F-2D2B-4E6C-8574-ADA77DFEAA64}" destId="{BF18B392-42A9-4B77-BC2F-8A49ABCE2F3B}" srcOrd="0" destOrd="0" parTransId="{923EEDEF-779E-452D-80B8-FE3C4F216BC0}" sibTransId="{EB708584-3B21-417D-B6B0-CA4C41864EF7}"/>
    <dgm:cxn modelId="{A66CAF44-5172-44BE-A424-B0B77F44BF94}" srcId="{DF84F05F-2D2B-4E6C-8574-ADA77DFEAA64}" destId="{D93690BF-4F33-4899-9840-E3CE2D031B02}" srcOrd="6" destOrd="0" parTransId="{CDC838F7-FC3F-415E-BFD4-AA90FA70BCC8}" sibTransId="{79B2DEEA-C691-4B0F-BA6E-824E425F22DC}"/>
    <dgm:cxn modelId="{88907732-A9E5-414F-B143-BDA1556F583F}" srcId="{DF84F05F-2D2B-4E6C-8574-ADA77DFEAA64}" destId="{DCD9B3FE-FCFC-4816-98D2-A2B804D5A01D}" srcOrd="5" destOrd="0" parTransId="{FEC968A4-D735-4FCC-981F-35A29E36B598}" sibTransId="{78F5137C-FE50-4C12-82F7-A494AC569089}"/>
    <dgm:cxn modelId="{8757D87F-CB2C-4B3E-8D14-9E416E2BD2AE}" type="presOf" srcId="{B7D06985-0B1A-4807-BF9C-ACB3BEFB3BAB}" destId="{65646D8C-E06A-45DE-841C-9A5959911A29}" srcOrd="0" destOrd="0" presId="urn:microsoft.com/office/officeart/2005/8/layout/cycle5"/>
    <dgm:cxn modelId="{D20B75ED-A360-4708-B68A-CEF3E8083047}" srcId="{DF84F05F-2D2B-4E6C-8574-ADA77DFEAA64}" destId="{D9AD8AF1-6534-487E-A545-871AC2381D33}" srcOrd="1" destOrd="0" parTransId="{F6859D1C-71E4-4832-8544-D1025BA4E86F}" sibTransId="{E9C5492E-1560-4E4E-90B9-67BE5D948896}"/>
    <dgm:cxn modelId="{08B544FD-D332-4B51-93D7-FA82FCC42532}" type="presOf" srcId="{79B2DEEA-C691-4B0F-BA6E-824E425F22DC}" destId="{5D993A8F-A3D3-4572-926B-95CF6CD562A6}" srcOrd="0" destOrd="0" presId="urn:microsoft.com/office/officeart/2005/8/layout/cycle5"/>
    <dgm:cxn modelId="{0F26C99B-8A43-4FE3-B506-979B320E16BC}" type="presOf" srcId="{DEEC8B58-92C5-41DE-B190-829B9C38B48E}" destId="{3E43DCCB-8A03-42B2-AA20-EDC95942D54D}" srcOrd="0" destOrd="0" presId="urn:microsoft.com/office/officeart/2005/8/layout/cycle5"/>
    <dgm:cxn modelId="{F1CA0A2B-CEA3-4A0A-9596-2137CC2C2AC3}" srcId="{DF84F05F-2D2B-4E6C-8574-ADA77DFEAA64}" destId="{76DD918A-89C6-465F-B72C-61B26707B319}" srcOrd="4" destOrd="0" parTransId="{93B5464C-77F5-4757-A53B-C5A25F6742C8}" sibTransId="{601D42AA-82E8-4343-B8D5-BE46F41BA02D}"/>
    <dgm:cxn modelId="{501411F9-7A05-4FCF-9276-EE4A0BABCF68}" type="presOf" srcId="{D9AD8AF1-6534-487E-A545-871AC2381D33}" destId="{1020B0F9-39D6-4FA3-A8A0-2DDE6B2F1F57}" srcOrd="0" destOrd="0" presId="urn:microsoft.com/office/officeart/2005/8/layout/cycle5"/>
    <dgm:cxn modelId="{D985365F-3F5C-4C4A-9192-F26C49442BEC}" srcId="{DF84F05F-2D2B-4E6C-8574-ADA77DFEAA64}" destId="{7C9A6D12-04E0-4F52-9D8B-3FECD81D16FA}" srcOrd="3" destOrd="0" parTransId="{FCFF7086-981E-43DA-B724-A9CB111B2321}" sibTransId="{BBDCAAE4-C3E6-4EF5-ADEE-2CB16BDCD790}"/>
    <dgm:cxn modelId="{08042A7B-188D-4FC7-A23B-7228AB645F94}" srcId="{DF84F05F-2D2B-4E6C-8574-ADA77DFEAA64}" destId="{63528E7F-08AB-48C1-AFD2-8770FC5DB82A}" srcOrd="2" destOrd="0" parTransId="{9025E2B9-A1C4-48A7-91D0-05C869CB7BF3}" sibTransId="{C49D7450-F1A2-4789-AD64-7DCD3D8D73E3}"/>
    <dgm:cxn modelId="{806DA576-CF2F-42BB-8DF5-8D5ADD2DCDD3}" type="presOf" srcId="{D93690BF-4F33-4899-9840-E3CE2D031B02}" destId="{E99118B3-B5AE-41DD-B99C-FEB2A6425CA4}" srcOrd="0" destOrd="0" presId="urn:microsoft.com/office/officeart/2005/8/layout/cycle5"/>
    <dgm:cxn modelId="{21087F6E-0FBD-43DB-9C08-B3F4D151E5FB}" type="presOf" srcId="{601D42AA-82E8-4343-B8D5-BE46F41BA02D}" destId="{6118EACB-773B-41CD-8B29-416134BD24DE}" srcOrd="0" destOrd="0" presId="urn:microsoft.com/office/officeart/2005/8/layout/cycle5"/>
    <dgm:cxn modelId="{4B0CC4ED-D5AC-41E0-A0C7-DBA186655FCC}" srcId="{DF84F05F-2D2B-4E6C-8574-ADA77DFEAA64}" destId="{B7D06985-0B1A-4807-BF9C-ACB3BEFB3BAB}" srcOrd="7" destOrd="0" parTransId="{FA5536F9-6CE0-4E96-A180-2873476FCDBE}" sibTransId="{DEEC8B58-92C5-41DE-B190-829B9C38B48E}"/>
    <dgm:cxn modelId="{CA854F3A-5969-4569-A332-0D1E9A1ED1B4}" type="presOf" srcId="{BBDCAAE4-C3E6-4EF5-ADEE-2CB16BDCD790}" destId="{3242DBA5-CD32-4486-BF73-31823D421B5A}" srcOrd="0" destOrd="0" presId="urn:microsoft.com/office/officeart/2005/8/layout/cycle5"/>
    <dgm:cxn modelId="{459A7E4C-4D53-42F4-B71A-7E0AEE2793EB}" type="presOf" srcId="{78F5137C-FE50-4C12-82F7-A494AC569089}" destId="{80E3DBD2-4951-4B85-8DA7-CCC5E4181CC7}" srcOrd="0" destOrd="0" presId="urn:microsoft.com/office/officeart/2005/8/layout/cycle5"/>
    <dgm:cxn modelId="{6E451CAF-824E-4FF6-9B22-21E231CBBADB}" type="presOf" srcId="{E9C5492E-1560-4E4E-90B9-67BE5D948896}" destId="{E802F82B-DA14-4FF5-B1CB-A53B9B885E52}" srcOrd="0" destOrd="0" presId="urn:microsoft.com/office/officeart/2005/8/layout/cycle5"/>
    <dgm:cxn modelId="{475B3D93-DA03-43E6-9ABA-6D8EB57E262C}" type="presOf" srcId="{BF18B392-42A9-4B77-BC2F-8A49ABCE2F3B}" destId="{68E5616F-41FC-4DEA-9DDC-4D64247BFE87}" srcOrd="0" destOrd="0" presId="urn:microsoft.com/office/officeart/2005/8/layout/cycle5"/>
    <dgm:cxn modelId="{D334CAF3-B7EF-45E2-B41C-BA882F848DA7}" type="presOf" srcId="{DF84F05F-2D2B-4E6C-8574-ADA77DFEAA64}" destId="{B8E6F7EC-E91A-461B-BF83-A27DA862995D}" srcOrd="0" destOrd="0" presId="urn:microsoft.com/office/officeart/2005/8/layout/cycle5"/>
    <dgm:cxn modelId="{FEB22DD9-7B84-4D35-86CF-3C6E36E6C64E}" type="presOf" srcId="{EB708584-3B21-417D-B6B0-CA4C41864EF7}" destId="{37C98CF1-0ED2-44E6-BDB9-746D79C32D1B}" srcOrd="0" destOrd="0" presId="urn:microsoft.com/office/officeart/2005/8/layout/cycle5"/>
    <dgm:cxn modelId="{E273FCE5-1374-4DEB-B702-6E7DF80252B6}" type="presOf" srcId="{76DD918A-89C6-465F-B72C-61B26707B319}" destId="{9790239D-5327-4A08-AA49-7026E28D36D8}" srcOrd="0" destOrd="0" presId="urn:microsoft.com/office/officeart/2005/8/layout/cycle5"/>
    <dgm:cxn modelId="{97DB07B5-F23F-496B-9EEC-581E7EC37038}" type="presOf" srcId="{C49D7450-F1A2-4789-AD64-7DCD3D8D73E3}" destId="{A7AEA8B5-9D5A-4F5F-8B20-7E8FBD1E8C14}" srcOrd="0" destOrd="0" presId="urn:microsoft.com/office/officeart/2005/8/layout/cycle5"/>
    <dgm:cxn modelId="{3FB73069-BD07-4C7C-A1B2-B2419BB47C8B}" type="presParOf" srcId="{B8E6F7EC-E91A-461B-BF83-A27DA862995D}" destId="{68E5616F-41FC-4DEA-9DDC-4D64247BFE87}" srcOrd="0" destOrd="0" presId="urn:microsoft.com/office/officeart/2005/8/layout/cycle5"/>
    <dgm:cxn modelId="{B2C9887E-22D9-4BE8-AC4A-E66A570AF02D}" type="presParOf" srcId="{B8E6F7EC-E91A-461B-BF83-A27DA862995D}" destId="{2E6CA72E-1591-408D-863D-DE3D5C0EA2EC}" srcOrd="1" destOrd="0" presId="urn:microsoft.com/office/officeart/2005/8/layout/cycle5"/>
    <dgm:cxn modelId="{D485230A-464C-4F5C-B1DB-CA6096236A73}" type="presParOf" srcId="{B8E6F7EC-E91A-461B-BF83-A27DA862995D}" destId="{37C98CF1-0ED2-44E6-BDB9-746D79C32D1B}" srcOrd="2" destOrd="0" presId="urn:microsoft.com/office/officeart/2005/8/layout/cycle5"/>
    <dgm:cxn modelId="{5D91C7B4-B70F-445A-8063-AD40A940284C}" type="presParOf" srcId="{B8E6F7EC-E91A-461B-BF83-A27DA862995D}" destId="{1020B0F9-39D6-4FA3-A8A0-2DDE6B2F1F57}" srcOrd="3" destOrd="0" presId="urn:microsoft.com/office/officeart/2005/8/layout/cycle5"/>
    <dgm:cxn modelId="{D4B577B8-408D-44E4-A48A-C4E421CFD4F2}" type="presParOf" srcId="{B8E6F7EC-E91A-461B-BF83-A27DA862995D}" destId="{A48BD0F1-2295-4493-BF21-7D88E61A5868}" srcOrd="4" destOrd="0" presId="urn:microsoft.com/office/officeart/2005/8/layout/cycle5"/>
    <dgm:cxn modelId="{03272FD0-B6FB-40DA-A109-35E28C50585C}" type="presParOf" srcId="{B8E6F7EC-E91A-461B-BF83-A27DA862995D}" destId="{E802F82B-DA14-4FF5-B1CB-A53B9B885E52}" srcOrd="5" destOrd="0" presId="urn:microsoft.com/office/officeart/2005/8/layout/cycle5"/>
    <dgm:cxn modelId="{B127CABF-8276-4D3B-A471-9D62146EE45A}" type="presParOf" srcId="{B8E6F7EC-E91A-461B-BF83-A27DA862995D}" destId="{D6A86E0A-F7E2-4B94-AE9F-EF1F7A11E30C}" srcOrd="6" destOrd="0" presId="urn:microsoft.com/office/officeart/2005/8/layout/cycle5"/>
    <dgm:cxn modelId="{AEFDBB78-4661-40A7-9104-2143FAA034F8}" type="presParOf" srcId="{B8E6F7EC-E91A-461B-BF83-A27DA862995D}" destId="{02BEC83D-B022-4D97-9C85-5802D357CA5C}" srcOrd="7" destOrd="0" presId="urn:microsoft.com/office/officeart/2005/8/layout/cycle5"/>
    <dgm:cxn modelId="{64B04318-D754-43D2-8ADB-6C3F3EA56735}" type="presParOf" srcId="{B8E6F7EC-E91A-461B-BF83-A27DA862995D}" destId="{A7AEA8B5-9D5A-4F5F-8B20-7E8FBD1E8C14}" srcOrd="8" destOrd="0" presId="urn:microsoft.com/office/officeart/2005/8/layout/cycle5"/>
    <dgm:cxn modelId="{C41971B5-E644-4A6B-8E6F-49A5F430A221}" type="presParOf" srcId="{B8E6F7EC-E91A-461B-BF83-A27DA862995D}" destId="{B12F9D0A-9B33-41DA-8F09-A5ADD225BD00}" srcOrd="9" destOrd="0" presId="urn:microsoft.com/office/officeart/2005/8/layout/cycle5"/>
    <dgm:cxn modelId="{FF3A1AB9-3F90-4ED1-A976-528D35508E36}" type="presParOf" srcId="{B8E6F7EC-E91A-461B-BF83-A27DA862995D}" destId="{8418D17B-87C2-4D35-9F34-E16CB1DBE368}" srcOrd="10" destOrd="0" presId="urn:microsoft.com/office/officeart/2005/8/layout/cycle5"/>
    <dgm:cxn modelId="{31BA16C9-FA9A-4593-8557-19EFB5B07E3B}" type="presParOf" srcId="{B8E6F7EC-E91A-461B-BF83-A27DA862995D}" destId="{3242DBA5-CD32-4486-BF73-31823D421B5A}" srcOrd="11" destOrd="0" presId="urn:microsoft.com/office/officeart/2005/8/layout/cycle5"/>
    <dgm:cxn modelId="{EAA18E28-600E-4E20-9153-2620BA50CA9D}" type="presParOf" srcId="{B8E6F7EC-E91A-461B-BF83-A27DA862995D}" destId="{9790239D-5327-4A08-AA49-7026E28D36D8}" srcOrd="12" destOrd="0" presId="urn:microsoft.com/office/officeart/2005/8/layout/cycle5"/>
    <dgm:cxn modelId="{2329FCB6-1566-4787-BFC9-432BDF22A93F}" type="presParOf" srcId="{B8E6F7EC-E91A-461B-BF83-A27DA862995D}" destId="{59A378D0-6D40-449E-91C2-D3926BDC10F6}" srcOrd="13" destOrd="0" presId="urn:microsoft.com/office/officeart/2005/8/layout/cycle5"/>
    <dgm:cxn modelId="{AC7A8CEF-E844-4FD8-A84F-8843ED13F545}" type="presParOf" srcId="{B8E6F7EC-E91A-461B-BF83-A27DA862995D}" destId="{6118EACB-773B-41CD-8B29-416134BD24DE}" srcOrd="14" destOrd="0" presId="urn:microsoft.com/office/officeart/2005/8/layout/cycle5"/>
    <dgm:cxn modelId="{47A6AFFC-C349-4698-A777-36491B225417}" type="presParOf" srcId="{B8E6F7EC-E91A-461B-BF83-A27DA862995D}" destId="{7370AE82-7F1C-4C7F-9D2B-6E6D9474C09C}" srcOrd="15" destOrd="0" presId="urn:microsoft.com/office/officeart/2005/8/layout/cycle5"/>
    <dgm:cxn modelId="{0465B2A9-6387-467B-B70A-183F0B4F7F71}" type="presParOf" srcId="{B8E6F7EC-E91A-461B-BF83-A27DA862995D}" destId="{242FB7E2-16FE-4E14-81DE-BCBC9DCE104A}" srcOrd="16" destOrd="0" presId="urn:microsoft.com/office/officeart/2005/8/layout/cycle5"/>
    <dgm:cxn modelId="{A53FAB32-0AEC-43CD-BCF5-0D74FF79C573}" type="presParOf" srcId="{B8E6F7EC-E91A-461B-BF83-A27DA862995D}" destId="{80E3DBD2-4951-4B85-8DA7-CCC5E4181CC7}" srcOrd="17" destOrd="0" presId="urn:microsoft.com/office/officeart/2005/8/layout/cycle5"/>
    <dgm:cxn modelId="{9FD563EB-3BCE-47EA-85B7-E996B9896E32}" type="presParOf" srcId="{B8E6F7EC-E91A-461B-BF83-A27DA862995D}" destId="{E99118B3-B5AE-41DD-B99C-FEB2A6425CA4}" srcOrd="18" destOrd="0" presId="urn:microsoft.com/office/officeart/2005/8/layout/cycle5"/>
    <dgm:cxn modelId="{0BC4F8DC-B70B-4420-A837-5872D4310C68}" type="presParOf" srcId="{B8E6F7EC-E91A-461B-BF83-A27DA862995D}" destId="{307E32E6-C6E8-424B-BFAC-D418FC7DB33A}" srcOrd="19" destOrd="0" presId="urn:microsoft.com/office/officeart/2005/8/layout/cycle5"/>
    <dgm:cxn modelId="{09649321-7461-4816-B860-5010ABD2EC9A}" type="presParOf" srcId="{B8E6F7EC-E91A-461B-BF83-A27DA862995D}" destId="{5D993A8F-A3D3-4572-926B-95CF6CD562A6}" srcOrd="20" destOrd="0" presId="urn:microsoft.com/office/officeart/2005/8/layout/cycle5"/>
    <dgm:cxn modelId="{55EC6ED6-64B5-4AF7-8C02-0D04E7DAB7B4}" type="presParOf" srcId="{B8E6F7EC-E91A-461B-BF83-A27DA862995D}" destId="{65646D8C-E06A-45DE-841C-9A5959911A29}" srcOrd="21" destOrd="0" presId="urn:microsoft.com/office/officeart/2005/8/layout/cycle5"/>
    <dgm:cxn modelId="{9C3BF6F2-570E-4D22-8895-03ED4BB4360A}" type="presParOf" srcId="{B8E6F7EC-E91A-461B-BF83-A27DA862995D}" destId="{14205746-A251-42E8-954C-9782B7644C56}" srcOrd="22" destOrd="0" presId="urn:microsoft.com/office/officeart/2005/8/layout/cycle5"/>
    <dgm:cxn modelId="{CF9E2673-AD0E-4697-9D78-427F91E7B1F0}" type="presParOf" srcId="{B8E6F7EC-E91A-461B-BF83-A27DA862995D}" destId="{3E43DCCB-8A03-42B2-AA20-EDC95942D54D}"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5616F-41FC-4DEA-9DDC-4D64247BFE87}">
      <dsp:nvSpPr>
        <dsp:cNvPr id="0" name=""/>
        <dsp:cNvSpPr/>
      </dsp:nvSpPr>
      <dsp:spPr>
        <a:xfrm>
          <a:off x="3525260" y="880"/>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Vorverkaufs-</a:t>
          </a:r>
          <a:br>
            <a:rPr lang="de-DE" sz="900" b="1" kern="1200" dirty="0" smtClean="0"/>
          </a:br>
          <a:r>
            <a:rPr lang="de-DE" sz="900" b="1" kern="1200" dirty="0" err="1" smtClean="0"/>
            <a:t>aktivitäten</a:t>
          </a:r>
          <a:endParaRPr lang="de-DE" sz="900" b="1" kern="1200" dirty="0"/>
        </a:p>
      </dsp:txBody>
      <dsp:txXfrm>
        <a:off x="3555801" y="31421"/>
        <a:ext cx="901419" cy="564544"/>
      </dsp:txXfrm>
    </dsp:sp>
    <dsp:sp modelId="{37C98CF1-0ED2-44E6-BDB9-746D79C32D1B}">
      <dsp:nvSpPr>
        <dsp:cNvPr id="0" name=""/>
        <dsp:cNvSpPr/>
      </dsp:nvSpPr>
      <dsp:spPr>
        <a:xfrm>
          <a:off x="1835471" y="313693"/>
          <a:ext cx="4342080" cy="4342080"/>
        </a:xfrm>
        <a:custGeom>
          <a:avLst/>
          <a:gdLst/>
          <a:ahLst/>
          <a:cxnLst/>
          <a:rect l="0" t="0" r="0" b="0"/>
          <a:pathLst>
            <a:path>
              <a:moveTo>
                <a:pt x="2789841" y="90054"/>
              </a:moveTo>
              <a:arcTo wR="2171040" hR="2171040" stAng="17193621" swAng="680692"/>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20B0F9-39D6-4FA3-A8A0-2DDE6B2F1F57}">
      <dsp:nvSpPr>
        <dsp:cNvPr id="0" name=""/>
        <dsp:cNvSpPr/>
      </dsp:nvSpPr>
      <dsp:spPr>
        <a:xfrm>
          <a:off x="5060417" y="636763"/>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Kundenauftrag</a:t>
          </a:r>
          <a:endParaRPr lang="de-DE" sz="900" b="1" kern="1200" dirty="0"/>
        </a:p>
      </dsp:txBody>
      <dsp:txXfrm>
        <a:off x="5090958" y="667304"/>
        <a:ext cx="901419" cy="564544"/>
      </dsp:txXfrm>
    </dsp:sp>
    <dsp:sp modelId="{E802F82B-DA14-4FF5-B1CB-A53B9B885E52}">
      <dsp:nvSpPr>
        <dsp:cNvPr id="0" name=""/>
        <dsp:cNvSpPr/>
      </dsp:nvSpPr>
      <dsp:spPr>
        <a:xfrm>
          <a:off x="1835471" y="313693"/>
          <a:ext cx="4342080" cy="4342080"/>
        </a:xfrm>
        <a:custGeom>
          <a:avLst/>
          <a:gdLst/>
          <a:ahLst/>
          <a:cxnLst/>
          <a:rect l="0" t="0" r="0" b="0"/>
          <a:pathLst>
            <a:path>
              <a:moveTo>
                <a:pt x="4067789" y="1114745"/>
              </a:moveTo>
              <a:arcTo wR="2171040" hR="2171040" stAng="19853201" swAng="940637"/>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A86E0A-F7E2-4B94-AE9F-EF1F7A11E30C}">
      <dsp:nvSpPr>
        <dsp:cNvPr id="0" name=""/>
        <dsp:cNvSpPr/>
      </dsp:nvSpPr>
      <dsp:spPr>
        <a:xfrm>
          <a:off x="5696300" y="2171920"/>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Verfügbarkeit prüfen</a:t>
          </a:r>
          <a:endParaRPr lang="de-DE" sz="900" b="1" kern="1200" dirty="0"/>
        </a:p>
      </dsp:txBody>
      <dsp:txXfrm>
        <a:off x="5726841" y="2202461"/>
        <a:ext cx="901419" cy="564544"/>
      </dsp:txXfrm>
    </dsp:sp>
    <dsp:sp modelId="{A7AEA8B5-9D5A-4F5F-8B20-7E8FBD1E8C14}">
      <dsp:nvSpPr>
        <dsp:cNvPr id="0" name=""/>
        <dsp:cNvSpPr/>
      </dsp:nvSpPr>
      <dsp:spPr>
        <a:xfrm>
          <a:off x="1835471" y="313693"/>
          <a:ext cx="4342080" cy="4342080"/>
        </a:xfrm>
        <a:custGeom>
          <a:avLst/>
          <a:gdLst/>
          <a:ahLst/>
          <a:cxnLst/>
          <a:rect l="0" t="0" r="0" b="0"/>
          <a:pathLst>
            <a:path>
              <a:moveTo>
                <a:pt x="4282658" y="2675501"/>
              </a:moveTo>
              <a:arcTo wR="2171040" hR="2171040" stAng="806161" swAng="940637"/>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2F9D0A-9B33-41DA-8F09-A5ADD225BD00}">
      <dsp:nvSpPr>
        <dsp:cNvPr id="0" name=""/>
        <dsp:cNvSpPr/>
      </dsp:nvSpPr>
      <dsp:spPr>
        <a:xfrm>
          <a:off x="5060417" y="3707078"/>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Material-</a:t>
          </a:r>
          <a:br>
            <a:rPr lang="de-DE" sz="900" b="1" kern="1200" dirty="0" smtClean="0"/>
          </a:br>
          <a:r>
            <a:rPr lang="de-DE" sz="900" b="1" kern="1200" dirty="0" err="1" smtClean="0"/>
            <a:t>bereitstellung</a:t>
          </a:r>
          <a:endParaRPr lang="de-DE" sz="900" b="1" kern="1200" dirty="0"/>
        </a:p>
      </dsp:txBody>
      <dsp:txXfrm>
        <a:off x="5090958" y="3737619"/>
        <a:ext cx="901419" cy="564544"/>
      </dsp:txXfrm>
    </dsp:sp>
    <dsp:sp modelId="{3242DBA5-CD32-4486-BF73-31823D421B5A}">
      <dsp:nvSpPr>
        <dsp:cNvPr id="0" name=""/>
        <dsp:cNvSpPr/>
      </dsp:nvSpPr>
      <dsp:spPr>
        <a:xfrm>
          <a:off x="1835471" y="313693"/>
          <a:ext cx="4342080" cy="4342080"/>
        </a:xfrm>
        <a:custGeom>
          <a:avLst/>
          <a:gdLst/>
          <a:ahLst/>
          <a:cxnLst/>
          <a:rect l="0" t="0" r="0" b="0"/>
          <a:pathLst>
            <a:path>
              <a:moveTo>
                <a:pt x="3187109" y="4089638"/>
              </a:moveTo>
              <a:arcTo wR="2171040" hR="2171040" stAng="3725687" swAng="680692"/>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790239D-5327-4A08-AA49-7026E28D36D8}">
      <dsp:nvSpPr>
        <dsp:cNvPr id="0" name=""/>
        <dsp:cNvSpPr/>
      </dsp:nvSpPr>
      <dsp:spPr>
        <a:xfrm>
          <a:off x="3525260" y="4342960"/>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Verpacken/</a:t>
          </a:r>
          <a:br>
            <a:rPr lang="de-DE" sz="900" b="1" kern="1200" dirty="0" smtClean="0"/>
          </a:br>
          <a:r>
            <a:rPr lang="de-DE" sz="900" b="1" kern="1200" dirty="0" smtClean="0"/>
            <a:t>Verladen</a:t>
          </a:r>
          <a:endParaRPr lang="de-DE" sz="900" b="1" kern="1200" dirty="0"/>
        </a:p>
      </dsp:txBody>
      <dsp:txXfrm>
        <a:off x="3555801" y="4373501"/>
        <a:ext cx="901419" cy="564544"/>
      </dsp:txXfrm>
    </dsp:sp>
    <dsp:sp modelId="{6118EACB-773B-41CD-8B29-416134BD24DE}">
      <dsp:nvSpPr>
        <dsp:cNvPr id="0" name=""/>
        <dsp:cNvSpPr/>
      </dsp:nvSpPr>
      <dsp:spPr>
        <a:xfrm>
          <a:off x="1835471" y="313693"/>
          <a:ext cx="4342080" cy="4342080"/>
        </a:xfrm>
        <a:custGeom>
          <a:avLst/>
          <a:gdLst/>
          <a:ahLst/>
          <a:cxnLst/>
          <a:rect l="0" t="0" r="0" b="0"/>
          <a:pathLst>
            <a:path>
              <a:moveTo>
                <a:pt x="1552238" y="4252025"/>
              </a:moveTo>
              <a:arcTo wR="2171040" hR="2171040" stAng="6393621" swAng="680692"/>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70AE82-7F1C-4C7F-9D2B-6E6D9474C09C}">
      <dsp:nvSpPr>
        <dsp:cNvPr id="0" name=""/>
        <dsp:cNvSpPr/>
      </dsp:nvSpPr>
      <dsp:spPr>
        <a:xfrm>
          <a:off x="1990103" y="3707078"/>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Warenausgang</a:t>
          </a:r>
          <a:endParaRPr lang="de-DE" sz="900" b="1" kern="1200" dirty="0"/>
        </a:p>
      </dsp:txBody>
      <dsp:txXfrm>
        <a:off x="2020644" y="3737619"/>
        <a:ext cx="901419" cy="564544"/>
      </dsp:txXfrm>
    </dsp:sp>
    <dsp:sp modelId="{80E3DBD2-4951-4B85-8DA7-CCC5E4181CC7}">
      <dsp:nvSpPr>
        <dsp:cNvPr id="0" name=""/>
        <dsp:cNvSpPr/>
      </dsp:nvSpPr>
      <dsp:spPr>
        <a:xfrm>
          <a:off x="1835471" y="313693"/>
          <a:ext cx="4342080" cy="4342080"/>
        </a:xfrm>
        <a:custGeom>
          <a:avLst/>
          <a:gdLst/>
          <a:ahLst/>
          <a:cxnLst/>
          <a:rect l="0" t="0" r="0" b="0"/>
          <a:pathLst>
            <a:path>
              <a:moveTo>
                <a:pt x="274290" y="3227334"/>
              </a:moveTo>
              <a:arcTo wR="2171040" hR="2171040" stAng="9053201" swAng="940637"/>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9118B3-B5AE-41DD-B99C-FEB2A6425CA4}">
      <dsp:nvSpPr>
        <dsp:cNvPr id="0" name=""/>
        <dsp:cNvSpPr/>
      </dsp:nvSpPr>
      <dsp:spPr>
        <a:xfrm>
          <a:off x="1354220" y="2171920"/>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Rechnung</a:t>
          </a:r>
          <a:endParaRPr lang="de-DE" sz="900" b="1" kern="1200" dirty="0"/>
        </a:p>
      </dsp:txBody>
      <dsp:txXfrm>
        <a:off x="1384761" y="2202461"/>
        <a:ext cx="901419" cy="564544"/>
      </dsp:txXfrm>
    </dsp:sp>
    <dsp:sp modelId="{5D993A8F-A3D3-4572-926B-95CF6CD562A6}">
      <dsp:nvSpPr>
        <dsp:cNvPr id="0" name=""/>
        <dsp:cNvSpPr/>
      </dsp:nvSpPr>
      <dsp:spPr>
        <a:xfrm>
          <a:off x="1835471" y="313693"/>
          <a:ext cx="4342080" cy="4342080"/>
        </a:xfrm>
        <a:custGeom>
          <a:avLst/>
          <a:gdLst/>
          <a:ahLst/>
          <a:cxnLst/>
          <a:rect l="0" t="0" r="0" b="0"/>
          <a:pathLst>
            <a:path>
              <a:moveTo>
                <a:pt x="59421" y="1666578"/>
              </a:moveTo>
              <a:arcTo wR="2171040" hR="2171040" stAng="11606161" swAng="940637"/>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646D8C-E06A-45DE-841C-9A5959911A29}">
      <dsp:nvSpPr>
        <dsp:cNvPr id="0" name=""/>
        <dsp:cNvSpPr/>
      </dsp:nvSpPr>
      <dsp:spPr>
        <a:xfrm>
          <a:off x="1990103" y="636763"/>
          <a:ext cx="962501" cy="6256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t>Zahlungs-</a:t>
          </a:r>
          <a:br>
            <a:rPr lang="de-DE" sz="900" b="1" kern="1200" dirty="0" smtClean="0"/>
          </a:br>
          <a:r>
            <a:rPr lang="de-DE" sz="900" b="1" kern="1200" dirty="0" err="1" smtClean="0"/>
            <a:t>bestätigung</a:t>
          </a:r>
          <a:endParaRPr lang="de-DE" sz="900" b="1" kern="1200" dirty="0"/>
        </a:p>
      </dsp:txBody>
      <dsp:txXfrm>
        <a:off x="2020644" y="667304"/>
        <a:ext cx="901419" cy="564544"/>
      </dsp:txXfrm>
    </dsp:sp>
    <dsp:sp modelId="{3E43DCCB-8A03-42B2-AA20-EDC95942D54D}">
      <dsp:nvSpPr>
        <dsp:cNvPr id="0" name=""/>
        <dsp:cNvSpPr/>
      </dsp:nvSpPr>
      <dsp:spPr>
        <a:xfrm>
          <a:off x="1835471" y="313693"/>
          <a:ext cx="4342080" cy="4342080"/>
        </a:xfrm>
        <a:custGeom>
          <a:avLst/>
          <a:gdLst/>
          <a:ahLst/>
          <a:cxnLst/>
          <a:rect l="0" t="0" r="0" b="0"/>
          <a:pathLst>
            <a:path>
              <a:moveTo>
                <a:pt x="1154971" y="252441"/>
              </a:moveTo>
              <a:arcTo wR="2171040" hR="2171040" stAng="14525687" swAng="680692"/>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1913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Grau dargestellte Organisationseinheiten existieren noch nicht in Global Bike, sind aber bereits geplant.</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14624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lvl="1" indent="-180975">
              <a:tabLst>
                <a:tab pos="1971675" algn="l"/>
              </a:tabLst>
            </a:pPr>
            <a:r>
              <a:rPr lang="de-DE" altLang="de-DE" sz="1400" dirty="0" smtClean="0">
                <a:latin typeface="Arial" panose="020B0604020202020204" pitchFamily="34" charset="0"/>
              </a:rPr>
              <a:t>Kundenkontakte und -kommunikation </a:t>
            </a:r>
          </a:p>
          <a:p>
            <a:pPr marL="357188" lvl="2" indent="-176213">
              <a:tabLst>
                <a:tab pos="1971675" algn="l"/>
              </a:tabLst>
            </a:pPr>
            <a:r>
              <a:rPr lang="de-DE" altLang="de-DE" sz="1400" dirty="0" smtClean="0">
                <a:latin typeface="Arial" panose="020B0604020202020204" pitchFamily="34" charset="0"/>
              </a:rPr>
              <a:t>Aufzeichnung von Telefongesprächen</a:t>
            </a:r>
          </a:p>
          <a:p>
            <a:pPr marL="357188" lvl="2" indent="-176213">
              <a:tabLst>
                <a:tab pos="1971675" algn="l"/>
              </a:tabLst>
            </a:pPr>
            <a:r>
              <a:rPr lang="de-DE" altLang="de-DE" sz="1400" dirty="0" smtClean="0">
                <a:latin typeface="Arial" panose="020B0604020202020204" pitchFamily="34" charset="0"/>
              </a:rPr>
              <a:t>Treffen vor Ort</a:t>
            </a:r>
          </a:p>
          <a:p>
            <a:pPr marL="357188" lvl="2" indent="-176213">
              <a:tabLst>
                <a:tab pos="1971675" algn="l"/>
              </a:tabLst>
            </a:pPr>
            <a:r>
              <a:rPr lang="de-DE" altLang="de-DE" sz="1400" dirty="0" smtClean="0">
                <a:latin typeface="Arial" panose="020B0604020202020204" pitchFamily="34" charset="0"/>
              </a:rPr>
              <a:t>Briefe</a:t>
            </a:r>
          </a:p>
          <a:p>
            <a:pPr marL="357188" lvl="2" indent="-176213">
              <a:tabLst>
                <a:tab pos="1971675" algn="l"/>
              </a:tabLst>
            </a:pPr>
            <a:r>
              <a:rPr lang="de-DE" altLang="de-DE" sz="1400" dirty="0" smtClean="0">
                <a:latin typeface="Arial" panose="020B0604020202020204" pitchFamily="34" charset="0"/>
              </a:rPr>
              <a:t>Kampagnenkommunikation</a:t>
            </a:r>
          </a:p>
          <a:p>
            <a:pPr marL="180975" lvl="1" indent="-176213">
              <a:tabLst>
                <a:tab pos="1971675" algn="l"/>
              </a:tabLst>
            </a:pPr>
            <a:endParaRPr lang="de-DE" altLang="de-DE" dirty="0" smtClean="0">
              <a:latin typeface="Arial" panose="020B0604020202020204" pitchFamily="34" charset="0"/>
            </a:endParaRPr>
          </a:p>
          <a:p>
            <a:pPr marL="180975" lvl="1" indent="-176213">
              <a:tabLst>
                <a:tab pos="1971675" algn="l"/>
              </a:tabLst>
            </a:pPr>
            <a:r>
              <a:rPr lang="de-DE" altLang="de-DE" dirty="0" smtClean="0">
                <a:latin typeface="Arial" panose="020B0604020202020204" pitchFamily="34" charset="0"/>
              </a:rPr>
              <a:t>Vorverkaufsdokumente</a:t>
            </a:r>
          </a:p>
          <a:p>
            <a:pPr marL="357188" lvl="2" indent="-176213">
              <a:tabLst>
                <a:tab pos="1971675" algn="l"/>
              </a:tabLst>
            </a:pPr>
            <a:r>
              <a:rPr lang="de-DE" altLang="de-DE" dirty="0" smtClean="0">
                <a:latin typeface="Arial" panose="020B0604020202020204" pitchFamily="34" charset="0"/>
              </a:rPr>
              <a:t>helfen dabei, mögliche Verkaufsaktivitäten zu identifizieren und die Verkaufsmöglichkeiten zu bestimmen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239973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46</a:t>
            </a:fld>
            <a:endParaRPr lang="de-DE" dirty="0"/>
          </a:p>
        </p:txBody>
      </p:sp>
    </p:spTree>
    <p:extLst>
      <p:ext uri="{BB962C8B-B14F-4D97-AF65-F5344CB8AC3E}">
        <p14:creationId xmlns:p14="http://schemas.microsoft.com/office/powerpoint/2010/main" val="3847214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2" y="0"/>
            <a:ext cx="12211207" cy="6859588"/>
          </a:xfrm>
          <a:prstGeom prst="rect">
            <a:avLst/>
          </a:prstGeom>
        </p:spPr>
      </p:pic>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67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pic>
        <p:nvPicPr>
          <p:cNvPr id="9" name="Picture 8" descr="M:\Dokumente\UCC_Partner\Logos\SAP UA Logo\SAP_University_Alliances_Logo_2013_Februar\RGB\SAP_UniversityAlliances_scrn_R_pos_stac3.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grpSp>
        <p:nvGrpSpPr>
          <p:cNvPr id="10" name="Gruppieren 9"/>
          <p:cNvGrpSpPr/>
          <p:nvPr userDrawn="1"/>
        </p:nvGrpSpPr>
        <p:grpSpPr>
          <a:xfrm>
            <a:off x="10518759" y="6066338"/>
            <a:ext cx="1352566" cy="470987"/>
            <a:chOff x="10518759" y="6066338"/>
            <a:chExt cx="1352566" cy="470987"/>
          </a:xfrm>
        </p:grpSpPr>
        <p:sp>
          <p:nvSpPr>
            <p:cNvPr id="11" name="Rectangle 15"/>
            <p:cNvSpPr/>
            <p:nvPr/>
          </p:nvSpPr>
          <p:spPr bwMode="gray">
            <a:xfrm>
              <a:off x="10518759" y="6088062"/>
              <a:ext cx="1352566" cy="449263"/>
            </a:xfrm>
            <a:prstGeom prst="rect">
              <a:avLst/>
            </a:prstGeom>
            <a:solidFill>
              <a:schemeClr val="bg1"/>
            </a:solidFill>
            <a:ln w="12700" cmpd="sng"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759" y="6066338"/>
              <a:ext cx="1288232" cy="470987"/>
            </a:xfrm>
            <a:prstGeom prst="rect">
              <a:avLst/>
            </a:prstGeom>
          </p:spPr>
        </p:pic>
      </p:grpSp>
    </p:spTree>
    <p:extLst>
      <p:ext uri="{BB962C8B-B14F-4D97-AF65-F5344CB8AC3E}">
        <p14:creationId xmlns:p14="http://schemas.microsoft.com/office/powerpoint/2010/main" val="4293301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2"/>
          </p:nvPr>
        </p:nvSpPr>
        <p:spPr bwMode="gray">
          <a:xfrm>
            <a:off x="6208016" y="1691079"/>
            <a:ext cx="5661184"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0805734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10" name="Text Placeholder 2"/>
          <p:cNvSpPr>
            <a:spLocks noGrp="1"/>
          </p:cNvSpPr>
          <p:nvPr>
            <p:ph idx="14"/>
          </p:nvPr>
        </p:nvSpPr>
        <p:spPr bwMode="gray">
          <a:xfrm>
            <a:off x="8133316" y="1691079"/>
            <a:ext cx="3735883"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Text Placeholder 2"/>
          <p:cNvSpPr>
            <a:spLocks noGrp="1"/>
          </p:cNvSpPr>
          <p:nvPr>
            <p:ph idx="13"/>
          </p:nvPr>
        </p:nvSpPr>
        <p:spPr bwMode="gray">
          <a:xfrm>
            <a:off x="4228658" y="1691079"/>
            <a:ext cx="37404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8" name="Text Placeholder 2"/>
          <p:cNvSpPr>
            <a:spLocks noGrp="1"/>
          </p:cNvSpPr>
          <p:nvPr>
            <p:ph idx="1"/>
          </p:nvPr>
        </p:nvSpPr>
        <p:spPr bwMode="gray">
          <a:xfrm>
            <a:off x="324000" y="1691079"/>
            <a:ext cx="3740399"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a:xfrm>
            <a:off x="324000" y="324075"/>
            <a:ext cx="11545200" cy="756175"/>
          </a:xfrm>
        </p:spPr>
        <p:txBody>
          <a:bodyPr/>
          <a:lstStyle/>
          <a:p>
            <a:r>
              <a:rPr lang="en-US" noProof="0" dirty="0" smtClean="0"/>
              <a:t>&lt;Page title&gt;</a:t>
            </a:r>
            <a:endParaRPr lang="en-US" dirty="0"/>
          </a:p>
        </p:txBody>
      </p:sp>
    </p:spTree>
    <p:extLst>
      <p:ext uri="{BB962C8B-B14F-4D97-AF65-F5344CB8AC3E}">
        <p14:creationId xmlns:p14="http://schemas.microsoft.com/office/powerpoint/2010/main" val="680077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714995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1322696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7170796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4224188"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5258831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8" name="Text Placeholder 2"/>
          <p:cNvSpPr>
            <a:spLocks noGrp="1"/>
          </p:cNvSpPr>
          <p:nvPr>
            <p:ph idx="17"/>
          </p:nvPr>
        </p:nvSpPr>
        <p:spPr bwMode="gray">
          <a:xfrm>
            <a:off x="6208016" y="1691079"/>
            <a:ext cx="5661184"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
          </p:nvPr>
        </p:nvSpPr>
        <p:spPr bwMode="gray">
          <a:xfrm>
            <a:off x="324000" y="1691079"/>
            <a:ext cx="5662800"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272029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
        <p:nvSpPr>
          <p:cNvPr id="8" name="Textfeld 7"/>
          <p:cNvSpPr txBox="1"/>
          <p:nvPr userDrawn="1"/>
        </p:nvSpPr>
        <p:spPr>
          <a:xfrm>
            <a:off x="324000" y="2061275"/>
            <a:ext cx="11545200" cy="92333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de-DE" sz="6000" noProof="0" dirty="0" smtClean="0"/>
              <a:t>Vielen Dank!</a:t>
            </a:r>
            <a:endParaRPr lang="de-DE" sz="6000" kern="0" dirty="0" err="1" smtClean="0">
              <a:ea typeface="Arial Unicode MS" pitchFamily="34" charset="-128"/>
              <a:cs typeface="Arial Unicode MS" pitchFamily="34" charset="-128"/>
            </a:endParaRPr>
          </a:p>
        </p:txBody>
      </p:sp>
      <p:sp>
        <p:nvSpPr>
          <p:cNvPr id="9" name="Textplatzhalter 5"/>
          <p:cNvSpPr>
            <a:spLocks noGrp="1"/>
          </p:cNvSpPr>
          <p:nvPr>
            <p:ph type="body" sz="quarter" idx="10" hasCustomPrompt="1"/>
          </p:nvPr>
        </p:nvSpPr>
        <p:spPr>
          <a:xfrm>
            <a:off x="3925792" y="3659939"/>
            <a:ext cx="4341615" cy="2141713"/>
          </a:xfrm>
          <a:noFill/>
          <a:ln>
            <a:solidFill>
              <a:schemeClr val="accent1"/>
            </a:solidFill>
          </a:ln>
        </p:spPr>
        <p:txBody>
          <a:bodyPr lIns="108000" tIns="108000" rIns="108000" bIns="108000"/>
          <a:lstStyle>
            <a:lvl1pPr marL="0" indent="0" fontAlgn="base">
              <a:spcBef>
                <a:spcPts val="600"/>
              </a:spcBef>
              <a:spcAft>
                <a:spcPct val="0"/>
              </a:spcAft>
              <a:buClr>
                <a:srgbClr val="F0AB00"/>
              </a:buClr>
              <a:buSzPct val="80000"/>
              <a:buNone/>
              <a:defRPr sz="2400" b="1" baseline="0">
                <a:solidFill>
                  <a:schemeClr val="tx1"/>
                </a:solidFill>
              </a:defRPr>
            </a:lvl1pPr>
            <a:lvl2pPr marL="201600" indent="0">
              <a:buNone/>
              <a:defRPr/>
            </a:lvl2pPr>
            <a:lvl3pPr marL="324000" indent="0">
              <a:buNone/>
              <a:defRPr/>
            </a:lvl3pPr>
            <a:lvl4pPr marL="504000" indent="0">
              <a:buNone/>
              <a:defRPr/>
            </a:lvl4pPr>
            <a:lvl5pPr marL="361338" indent="0">
              <a:buNone/>
              <a:defRPr/>
            </a:lvl5pPr>
          </a:lstStyle>
          <a:p>
            <a:pPr lvl="0"/>
            <a:r>
              <a:rPr lang="de-DE" dirty="0" smtClean="0"/>
              <a:t>Kontakt</a:t>
            </a:r>
          </a:p>
          <a:p>
            <a:pPr lvl="0"/>
            <a:endParaRPr lang="de-DE" dirty="0" smtClean="0"/>
          </a:p>
          <a:p>
            <a:pPr fontAlgn="base">
              <a:spcBef>
                <a:spcPts val="600"/>
              </a:spcBef>
              <a:spcAft>
                <a:spcPct val="0"/>
              </a:spcAft>
              <a:buClr>
                <a:srgbClr val="F0AB00"/>
              </a:buClr>
              <a:buSzPct val="80000"/>
            </a:pPr>
            <a:r>
              <a:rPr lang="de-DE" sz="1400" kern="0" dirty="0" smtClean="0">
                <a:ea typeface="Arial Unicode MS" pitchFamily="34" charset="-128"/>
                <a:cs typeface="Arial Unicode MS" pitchFamily="34" charset="-128"/>
              </a:rPr>
              <a:t> &lt;Vorname&gt; &lt;Nachname&gt;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&lt;Position, Organisation&gt;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&lt;Kontaktinformationen&gt;</a:t>
            </a:r>
            <a:endParaRPr lang="de-DE" sz="1800" kern="0" dirty="0" smtClean="0">
              <a:ea typeface="Arial Unicode MS" pitchFamily="34" charset="-128"/>
              <a:cs typeface="Arial Unicode MS" pitchFamily="34" charset="-128"/>
            </a:endParaRPr>
          </a:p>
          <a:p>
            <a:pPr lvl="0"/>
            <a:endParaRPr lang="de-DE" dirty="0" smtClean="0"/>
          </a:p>
        </p:txBody>
      </p:sp>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Autoren</a:t>
            </a:r>
          </a:p>
        </p:txBody>
      </p:sp>
    </p:spTree>
    <p:extLst>
      <p:ext uri="{BB962C8B-B14F-4D97-AF65-F5344CB8AC3E}">
        <p14:creationId xmlns:p14="http://schemas.microsoft.com/office/powerpoint/2010/main" val="17872564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6" name="Text Placeholder 2"/>
          <p:cNvSpPr>
            <a:spLocks noGrp="1"/>
          </p:cNvSpPr>
          <p:nvPr>
            <p:ph idx="1" hasCustomPrompt="1"/>
          </p:nvPr>
        </p:nvSpPr>
        <p:spPr bwMode="gray">
          <a:xfrm>
            <a:off x="324000" y="1691079"/>
            <a:ext cx="11545200" cy="4392042"/>
          </a:xfrm>
          <a:prstGeom prst="rect">
            <a:avLst/>
          </a:prstGeom>
        </p:spPr>
        <p:txBody>
          <a:bodyPr vert="horz" lIns="0" tIns="0" rIns="0" bIns="0" rtlCol="0">
            <a:noAutofit/>
          </a:bodyPr>
          <a:lstStyle>
            <a:lvl1pPr>
              <a:buClr>
                <a:schemeClr val="bg1">
                  <a:lumMod val="65000"/>
                </a:schemeClr>
              </a:buClr>
              <a:defRPr sz="1600">
                <a:solidFill>
                  <a:schemeClr val="bg1">
                    <a:lumMod val="65000"/>
                  </a:schemeClr>
                </a:solidFill>
              </a:defRPr>
            </a:lvl1pPr>
          </a:lstStyle>
          <a:p>
            <a:pPr lvl="0"/>
            <a:r>
              <a:rPr lang="en-US" noProof="0" dirty="0" smtClean="0"/>
              <a:t>&lt;level 1&gt;</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Quellen</a:t>
            </a:r>
          </a:p>
        </p:txBody>
      </p:sp>
    </p:spTree>
    <p:extLst>
      <p:ext uri="{BB962C8B-B14F-4D97-AF65-F5344CB8AC3E}">
        <p14:creationId xmlns:p14="http://schemas.microsoft.com/office/powerpoint/2010/main" val="387988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11" name="Picture 8" descr="M:\Dokumente\UCC_Partner\Logos\SAP UA Logo\SAP_University_Alliances_Logo_2013_Februar\RGB\SAP_UniversityAlliances_scrn_R_pos_stac3.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spTree>
    <p:extLst>
      <p:ext uri="{BB962C8B-B14F-4D97-AF65-F5344CB8AC3E}">
        <p14:creationId xmlns:p14="http://schemas.microsoft.com/office/powerpoint/2010/main" val="157490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7" name="Picture 8" descr="M:\Dokumente\UCC_Partner\Logos\SAP UA Logo\SAP_University_Alliances_Logo_2013_Februar\RGB\SAP_UniversityAlliances_scrn_R_pos_stac3.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7" name="Picture 8" descr="M:\Dokumente\UCC_Partner\Logos\SAP UA Logo\SAP_University_Alliances_Logo_2013_Februar\RGB\SAP_UniversityAlliances_scrn_R_pos_stac3.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Curriculum-I</a:t>
            </a:r>
            <a:r>
              <a:rPr lang="de-DE" sz="2400" b="1" kern="0" baseline="0" dirty="0" smtClean="0">
                <a:solidFill>
                  <a:schemeClr val="accent2"/>
                </a:solidFill>
                <a:latin typeface="+mj-lt"/>
                <a:ea typeface="Arial Unicode MS" pitchFamily="34" charset="-128"/>
                <a:cs typeface="Arial Unicode MS" pitchFamily="34" charset="-128"/>
              </a:rPr>
              <a:t>nformationen</a:t>
            </a:r>
            <a:endParaRPr lang="de-DE" sz="2400" b="1" kern="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&lt;Curriculum-Version + letztes Update&gt;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Curriculum-V</a:t>
              </a:r>
              <a:r>
                <a:rPr lang="de-DE" sz="1800" b="1" baseline="0" noProof="0" dirty="0" smtClean="0">
                  <a:solidFill>
                    <a:schemeClr val="tx1"/>
                  </a:solidFill>
                  <a:latin typeface="+mj-lt"/>
                </a:rPr>
                <a:t>ersion</a:t>
              </a:r>
              <a:endParaRPr lang="de-DE"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a:p>
            <a:pPr lvl="0"/>
            <a:r>
              <a:rPr lang="de-DE" noProof="0" dirty="0" smtClean="0"/>
              <a:t>&lt;Client&gt;</a:t>
            </a:r>
            <a:endParaRPr lang="de-DE" noProof="0"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 Software</a:t>
            </a:r>
          </a:p>
        </p:txBody>
      </p:sp>
      <p:sp>
        <p:nvSpPr>
          <p:cNvPr id="20" name="Textfeld 19"/>
          <p:cNvSpPr txBox="1"/>
          <p:nvPr userDrawn="1"/>
        </p:nvSpPr>
        <p:spPr>
          <a:xfrm>
            <a:off x="2043658" y="5176800"/>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Voraussetzungen</a:t>
            </a:r>
          </a:p>
        </p:txBody>
      </p:sp>
      <p:sp>
        <p:nvSpPr>
          <p:cNvPr id="21" name="Textplatzhalter 21"/>
          <p:cNvSpPr>
            <a:spLocks noGrp="1"/>
          </p:cNvSpPr>
          <p:nvPr>
            <p:ph type="body" sz="quarter" idx="13" hasCustomPrompt="1"/>
          </p:nvPr>
        </p:nvSpPr>
        <p:spPr>
          <a:xfrm>
            <a:off x="2327107" y="5490000"/>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&lt;Curricula&gt;</a:t>
            </a:r>
          </a:p>
          <a:p>
            <a:pPr lvl="0"/>
            <a:r>
              <a:rPr lang="de-DE" noProof="0" dirty="0" smtClean="0"/>
              <a:t>&lt;anderes&gt;</a:t>
            </a:r>
          </a:p>
        </p:txBody>
      </p:sp>
      <p:sp>
        <p:nvSpPr>
          <p:cNvPr id="22" name="Textfeld 21"/>
          <p:cNvSpPr txBox="1"/>
          <p:nvPr userDrawn="1"/>
        </p:nvSpPr>
        <p:spPr>
          <a:xfrm>
            <a:off x="2046605" y="4184140"/>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a:solidFill>
                  <a:schemeClr val="tx1"/>
                </a:solidFill>
                <a:latin typeface="+mn-lt"/>
                <a:ea typeface="+mn-ea"/>
                <a:cs typeface="+mn-cs"/>
              </a:rPr>
              <a:t>Model</a:t>
            </a:r>
          </a:p>
        </p:txBody>
      </p:sp>
      <p:sp>
        <p:nvSpPr>
          <p:cNvPr id="23"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a:t>&lt;</a:t>
            </a:r>
            <a:r>
              <a:rPr lang="de-DE" noProof="0" dirty="0" err="1"/>
              <a:t>server</a:t>
            </a:r>
            <a:r>
              <a:rPr lang="de-DE" noProof="0" dirty="0"/>
              <a:t>&gt;</a:t>
            </a:r>
          </a:p>
        </p:txBody>
      </p:sp>
    </p:spTree>
    <p:extLst>
      <p:ext uri="{BB962C8B-B14F-4D97-AF65-F5344CB8AC3E}">
        <p14:creationId xmlns:p14="http://schemas.microsoft.com/office/powerpoint/2010/main" val="1784089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information 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22" name="Gruppieren 21"/>
          <p:cNvGrpSpPr/>
          <p:nvPr userDrawn="1"/>
        </p:nvGrpSpPr>
        <p:grpSpPr>
          <a:xfrm>
            <a:off x="324000" y="1499007"/>
            <a:ext cx="1299600" cy="1299600"/>
            <a:chOff x="214040" y="1152039"/>
            <a:chExt cx="765542" cy="765543"/>
          </a:xfrm>
        </p:grpSpPr>
        <p:grpSp>
          <p:nvGrpSpPr>
            <p:cNvPr id="23" name="Gruppieren 22"/>
            <p:cNvGrpSpPr/>
            <p:nvPr userDrawn="1"/>
          </p:nvGrpSpPr>
          <p:grpSpPr>
            <a:xfrm>
              <a:off x="361780" y="1456593"/>
              <a:ext cx="464587" cy="191753"/>
              <a:chOff x="1642324" y="4884196"/>
              <a:chExt cx="660745" cy="294992"/>
            </a:xfrm>
          </p:grpSpPr>
          <p:sp>
            <p:nvSpPr>
              <p:cNvPr id="25" name="Richtungspfeil 24"/>
              <p:cNvSpPr/>
              <p:nvPr userDrawn="1"/>
            </p:nvSpPr>
            <p:spPr bwMode="gray">
              <a:xfrm rot="8100000">
                <a:off x="1767471" y="4884196"/>
                <a:ext cx="535598" cy="221844"/>
              </a:xfrm>
              <a:prstGeom prst="homePlate">
                <a:avLst/>
              </a:prstGeom>
              <a:solidFill>
                <a:schemeClr val="tx1">
                  <a:lumMod val="65000"/>
                  <a:lumOff val="35000"/>
                </a:schemeClr>
              </a:solidFill>
              <a:ln w="6350" algn="ctr">
                <a:solidFill>
                  <a:schemeClr val="tx1">
                    <a:lumMod val="65000"/>
                    <a:lumOff val="3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26" name="Rechteck 25"/>
              <p:cNvSpPr/>
              <p:nvPr/>
            </p:nvSpPr>
            <p:spPr bwMode="gray">
              <a:xfrm rot="8100000">
                <a:off x="1920613" y="4887121"/>
                <a:ext cx="305780" cy="12912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cxnSp>
            <p:nvCxnSpPr>
              <p:cNvPr id="27" name="Gerade Verbindung 25"/>
              <p:cNvCxnSpPr/>
              <p:nvPr userDrawn="1"/>
            </p:nvCxnSpPr>
            <p:spPr>
              <a:xfrm>
                <a:off x="1642324" y="5179188"/>
                <a:ext cx="14010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28" name="Gruppieren 27"/>
          <p:cNvGrpSpPr/>
          <p:nvPr userDrawn="1"/>
        </p:nvGrpSpPr>
        <p:grpSpPr>
          <a:xfrm>
            <a:off x="324000" y="3809388"/>
            <a:ext cx="1299600" cy="1299600"/>
            <a:chOff x="216000" y="2969382"/>
            <a:chExt cx="765542" cy="765543"/>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714" y="3133080"/>
              <a:ext cx="361950"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onut 11"/>
            <p:cNvSpPr/>
            <p:nvPr userDrawn="1"/>
          </p:nvSpPr>
          <p:spPr bwMode="gray">
            <a:xfrm>
              <a:off x="216000" y="2969382"/>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31" name="Gruppieren 30"/>
          <p:cNvGrpSpPr/>
          <p:nvPr userDrawn="1"/>
        </p:nvGrpSpPr>
        <p:grpSpPr>
          <a:xfrm>
            <a:off x="1951753" y="1927906"/>
            <a:ext cx="9917447" cy="500901"/>
            <a:chOff x="1108399" y="1396713"/>
            <a:chExt cx="7030682" cy="404566"/>
          </a:xfrm>
        </p:grpSpPr>
        <p:sp>
          <p:nvSpPr>
            <p:cNvPr id="32"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Autoren</a:t>
              </a:r>
              <a:endParaRPr lang="de-DE" sz="1200" b="1" noProof="0" dirty="0">
                <a:solidFill>
                  <a:schemeClr val="tx1"/>
                </a:solidFill>
                <a:latin typeface="+mj-lt"/>
              </a:endParaRPr>
            </a:p>
          </p:txBody>
        </p:sp>
        <p:cxnSp>
          <p:nvCxnSpPr>
            <p:cNvPr id="33"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&lt;Autor&gt;</a:t>
            </a:r>
          </a:p>
          <a:p>
            <a:pPr lvl="0"/>
            <a:r>
              <a:rPr lang="de-DE" noProof="0" dirty="0" smtClean="0"/>
              <a:t>&lt;Autor&gt;</a:t>
            </a:r>
          </a:p>
          <a:p>
            <a:pPr lvl="0"/>
            <a:r>
              <a:rPr lang="de-DE" noProof="0" dirty="0" smtClean="0"/>
              <a:t>&lt;Autor&gt;</a:t>
            </a:r>
          </a:p>
        </p:txBody>
      </p:sp>
      <p:grpSp>
        <p:nvGrpSpPr>
          <p:cNvPr id="35" name="Gruppieren 34"/>
          <p:cNvGrpSpPr/>
          <p:nvPr userDrawn="1"/>
        </p:nvGrpSpPr>
        <p:grpSpPr>
          <a:xfrm>
            <a:off x="1957853" y="4230977"/>
            <a:ext cx="9911347" cy="500901"/>
            <a:chOff x="1108399" y="1396713"/>
            <a:chExt cx="7030682" cy="404566"/>
          </a:xfrm>
        </p:grpSpPr>
        <p:sp>
          <p:nvSpPr>
            <p:cNvPr id="36"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Zielgruppen</a:t>
              </a:r>
              <a:endParaRPr lang="de-DE" sz="1200" b="1" noProof="0" dirty="0">
                <a:solidFill>
                  <a:schemeClr val="tx1"/>
                </a:solidFill>
                <a:latin typeface="+mj-lt"/>
              </a:endParaRPr>
            </a:p>
          </p:txBody>
        </p:sp>
        <p:cxnSp>
          <p:nvCxnSpPr>
            <p:cNvPr id="37"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21"/>
          <p:cNvSpPr>
            <a:spLocks noGrp="1"/>
          </p:cNvSpPr>
          <p:nvPr>
            <p:ph type="body" sz="quarter" idx="16" hasCustomPrompt="1"/>
          </p:nvPr>
        </p:nvSpPr>
        <p:spPr>
          <a:xfrm>
            <a:off x="2044953" y="4927509"/>
            <a:ext cx="9824247"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&lt;Zielgruppe&gt;</a:t>
            </a:r>
          </a:p>
          <a:p>
            <a:pPr lvl="0"/>
            <a:r>
              <a:rPr lang="de-DE" noProof="0" dirty="0" smtClean="0"/>
              <a:t>&lt;Zielgruppe&gt;</a:t>
            </a:r>
          </a:p>
          <a:p>
            <a:pPr lvl="0"/>
            <a:r>
              <a:rPr lang="de-DE" noProof="0" dirty="0" smtClean="0"/>
              <a:t>&lt;Zielgruppe&gt;</a:t>
            </a:r>
          </a:p>
        </p:txBody>
      </p:sp>
    </p:spTree>
    <p:extLst>
      <p:ext uri="{BB962C8B-B14F-4D97-AF65-F5344CB8AC3E}">
        <p14:creationId xmlns:p14="http://schemas.microsoft.com/office/powerpoint/2010/main" val="2738841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information I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3" name="Gruppieren 2"/>
          <p:cNvGrpSpPr/>
          <p:nvPr userDrawn="1"/>
        </p:nvGrpSpPr>
        <p:grpSpPr>
          <a:xfrm>
            <a:off x="324000" y="1503256"/>
            <a:ext cx="1299600" cy="1299600"/>
            <a:chOff x="214040" y="1152039"/>
            <a:chExt cx="765542" cy="765543"/>
          </a:xfrm>
        </p:grpSpPr>
        <p:sp>
          <p:nvSpPr>
            <p:cNvPr id="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87" y="1313261"/>
              <a:ext cx="35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4"/>
            </a:xfrm>
            <a:prstGeom prst="rect">
              <a:avLst/>
            </a:prstGeom>
          </p:spPr>
          <p:txBody>
            <a:bodyPr wrap="square" lIns="91302" tIns="45630" rIns="91302" bIns="45630">
              <a:spAutoFit/>
            </a:bodyPr>
            <a:lstStyle/>
            <a:p>
              <a:r>
                <a:rPr lang="de-DE" sz="1800" b="1" kern="1200" noProof="0" dirty="0" smtClean="0">
                  <a:solidFill>
                    <a:schemeClr val="tx1"/>
                  </a:solidFill>
                  <a:latin typeface="Arial"/>
                  <a:ea typeface="+mn-ea"/>
                  <a:cs typeface="+mn-cs"/>
                </a:rPr>
                <a:t>Lernziele</a:t>
              </a:r>
              <a:endParaRPr lang="de-DE" sz="18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&lt;Lernziel&gt;</a:t>
            </a:r>
          </a:p>
          <a:p>
            <a:pPr lvl="0"/>
            <a:r>
              <a:rPr lang="de-DE" noProof="0" dirty="0" smtClean="0"/>
              <a:t>&lt;Lernziel&gt;</a:t>
            </a:r>
          </a:p>
          <a:p>
            <a:pPr lvl="0"/>
            <a:r>
              <a:rPr lang="de-DE" noProof="0" dirty="0" smtClean="0"/>
              <a:t>&lt;Lernziel&gt;</a:t>
            </a:r>
          </a:p>
        </p:txBody>
      </p:sp>
    </p:spTree>
    <p:extLst>
      <p:ext uri="{BB962C8B-B14F-4D97-AF65-F5344CB8AC3E}">
        <p14:creationId xmlns:p14="http://schemas.microsoft.com/office/powerpoint/2010/main" val="10148664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680609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&lt;Page title&gt;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38710372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&lt;level 1&gt;</a:t>
            </a:r>
          </a:p>
          <a:p>
            <a:pPr lvl="1"/>
            <a:r>
              <a:rPr lang="en-US" noProof="0" dirty="0" smtClean="0"/>
              <a:t>&lt;level 2&gt;</a:t>
            </a:r>
          </a:p>
          <a:p>
            <a:pPr lvl="2"/>
            <a:r>
              <a:rPr lang="en-US" noProof="0" dirty="0" smtClean="0"/>
              <a:t>&lt;level 3&gt;</a:t>
            </a:r>
          </a:p>
          <a:p>
            <a:pPr lvl="3"/>
            <a:r>
              <a:rPr lang="en-US" noProof="0" dirty="0" smtClean="0"/>
              <a:t>&lt;level 4&gt;</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54477" cy="138499"/>
          </a:xfrm>
          <a:prstGeom prst="rect">
            <a:avLst/>
          </a:prstGeom>
          <a:noFill/>
        </p:spPr>
        <p:txBody>
          <a:bodyPr wrap="none" lIns="85730" tIns="0" rIns="0" bIns="0" rtlCol="0">
            <a:spAutoFit/>
          </a:bodyPr>
          <a:lstStyle/>
          <a:p>
            <a:pPr marL="0" indent="0" algn="l" defTabSz="816226">
              <a:buClr>
                <a:srgbClr val="000000"/>
              </a:buClr>
              <a:buFont typeface="Arial" pitchFamily="34" charset="0"/>
              <a:buNone/>
            </a:pPr>
            <a:r>
              <a:rPr lang="de-DE" sz="900" noProof="0" dirty="0" smtClean="0">
                <a:solidFill>
                  <a:srgbClr val="FFFFFF"/>
                </a:solidFill>
              </a:rPr>
              <a:t>© 2022 SAP</a:t>
            </a:r>
            <a:r>
              <a:rPr lang="de-DE" sz="900" baseline="0" noProof="0" dirty="0" smtClean="0">
                <a:solidFill>
                  <a:srgbClr val="FFFFFF"/>
                </a:solidFill>
              </a:rPr>
              <a:t> SE / SAP UCC Magdeburg</a:t>
            </a:r>
            <a:r>
              <a:rPr lang="de-DE" sz="900" noProof="0" dirty="0" smtClean="0">
                <a:solidFill>
                  <a:srgbClr val="FFFFFF"/>
                </a:solidFill>
              </a:rPr>
              <a:t>. Alle Rechte vorbehalten.</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‹Nr.›</a:t>
            </a:fld>
            <a:endParaRPr lang="en-US" sz="900" noProof="0" dirty="0" smtClean="0">
              <a:solidFill>
                <a:schemeClr val="bg1"/>
              </a:solidFill>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56" r:id="rId5"/>
    <p:sldLayoutId id="2147483759" r:id="rId6"/>
    <p:sldLayoutId id="2147483760" r:id="rId7"/>
    <p:sldLayoutId id="2147483746" r:id="rId8"/>
    <p:sldLayoutId id="2147483749" r:id="rId9"/>
    <p:sldLayoutId id="2147483750" r:id="rId10"/>
    <p:sldLayoutId id="2147483751" r:id="rId11"/>
    <p:sldLayoutId id="2147483752" r:id="rId12"/>
    <p:sldLayoutId id="2147483753" r:id="rId13"/>
    <p:sldLayoutId id="2147483754" r:id="rId14"/>
    <p:sldLayoutId id="2147483755" r:id="rId15"/>
    <p:sldLayoutId id="2147483745" r:id="rId16"/>
    <p:sldLayoutId id="2147483757" r:id="rId17"/>
    <p:sldLayoutId id="2147483758" r:id="rId18"/>
  </p:sldLayoutIdLst>
  <p:timing>
    <p:tnLst>
      <p:par>
        <p:cTn id="1" dur="indefinite" restart="never" nodeType="tmRoot"/>
      </p:par>
    </p:tnLst>
  </p:timing>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201600" indent="-2160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5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wm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sz="4400" dirty="0">
                <a:latin typeface="Arial" panose="020B0604020202020204" pitchFamily="34" charset="0"/>
              </a:rPr>
              <a:t>Vertrieb (SD)</a:t>
            </a:r>
            <a:endParaRPr lang="de-DE" sz="4400" dirty="0"/>
          </a:p>
        </p:txBody>
      </p:sp>
      <p:sp>
        <p:nvSpPr>
          <p:cNvPr id="3" name="Subtitle 2"/>
          <p:cNvSpPr>
            <a:spLocks noGrp="1"/>
          </p:cNvSpPr>
          <p:nvPr>
            <p:ph type="subTitle" idx="1"/>
          </p:nvPr>
        </p:nvSpPr>
        <p:spPr>
          <a:xfrm>
            <a:off x="467999" y="1540520"/>
            <a:ext cx="10620000" cy="553998"/>
          </a:xfrm>
        </p:spPr>
        <p:txBody>
          <a:bodyPr anchor="b" anchorCtr="0">
            <a:spAutoFit/>
          </a:bodyPr>
          <a:lstStyle/>
          <a:p>
            <a:r>
              <a:rPr lang="de-DE" dirty="0"/>
              <a:t>Curriculum</a:t>
            </a:r>
            <a:r>
              <a:rPr lang="de-DE" dirty="0" smtClean="0"/>
              <a:t>: Einführung </a:t>
            </a:r>
            <a:r>
              <a:rPr lang="de-DE" dirty="0"/>
              <a:t>in </a:t>
            </a:r>
            <a:r>
              <a:rPr lang="de-DE" dirty="0" smtClean="0"/>
              <a:t>S/4HANA mit </a:t>
            </a:r>
            <a:r>
              <a:rPr lang="de-DE" dirty="0"/>
              <a:t>Global </a:t>
            </a:r>
            <a:r>
              <a:rPr lang="de-DE" dirty="0" smtClean="0"/>
              <a:t>Bike</a:t>
            </a:r>
          </a:p>
          <a:p>
            <a:endParaRPr lang="de-DE" dirty="0"/>
          </a:p>
        </p:txBody>
      </p:sp>
    </p:spTree>
    <p:extLst>
      <p:ext uri="{BB962C8B-B14F-4D97-AF65-F5344CB8AC3E}">
        <p14:creationId xmlns:p14="http://schemas.microsoft.com/office/powerpoint/2010/main" val="185276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rPr>
              <a:t>Global Bike Organisationsstruktur </a:t>
            </a:r>
            <a:r>
              <a:rPr lang="de-DE" altLang="de-DE" dirty="0">
                <a:latin typeface="Arial" panose="020B0604020202020204" pitchFamily="34" charset="0"/>
              </a:rPr>
              <a:t>in SAP ERP (Vertrieb)</a:t>
            </a:r>
            <a:endParaRPr lang="de-DE" dirty="0"/>
          </a:p>
        </p:txBody>
      </p:sp>
      <p:grpSp>
        <p:nvGrpSpPr>
          <p:cNvPr id="4" name="Gruppieren 51"/>
          <p:cNvGrpSpPr>
            <a:grpSpLocks/>
          </p:cNvGrpSpPr>
          <p:nvPr/>
        </p:nvGrpSpPr>
        <p:grpSpPr bwMode="auto">
          <a:xfrm>
            <a:off x="1767715" y="1412875"/>
            <a:ext cx="8162925" cy="4779996"/>
            <a:chOff x="468313" y="1412776"/>
            <a:chExt cx="8162925" cy="4780095"/>
          </a:xfrm>
        </p:grpSpPr>
        <p:sp>
          <p:nvSpPr>
            <p:cNvPr id="5" name="AutoShape 39"/>
            <p:cNvSpPr>
              <a:spLocks noChangeArrowheads="1"/>
            </p:cNvSpPr>
            <p:nvPr/>
          </p:nvSpPr>
          <p:spPr bwMode="auto">
            <a:xfrm>
              <a:off x="468313" y="1577147"/>
              <a:ext cx="8162925" cy="4597526"/>
            </a:xfrm>
            <a:prstGeom prst="parallelogram">
              <a:avLst>
                <a:gd name="adj" fmla="val 45004"/>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6" name="Text Box 40"/>
            <p:cNvSpPr txBox="1">
              <a:spLocks noChangeArrowheads="1"/>
            </p:cNvSpPr>
            <p:nvPr/>
          </p:nvSpPr>
          <p:spPr bwMode="auto">
            <a:xfrm>
              <a:off x="562792" y="5882907"/>
              <a:ext cx="2067010" cy="3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400" dirty="0"/>
                <a:t>Mandant </a:t>
              </a:r>
              <a:r>
                <a:rPr lang="de-DE" altLang="de-DE" sz="1400" dirty="0" smtClean="0"/>
                <a:t>Global Bike</a:t>
              </a:r>
              <a:endParaRPr lang="de-DE" altLang="de-DE" sz="1400" dirty="0"/>
            </a:p>
          </p:txBody>
        </p:sp>
        <p:sp>
          <p:nvSpPr>
            <p:cNvPr id="7" name="AutoShape 41"/>
            <p:cNvSpPr>
              <a:spLocks noChangeArrowheads="1"/>
            </p:cNvSpPr>
            <p:nvPr/>
          </p:nvSpPr>
          <p:spPr bwMode="auto">
            <a:xfrm>
              <a:off x="677619" y="1647878"/>
              <a:ext cx="7796640" cy="4243870"/>
            </a:xfrm>
            <a:prstGeom prst="parallelogram">
              <a:avLst>
                <a:gd name="adj" fmla="val 45036"/>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D6A4F4"/>
              </a:extrusionClr>
              <a:contourClr>
                <a:srgbClr val="D6A4F4"/>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solidFill>
                  <a:srgbClr val="F8F8F8"/>
                </a:solidFill>
              </a:endParaRPr>
            </a:p>
          </p:txBody>
        </p:sp>
        <p:sp>
          <p:nvSpPr>
            <p:cNvPr id="8" name="Text Box 42"/>
            <p:cNvSpPr txBox="1">
              <a:spLocks noChangeArrowheads="1"/>
            </p:cNvSpPr>
            <p:nvPr/>
          </p:nvSpPr>
          <p:spPr bwMode="auto">
            <a:xfrm>
              <a:off x="667445" y="5622087"/>
              <a:ext cx="4049485" cy="27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1400">
                  <a:cs typeface="Times New Roman" panose="02020603050405020304" pitchFamily="18" charset="0"/>
                </a:rPr>
                <a:t> Kreditkontrollbereich (global) GL00</a:t>
              </a:r>
            </a:p>
          </p:txBody>
        </p:sp>
        <p:sp>
          <p:nvSpPr>
            <p:cNvPr id="9" name="Line 43"/>
            <p:cNvSpPr>
              <a:spLocks noChangeShapeType="1"/>
            </p:cNvSpPr>
            <p:nvPr/>
          </p:nvSpPr>
          <p:spPr bwMode="auto">
            <a:xfrm flipH="1">
              <a:off x="4166048" y="1647878"/>
              <a:ext cx="1744215" cy="41731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0">
              <a:spAutoFit/>
            </a:bodyPr>
            <a:lstStyle/>
            <a:p>
              <a:endParaRPr lang="de-DE"/>
            </a:p>
          </p:txBody>
        </p:sp>
        <p:sp>
          <p:nvSpPr>
            <p:cNvPr id="10" name="AutoShape 45"/>
            <p:cNvSpPr>
              <a:spLocks noChangeArrowheads="1"/>
            </p:cNvSpPr>
            <p:nvPr/>
          </p:nvSpPr>
          <p:spPr bwMode="auto">
            <a:xfrm>
              <a:off x="905821" y="1690612"/>
              <a:ext cx="2623589" cy="3924106"/>
            </a:xfrm>
            <a:prstGeom prst="parallelogram">
              <a:avLst>
                <a:gd name="adj" fmla="val 65981"/>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11" name="Text Box 46"/>
            <p:cNvSpPr txBox="1">
              <a:spLocks noChangeArrowheads="1"/>
            </p:cNvSpPr>
            <p:nvPr/>
          </p:nvSpPr>
          <p:spPr bwMode="auto">
            <a:xfrm>
              <a:off x="958147" y="5299375"/>
              <a:ext cx="949143" cy="31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400"/>
                <a:t>CC US00</a:t>
              </a:r>
            </a:p>
          </p:txBody>
        </p:sp>
        <p:sp>
          <p:nvSpPr>
            <p:cNvPr id="12" name="AutoShape 47"/>
            <p:cNvSpPr>
              <a:spLocks noChangeArrowheads="1"/>
            </p:cNvSpPr>
            <p:nvPr/>
          </p:nvSpPr>
          <p:spPr bwMode="auto">
            <a:xfrm>
              <a:off x="1136929" y="4898565"/>
              <a:ext cx="859026" cy="372813"/>
            </a:xfrm>
            <a:prstGeom prst="parallelogram">
              <a:avLst>
                <a:gd name="adj" fmla="val 44665"/>
              </a:avLst>
            </a:prstGeom>
            <a:solidFill>
              <a:srgbClr val="FFFF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99"/>
              </a:extrusionClr>
              <a:contourClr>
                <a:srgbClr val="FFFF99"/>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13" name="Text Box 48"/>
            <p:cNvSpPr txBox="1">
              <a:spLocks noChangeArrowheads="1"/>
            </p:cNvSpPr>
            <p:nvPr/>
          </p:nvSpPr>
          <p:spPr bwMode="auto">
            <a:xfrm>
              <a:off x="1155825" y="4866147"/>
              <a:ext cx="792164"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cs typeface="Times New Roman" panose="02020603050405020304" pitchFamily="18" charset="0"/>
                </a:rPr>
                <a:t>  </a:t>
              </a:r>
              <a:r>
                <a:rPr lang="de-DE" altLang="de-DE" sz="1100">
                  <a:cs typeface="Times New Roman" panose="02020603050405020304" pitchFamily="18" charset="0"/>
                </a:rPr>
                <a:t>US Ost</a:t>
              </a:r>
            </a:p>
            <a:p>
              <a:pPr>
                <a:spcBef>
                  <a:spcPct val="0"/>
                </a:spcBef>
                <a:buFontTx/>
                <a:buNone/>
              </a:pPr>
              <a:r>
                <a:rPr lang="de-DE" altLang="de-DE" sz="1200" b="0">
                  <a:cs typeface="Times New Roman" panose="02020603050405020304" pitchFamily="18" charset="0"/>
                </a:rPr>
                <a:t> UE00</a:t>
              </a:r>
            </a:p>
          </p:txBody>
        </p:sp>
        <p:sp>
          <p:nvSpPr>
            <p:cNvPr id="14" name="AutoShape 49"/>
            <p:cNvSpPr>
              <a:spLocks noChangeArrowheads="1"/>
            </p:cNvSpPr>
            <p:nvPr/>
          </p:nvSpPr>
          <p:spPr bwMode="auto">
            <a:xfrm>
              <a:off x="1317164" y="4462390"/>
              <a:ext cx="859026" cy="372813"/>
            </a:xfrm>
            <a:prstGeom prst="parallelogram">
              <a:avLst>
                <a:gd name="adj" fmla="val 44665"/>
              </a:avLst>
            </a:prstGeom>
            <a:solidFill>
              <a:srgbClr val="FFFF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99"/>
              </a:extrusionClr>
              <a:contourClr>
                <a:srgbClr val="FFFF99"/>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15" name="Text Box 50"/>
            <p:cNvSpPr txBox="1">
              <a:spLocks noChangeArrowheads="1"/>
            </p:cNvSpPr>
            <p:nvPr/>
          </p:nvSpPr>
          <p:spPr bwMode="auto">
            <a:xfrm>
              <a:off x="1336060" y="4429971"/>
              <a:ext cx="857572"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cs typeface="Times New Roman" panose="02020603050405020304" pitchFamily="18" charset="0"/>
                </a:rPr>
                <a:t>  </a:t>
              </a:r>
              <a:r>
                <a:rPr lang="de-DE" altLang="de-DE" sz="1100">
                  <a:cs typeface="Times New Roman" panose="02020603050405020304" pitchFamily="18" charset="0"/>
                </a:rPr>
                <a:t>US West</a:t>
              </a:r>
            </a:p>
            <a:p>
              <a:pPr>
                <a:spcBef>
                  <a:spcPct val="0"/>
                </a:spcBef>
                <a:buFontTx/>
                <a:buNone/>
              </a:pPr>
              <a:r>
                <a:rPr lang="de-DE" altLang="de-DE" sz="1200" b="0">
                  <a:cs typeface="Times New Roman" panose="02020603050405020304" pitchFamily="18" charset="0"/>
                </a:rPr>
                <a:t> UW00</a:t>
              </a:r>
            </a:p>
          </p:txBody>
        </p:sp>
        <p:sp>
          <p:nvSpPr>
            <p:cNvPr id="16" name="AutoShape 51"/>
            <p:cNvSpPr>
              <a:spLocks noChangeArrowheads="1"/>
            </p:cNvSpPr>
            <p:nvPr/>
          </p:nvSpPr>
          <p:spPr bwMode="auto">
            <a:xfrm>
              <a:off x="1961071" y="1690612"/>
              <a:ext cx="2623589" cy="3924106"/>
            </a:xfrm>
            <a:prstGeom prst="parallelogram">
              <a:avLst>
                <a:gd name="adj" fmla="val 65981"/>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17" name="Text Box 52"/>
            <p:cNvSpPr txBox="1">
              <a:spLocks noChangeArrowheads="1"/>
            </p:cNvSpPr>
            <p:nvPr/>
          </p:nvSpPr>
          <p:spPr bwMode="auto">
            <a:xfrm>
              <a:off x="2013397" y="5299375"/>
              <a:ext cx="959318" cy="31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400">
                  <a:solidFill>
                    <a:srgbClr val="DDDDDD"/>
                  </a:solidFill>
                </a:rPr>
                <a:t>CC CA00</a:t>
              </a:r>
            </a:p>
          </p:txBody>
        </p:sp>
        <p:sp>
          <p:nvSpPr>
            <p:cNvPr id="18" name="AutoShape 53"/>
            <p:cNvSpPr>
              <a:spLocks noChangeArrowheads="1"/>
            </p:cNvSpPr>
            <p:nvPr/>
          </p:nvSpPr>
          <p:spPr bwMode="auto">
            <a:xfrm>
              <a:off x="2189272" y="4898565"/>
              <a:ext cx="859026" cy="372813"/>
            </a:xfrm>
            <a:prstGeom prst="parallelogram">
              <a:avLst>
                <a:gd name="adj" fmla="val 44665"/>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19" name="Text Box 54"/>
            <p:cNvSpPr txBox="1">
              <a:spLocks noChangeArrowheads="1"/>
            </p:cNvSpPr>
            <p:nvPr/>
          </p:nvSpPr>
          <p:spPr bwMode="auto">
            <a:xfrm>
              <a:off x="2208168" y="4866147"/>
              <a:ext cx="792164"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solidFill>
                    <a:srgbClr val="DDDDDD"/>
                  </a:solidFill>
                  <a:cs typeface="Times New Roman" panose="02020603050405020304" pitchFamily="18" charset="0"/>
                </a:rPr>
                <a:t>  </a:t>
              </a:r>
              <a:r>
                <a:rPr lang="de-DE" altLang="de-DE" sz="1100">
                  <a:solidFill>
                    <a:srgbClr val="DDDDDD"/>
                  </a:solidFill>
                  <a:cs typeface="Times New Roman" panose="02020603050405020304" pitchFamily="18" charset="0"/>
                </a:rPr>
                <a:t>CA Ost</a:t>
              </a:r>
            </a:p>
            <a:p>
              <a:pPr>
                <a:spcBef>
                  <a:spcPct val="0"/>
                </a:spcBef>
                <a:buFontTx/>
                <a:buNone/>
              </a:pPr>
              <a:r>
                <a:rPr lang="de-DE" altLang="de-DE" sz="1200" b="0">
                  <a:solidFill>
                    <a:srgbClr val="DDDDDD"/>
                  </a:solidFill>
                  <a:cs typeface="Times New Roman" panose="02020603050405020304" pitchFamily="18" charset="0"/>
                </a:rPr>
                <a:t> CE00</a:t>
              </a:r>
            </a:p>
          </p:txBody>
        </p:sp>
        <p:sp>
          <p:nvSpPr>
            <p:cNvPr id="20" name="AutoShape 55"/>
            <p:cNvSpPr>
              <a:spLocks noChangeArrowheads="1"/>
            </p:cNvSpPr>
            <p:nvPr/>
          </p:nvSpPr>
          <p:spPr bwMode="auto">
            <a:xfrm>
              <a:off x="2369507" y="4462390"/>
              <a:ext cx="859026" cy="372813"/>
            </a:xfrm>
            <a:prstGeom prst="parallelogram">
              <a:avLst>
                <a:gd name="adj" fmla="val 44665"/>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21" name="Text Box 56"/>
            <p:cNvSpPr txBox="1">
              <a:spLocks noChangeArrowheads="1"/>
            </p:cNvSpPr>
            <p:nvPr/>
          </p:nvSpPr>
          <p:spPr bwMode="auto">
            <a:xfrm>
              <a:off x="2388403" y="4429971"/>
              <a:ext cx="857572"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solidFill>
                    <a:srgbClr val="DDDDDD"/>
                  </a:solidFill>
                  <a:cs typeface="Times New Roman" panose="02020603050405020304" pitchFamily="18" charset="0"/>
                </a:rPr>
                <a:t>  </a:t>
              </a:r>
              <a:r>
                <a:rPr lang="de-DE" altLang="de-DE" sz="1100">
                  <a:solidFill>
                    <a:srgbClr val="DDDDDD"/>
                  </a:solidFill>
                  <a:cs typeface="Times New Roman" panose="02020603050405020304" pitchFamily="18" charset="0"/>
                </a:rPr>
                <a:t>CA West</a:t>
              </a:r>
            </a:p>
            <a:p>
              <a:pPr>
                <a:spcBef>
                  <a:spcPct val="0"/>
                </a:spcBef>
                <a:buFontTx/>
                <a:buNone/>
              </a:pPr>
              <a:r>
                <a:rPr lang="de-DE" altLang="de-DE" sz="1200" b="0">
                  <a:solidFill>
                    <a:srgbClr val="DDDDDD"/>
                  </a:solidFill>
                  <a:cs typeface="Times New Roman" panose="02020603050405020304" pitchFamily="18" charset="0"/>
                </a:rPr>
                <a:t> CW00</a:t>
              </a:r>
            </a:p>
          </p:txBody>
        </p:sp>
        <p:sp>
          <p:nvSpPr>
            <p:cNvPr id="22" name="AutoShape 57"/>
            <p:cNvSpPr>
              <a:spLocks noChangeArrowheads="1"/>
            </p:cNvSpPr>
            <p:nvPr/>
          </p:nvSpPr>
          <p:spPr bwMode="auto">
            <a:xfrm>
              <a:off x="3279406" y="1690612"/>
              <a:ext cx="2623590" cy="3924106"/>
            </a:xfrm>
            <a:prstGeom prst="parallelogram">
              <a:avLst>
                <a:gd name="adj" fmla="val 65981"/>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23" name="Text Box 58"/>
            <p:cNvSpPr txBox="1">
              <a:spLocks noChangeArrowheads="1"/>
            </p:cNvSpPr>
            <p:nvPr/>
          </p:nvSpPr>
          <p:spPr bwMode="auto">
            <a:xfrm>
              <a:off x="3331732" y="5299375"/>
              <a:ext cx="949144" cy="31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400"/>
                <a:t>CC DE00</a:t>
              </a:r>
            </a:p>
          </p:txBody>
        </p:sp>
        <p:sp>
          <p:nvSpPr>
            <p:cNvPr id="24" name="AutoShape 59"/>
            <p:cNvSpPr>
              <a:spLocks noChangeArrowheads="1"/>
            </p:cNvSpPr>
            <p:nvPr/>
          </p:nvSpPr>
          <p:spPr bwMode="auto">
            <a:xfrm>
              <a:off x="3510515" y="4898565"/>
              <a:ext cx="859025" cy="372813"/>
            </a:xfrm>
            <a:prstGeom prst="parallelogram">
              <a:avLst>
                <a:gd name="adj" fmla="val 44665"/>
              </a:avLst>
            </a:prstGeom>
            <a:solidFill>
              <a:srgbClr val="FFFF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99"/>
              </a:extrusionClr>
              <a:contourClr>
                <a:srgbClr val="FFFF99"/>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25" name="Text Box 60"/>
            <p:cNvSpPr txBox="1">
              <a:spLocks noChangeArrowheads="1"/>
            </p:cNvSpPr>
            <p:nvPr/>
          </p:nvSpPr>
          <p:spPr bwMode="auto">
            <a:xfrm>
              <a:off x="3529410" y="4866147"/>
              <a:ext cx="924434"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cs typeface="Times New Roman" panose="02020603050405020304" pitchFamily="18" charset="0"/>
                </a:rPr>
                <a:t>  </a:t>
              </a:r>
              <a:r>
                <a:rPr lang="de-DE" altLang="de-DE" sz="1100">
                  <a:cs typeface="Times New Roman" panose="02020603050405020304" pitchFamily="18" charset="0"/>
                </a:rPr>
                <a:t>DE Süd</a:t>
              </a:r>
            </a:p>
            <a:p>
              <a:pPr>
                <a:spcBef>
                  <a:spcPct val="0"/>
                </a:spcBef>
                <a:buFontTx/>
                <a:buNone/>
              </a:pPr>
              <a:r>
                <a:rPr lang="de-DE" altLang="de-DE" sz="1200" b="0">
                  <a:cs typeface="Times New Roman" panose="02020603050405020304" pitchFamily="18" charset="0"/>
                </a:rPr>
                <a:t> DS00</a:t>
              </a:r>
            </a:p>
          </p:txBody>
        </p:sp>
        <p:sp>
          <p:nvSpPr>
            <p:cNvPr id="26" name="AutoShape 61"/>
            <p:cNvSpPr>
              <a:spLocks noChangeArrowheads="1"/>
            </p:cNvSpPr>
            <p:nvPr/>
          </p:nvSpPr>
          <p:spPr bwMode="auto">
            <a:xfrm>
              <a:off x="3690750" y="4462390"/>
              <a:ext cx="859025" cy="372813"/>
            </a:xfrm>
            <a:prstGeom prst="parallelogram">
              <a:avLst>
                <a:gd name="adj" fmla="val 44665"/>
              </a:avLst>
            </a:prstGeom>
            <a:solidFill>
              <a:srgbClr val="FFFF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99"/>
              </a:extrusionClr>
              <a:contourClr>
                <a:srgbClr val="FFFF99"/>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27" name="Text Box 62"/>
            <p:cNvSpPr txBox="1">
              <a:spLocks noChangeArrowheads="1"/>
            </p:cNvSpPr>
            <p:nvPr/>
          </p:nvSpPr>
          <p:spPr bwMode="auto">
            <a:xfrm>
              <a:off x="3709645" y="4429971"/>
              <a:ext cx="857572"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cs typeface="Times New Roman" panose="02020603050405020304" pitchFamily="18" charset="0"/>
                </a:rPr>
                <a:t>  </a:t>
              </a:r>
              <a:r>
                <a:rPr lang="de-DE" altLang="de-DE" sz="1100">
                  <a:cs typeface="Times New Roman" panose="02020603050405020304" pitchFamily="18" charset="0"/>
                </a:rPr>
                <a:t>DE Nord</a:t>
              </a:r>
            </a:p>
            <a:p>
              <a:pPr>
                <a:spcBef>
                  <a:spcPct val="0"/>
                </a:spcBef>
                <a:buFontTx/>
                <a:buNone/>
              </a:pPr>
              <a:r>
                <a:rPr lang="de-DE" altLang="de-DE" sz="1200" b="0">
                  <a:cs typeface="Times New Roman" panose="02020603050405020304" pitchFamily="18" charset="0"/>
                </a:rPr>
                <a:t> DN00</a:t>
              </a:r>
            </a:p>
          </p:txBody>
        </p:sp>
        <p:sp>
          <p:nvSpPr>
            <p:cNvPr id="28" name="AutoShape 63"/>
            <p:cNvSpPr>
              <a:spLocks noChangeArrowheads="1"/>
            </p:cNvSpPr>
            <p:nvPr/>
          </p:nvSpPr>
          <p:spPr bwMode="auto">
            <a:xfrm>
              <a:off x="4334656" y="1690612"/>
              <a:ext cx="2623590" cy="3924106"/>
            </a:xfrm>
            <a:prstGeom prst="parallelogram">
              <a:avLst>
                <a:gd name="adj" fmla="val 65981"/>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29" name="Text Box 64"/>
            <p:cNvSpPr txBox="1">
              <a:spLocks noChangeArrowheads="1"/>
            </p:cNvSpPr>
            <p:nvPr/>
          </p:nvSpPr>
          <p:spPr bwMode="auto">
            <a:xfrm>
              <a:off x="4386982" y="5299375"/>
              <a:ext cx="970946" cy="31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400">
                  <a:solidFill>
                    <a:srgbClr val="DDDDDD"/>
                  </a:solidFill>
                </a:rPr>
                <a:t>CC GB00</a:t>
              </a:r>
            </a:p>
          </p:txBody>
        </p:sp>
        <p:sp>
          <p:nvSpPr>
            <p:cNvPr id="30" name="AutoShape 65"/>
            <p:cNvSpPr>
              <a:spLocks noChangeArrowheads="1"/>
            </p:cNvSpPr>
            <p:nvPr/>
          </p:nvSpPr>
          <p:spPr bwMode="auto">
            <a:xfrm>
              <a:off x="4562858" y="4898565"/>
              <a:ext cx="859025" cy="372813"/>
            </a:xfrm>
            <a:prstGeom prst="parallelogram">
              <a:avLst>
                <a:gd name="adj" fmla="val 44665"/>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31" name="Text Box 66"/>
            <p:cNvSpPr txBox="1">
              <a:spLocks noChangeArrowheads="1"/>
            </p:cNvSpPr>
            <p:nvPr/>
          </p:nvSpPr>
          <p:spPr bwMode="auto">
            <a:xfrm>
              <a:off x="4581753" y="4866147"/>
              <a:ext cx="992749"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solidFill>
                    <a:srgbClr val="DDDDDD"/>
                  </a:solidFill>
                  <a:cs typeface="Times New Roman" panose="02020603050405020304" pitchFamily="18" charset="0"/>
                </a:rPr>
                <a:t>  </a:t>
              </a:r>
              <a:r>
                <a:rPr lang="de-DE" altLang="de-DE" sz="1100">
                  <a:solidFill>
                    <a:srgbClr val="DDDDDD"/>
                  </a:solidFill>
                  <a:cs typeface="Times New Roman" panose="02020603050405020304" pitchFamily="18" charset="0"/>
                </a:rPr>
                <a:t>GB Süd</a:t>
              </a:r>
            </a:p>
            <a:p>
              <a:pPr>
                <a:spcBef>
                  <a:spcPct val="0"/>
                </a:spcBef>
                <a:buFontTx/>
                <a:buNone/>
              </a:pPr>
              <a:r>
                <a:rPr lang="de-DE" altLang="de-DE" sz="1200" b="0">
                  <a:solidFill>
                    <a:srgbClr val="DDDDDD"/>
                  </a:solidFill>
                  <a:cs typeface="Times New Roman" panose="02020603050405020304" pitchFamily="18" charset="0"/>
                </a:rPr>
                <a:t> GS00</a:t>
              </a:r>
            </a:p>
          </p:txBody>
        </p:sp>
        <p:sp>
          <p:nvSpPr>
            <p:cNvPr id="32" name="AutoShape 67"/>
            <p:cNvSpPr>
              <a:spLocks noChangeArrowheads="1"/>
            </p:cNvSpPr>
            <p:nvPr/>
          </p:nvSpPr>
          <p:spPr bwMode="auto">
            <a:xfrm>
              <a:off x="4743093" y="4462390"/>
              <a:ext cx="859025" cy="372813"/>
            </a:xfrm>
            <a:prstGeom prst="parallelogram">
              <a:avLst>
                <a:gd name="adj" fmla="val 44665"/>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33" name="Text Box 68"/>
            <p:cNvSpPr txBox="1">
              <a:spLocks noChangeArrowheads="1"/>
            </p:cNvSpPr>
            <p:nvPr/>
          </p:nvSpPr>
          <p:spPr bwMode="auto">
            <a:xfrm>
              <a:off x="4761988" y="4429971"/>
              <a:ext cx="857572"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solidFill>
                    <a:srgbClr val="DDDDDD"/>
                  </a:solidFill>
                  <a:cs typeface="Times New Roman" panose="02020603050405020304" pitchFamily="18" charset="0"/>
                </a:rPr>
                <a:t>  </a:t>
              </a:r>
              <a:r>
                <a:rPr lang="de-DE" altLang="de-DE" sz="1100">
                  <a:solidFill>
                    <a:srgbClr val="DDDDDD"/>
                  </a:solidFill>
                  <a:cs typeface="Times New Roman" panose="02020603050405020304" pitchFamily="18" charset="0"/>
                </a:rPr>
                <a:t>GB Nord</a:t>
              </a:r>
            </a:p>
            <a:p>
              <a:pPr>
                <a:spcBef>
                  <a:spcPct val="0"/>
                </a:spcBef>
                <a:buFontTx/>
                <a:buNone/>
              </a:pPr>
              <a:r>
                <a:rPr lang="de-DE" altLang="de-DE" sz="1200" b="0">
                  <a:solidFill>
                    <a:srgbClr val="DDDDDD"/>
                  </a:solidFill>
                  <a:cs typeface="Times New Roman" panose="02020603050405020304" pitchFamily="18" charset="0"/>
                </a:rPr>
                <a:t> GN00</a:t>
              </a:r>
            </a:p>
          </p:txBody>
        </p:sp>
        <p:sp>
          <p:nvSpPr>
            <p:cNvPr id="34" name="Line 69"/>
            <p:cNvSpPr>
              <a:spLocks noChangeShapeType="1"/>
            </p:cNvSpPr>
            <p:nvPr/>
          </p:nvSpPr>
          <p:spPr bwMode="auto">
            <a:xfrm flipH="1">
              <a:off x="5682062" y="1647878"/>
              <a:ext cx="1744215" cy="41731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0">
              <a:spAutoFit/>
            </a:bodyPr>
            <a:lstStyle/>
            <a:p>
              <a:endParaRPr lang="de-DE"/>
            </a:p>
          </p:txBody>
        </p:sp>
        <p:sp>
          <p:nvSpPr>
            <p:cNvPr id="35" name="AutoShape 70"/>
            <p:cNvSpPr>
              <a:spLocks noChangeArrowheads="1"/>
            </p:cNvSpPr>
            <p:nvPr/>
          </p:nvSpPr>
          <p:spPr bwMode="auto">
            <a:xfrm>
              <a:off x="5718399" y="1690612"/>
              <a:ext cx="2623590" cy="3924106"/>
            </a:xfrm>
            <a:prstGeom prst="parallelogram">
              <a:avLst>
                <a:gd name="adj" fmla="val 65981"/>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36" name="Text Box 71"/>
            <p:cNvSpPr txBox="1">
              <a:spLocks noChangeArrowheads="1"/>
            </p:cNvSpPr>
            <p:nvPr/>
          </p:nvSpPr>
          <p:spPr bwMode="auto">
            <a:xfrm>
              <a:off x="5770726" y="5299375"/>
              <a:ext cx="959318" cy="31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400">
                  <a:solidFill>
                    <a:srgbClr val="DDDDDD"/>
                  </a:solidFill>
                </a:rPr>
                <a:t>CC AU00</a:t>
              </a:r>
            </a:p>
          </p:txBody>
        </p:sp>
        <p:sp>
          <p:nvSpPr>
            <p:cNvPr id="37" name="AutoShape 72"/>
            <p:cNvSpPr>
              <a:spLocks noChangeArrowheads="1"/>
            </p:cNvSpPr>
            <p:nvPr/>
          </p:nvSpPr>
          <p:spPr bwMode="auto">
            <a:xfrm>
              <a:off x="5946601" y="4898565"/>
              <a:ext cx="859025" cy="372813"/>
            </a:xfrm>
            <a:prstGeom prst="parallelogram">
              <a:avLst>
                <a:gd name="adj" fmla="val 44665"/>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38" name="Text Box 73"/>
            <p:cNvSpPr txBox="1">
              <a:spLocks noChangeArrowheads="1"/>
            </p:cNvSpPr>
            <p:nvPr/>
          </p:nvSpPr>
          <p:spPr bwMode="auto">
            <a:xfrm>
              <a:off x="5965496" y="4866147"/>
              <a:ext cx="992749"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solidFill>
                    <a:srgbClr val="DDDDDD"/>
                  </a:solidFill>
                  <a:cs typeface="Times New Roman" panose="02020603050405020304" pitchFamily="18" charset="0"/>
                </a:rPr>
                <a:t>  </a:t>
              </a:r>
              <a:r>
                <a:rPr lang="de-DE" altLang="de-DE" sz="1100">
                  <a:solidFill>
                    <a:srgbClr val="DDDDDD"/>
                  </a:solidFill>
                  <a:cs typeface="Times New Roman" panose="02020603050405020304" pitchFamily="18" charset="0"/>
                </a:rPr>
                <a:t>AU Süd</a:t>
              </a:r>
            </a:p>
            <a:p>
              <a:pPr>
                <a:spcBef>
                  <a:spcPct val="0"/>
                </a:spcBef>
                <a:buFontTx/>
                <a:buNone/>
              </a:pPr>
              <a:r>
                <a:rPr lang="de-DE" altLang="de-DE" sz="1200" b="0">
                  <a:solidFill>
                    <a:srgbClr val="DDDDDD"/>
                  </a:solidFill>
                  <a:cs typeface="Times New Roman" panose="02020603050405020304" pitchFamily="18" charset="0"/>
                </a:rPr>
                <a:t> AS00</a:t>
              </a:r>
            </a:p>
          </p:txBody>
        </p:sp>
        <p:sp>
          <p:nvSpPr>
            <p:cNvPr id="39" name="AutoShape 74"/>
            <p:cNvSpPr>
              <a:spLocks noChangeArrowheads="1"/>
            </p:cNvSpPr>
            <p:nvPr/>
          </p:nvSpPr>
          <p:spPr bwMode="auto">
            <a:xfrm>
              <a:off x="6126837" y="4462390"/>
              <a:ext cx="859025" cy="372813"/>
            </a:xfrm>
            <a:prstGeom prst="parallelogram">
              <a:avLst>
                <a:gd name="adj" fmla="val 44665"/>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p>
          </p:txBody>
        </p:sp>
        <p:sp>
          <p:nvSpPr>
            <p:cNvPr id="40" name="Text Box 75"/>
            <p:cNvSpPr txBox="1">
              <a:spLocks noChangeArrowheads="1"/>
            </p:cNvSpPr>
            <p:nvPr/>
          </p:nvSpPr>
          <p:spPr bwMode="auto">
            <a:xfrm>
              <a:off x="6145732" y="4429971"/>
              <a:ext cx="857572" cy="4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buFontTx/>
                <a:buNone/>
              </a:pPr>
              <a:r>
                <a:rPr lang="de-DE" altLang="de-DE" sz="900">
                  <a:solidFill>
                    <a:srgbClr val="DDDDDD"/>
                  </a:solidFill>
                  <a:cs typeface="Times New Roman" panose="02020603050405020304" pitchFamily="18" charset="0"/>
                </a:rPr>
                <a:t>  </a:t>
              </a:r>
              <a:r>
                <a:rPr lang="de-DE" altLang="de-DE" sz="1100">
                  <a:solidFill>
                    <a:srgbClr val="DDDDDD"/>
                  </a:solidFill>
                  <a:cs typeface="Times New Roman" panose="02020603050405020304" pitchFamily="18" charset="0"/>
                </a:rPr>
                <a:t>AU Nord</a:t>
              </a:r>
            </a:p>
            <a:p>
              <a:pPr>
                <a:spcBef>
                  <a:spcPct val="0"/>
                </a:spcBef>
                <a:buFontTx/>
                <a:buNone/>
              </a:pPr>
              <a:r>
                <a:rPr lang="de-DE" altLang="de-DE" sz="1200" b="0">
                  <a:solidFill>
                    <a:srgbClr val="DDDDDD"/>
                  </a:solidFill>
                  <a:cs typeface="Times New Roman" panose="02020603050405020304" pitchFamily="18" charset="0"/>
                </a:rPr>
                <a:t> AN00</a:t>
              </a:r>
            </a:p>
          </p:txBody>
        </p:sp>
        <p:sp>
          <p:nvSpPr>
            <p:cNvPr id="41" name="AutoShape 76"/>
            <p:cNvSpPr>
              <a:spLocks noChangeArrowheads="1"/>
            </p:cNvSpPr>
            <p:nvPr/>
          </p:nvSpPr>
          <p:spPr bwMode="auto">
            <a:xfrm>
              <a:off x="1445073" y="2850308"/>
              <a:ext cx="6767553" cy="565849"/>
            </a:xfrm>
            <a:prstGeom prst="parallelogram">
              <a:avLst>
                <a:gd name="adj" fmla="val 44518"/>
              </a:avLst>
            </a:prstGeom>
            <a:gradFill rotWithShape="0">
              <a:gsLst>
                <a:gs pos="0">
                  <a:srgbClr val="0099FF"/>
                </a:gs>
                <a:gs pos="100000">
                  <a:srgbClr val="0047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99FF"/>
              </a:extrusionClr>
              <a:contourClr>
                <a:srgbClr val="0099FF"/>
              </a:contourClr>
            </a:sp3d>
          </p:spPr>
          <p:txBody>
            <a:bodyPr wrap="none" lIns="0" tIns="0" rIns="0" bIns="0" anchor="ctr">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solidFill>
                  <a:srgbClr val="FFFF66"/>
                </a:solidFill>
                <a:latin typeface="Times New Roman" panose="02020603050405020304" pitchFamily="18" charset="0"/>
              </a:endParaRPr>
            </a:p>
          </p:txBody>
        </p:sp>
        <p:sp>
          <p:nvSpPr>
            <p:cNvPr id="42" name="AutoShape 77"/>
            <p:cNvSpPr>
              <a:spLocks noChangeArrowheads="1"/>
            </p:cNvSpPr>
            <p:nvPr/>
          </p:nvSpPr>
          <p:spPr bwMode="auto">
            <a:xfrm>
              <a:off x="1793916" y="2072265"/>
              <a:ext cx="6767553" cy="565849"/>
            </a:xfrm>
            <a:prstGeom prst="parallelogram">
              <a:avLst>
                <a:gd name="adj" fmla="val 44518"/>
              </a:avLst>
            </a:prstGeom>
            <a:gradFill rotWithShape="0">
              <a:gsLst>
                <a:gs pos="0">
                  <a:srgbClr val="0099FF"/>
                </a:gs>
                <a:gs pos="100000">
                  <a:srgbClr val="0047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99FF"/>
              </a:extrusionClr>
              <a:contourClr>
                <a:srgbClr val="0099FF"/>
              </a:contourClr>
            </a:sp3d>
          </p:spPr>
          <p:txBody>
            <a:bodyPr wrap="none" lIns="0" tIns="0" rIns="0" bIns="0" anchor="ctr">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700">
                <a:latin typeface="Times New Roman" panose="02020603050405020304" pitchFamily="18" charset="0"/>
              </a:endParaRPr>
            </a:p>
          </p:txBody>
        </p:sp>
        <p:sp>
          <p:nvSpPr>
            <p:cNvPr id="43" name="Text Box 78"/>
            <p:cNvSpPr txBox="1">
              <a:spLocks noChangeArrowheads="1"/>
            </p:cNvSpPr>
            <p:nvPr/>
          </p:nvSpPr>
          <p:spPr bwMode="auto">
            <a:xfrm>
              <a:off x="1869499" y="2154785"/>
              <a:ext cx="3770411" cy="2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200">
                  <a:solidFill>
                    <a:srgbClr val="FFFF66"/>
                  </a:solidFill>
                </a:rPr>
                <a:t>      </a:t>
              </a:r>
              <a:r>
                <a:rPr lang="de-DE" altLang="de-DE" sz="1400"/>
                <a:t>Vertriebsweg Großhandel WH</a:t>
              </a:r>
              <a:endParaRPr lang="de-DE" altLang="de-DE" sz="1400">
                <a:cs typeface="Times New Roman" panose="02020603050405020304" pitchFamily="18" charset="0"/>
              </a:endParaRPr>
            </a:p>
          </p:txBody>
        </p:sp>
        <p:sp>
          <p:nvSpPr>
            <p:cNvPr id="44" name="Text Box 79"/>
            <p:cNvSpPr txBox="1">
              <a:spLocks noChangeArrowheads="1"/>
            </p:cNvSpPr>
            <p:nvPr/>
          </p:nvSpPr>
          <p:spPr bwMode="auto">
            <a:xfrm>
              <a:off x="1450887" y="2991771"/>
              <a:ext cx="3595989" cy="2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200"/>
                <a:t>       </a:t>
              </a:r>
              <a:r>
                <a:rPr lang="de-DE" altLang="de-DE" sz="1400"/>
                <a:t>Vertriebsweg Internet IN</a:t>
              </a:r>
              <a:endParaRPr lang="de-DE" altLang="de-DE" sz="1400">
                <a:cs typeface="Times New Roman" panose="02020603050405020304" pitchFamily="18" charset="0"/>
              </a:endParaRPr>
            </a:p>
          </p:txBody>
        </p:sp>
        <p:sp>
          <p:nvSpPr>
            <p:cNvPr id="45" name="AutoShape 80"/>
            <p:cNvSpPr>
              <a:spLocks noChangeArrowheads="1"/>
            </p:cNvSpPr>
            <p:nvPr/>
          </p:nvSpPr>
          <p:spPr bwMode="auto">
            <a:xfrm>
              <a:off x="5003800" y="1412776"/>
              <a:ext cx="3313113" cy="2608317"/>
            </a:xfrm>
            <a:prstGeom prst="parallelogram">
              <a:avLst>
                <a:gd name="adj" fmla="val 43469"/>
              </a:avLst>
            </a:prstGeom>
            <a:gradFill rotWithShape="0">
              <a:gsLst>
                <a:gs pos="0">
                  <a:schemeClr val="tx2">
                    <a:lumMod val="60000"/>
                    <a:lumOff val="40000"/>
                  </a:schemeClr>
                </a:gs>
                <a:gs pos="100000">
                  <a:srgbClr val="7676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A4B3E4"/>
              </a:extrusionClr>
            </a:sp3d>
          </p:spPr>
          <p:txBody>
            <a:bodyPr wrap="none" lIns="0" tIns="0" rIns="0" bIns="0" anchor="b">
              <a:flatTx/>
            </a:bodyPr>
            <a:lstStyle/>
            <a:p>
              <a:pPr eaLnBrk="1" hangingPunct="1">
                <a:defRPr/>
              </a:pPr>
              <a:endParaRPr lang="de-DE" sz="1200">
                <a:solidFill>
                  <a:srgbClr val="FFFF66"/>
                </a:solidFill>
                <a:latin typeface="Arial" charset="0"/>
              </a:endParaRPr>
            </a:p>
          </p:txBody>
        </p:sp>
        <p:sp>
          <p:nvSpPr>
            <p:cNvPr id="46" name="AutoShape 80"/>
            <p:cNvSpPr>
              <a:spLocks noChangeArrowheads="1"/>
            </p:cNvSpPr>
            <p:nvPr/>
          </p:nvSpPr>
          <p:spPr bwMode="auto">
            <a:xfrm>
              <a:off x="5442232" y="1490207"/>
              <a:ext cx="1715144" cy="2393071"/>
            </a:xfrm>
            <a:prstGeom prst="parallelogram">
              <a:avLst>
                <a:gd name="adj" fmla="val 61185"/>
              </a:avLst>
            </a:prstGeom>
            <a:gradFill rotWithShape="0">
              <a:gsLst>
                <a:gs pos="0">
                  <a:srgbClr val="A4B3E4"/>
                </a:gs>
                <a:gs pos="100000">
                  <a:srgbClr val="7676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A4B3E4"/>
              </a:extrusionClr>
              <a:contourClr>
                <a:srgbClr val="A4B3E4"/>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solidFill>
                  <a:srgbClr val="FFFF66"/>
                </a:solidFill>
              </a:endParaRPr>
            </a:p>
          </p:txBody>
        </p:sp>
        <p:sp>
          <p:nvSpPr>
            <p:cNvPr id="47" name="Text Box 81"/>
            <p:cNvSpPr txBox="1">
              <a:spLocks noChangeArrowheads="1"/>
            </p:cNvSpPr>
            <p:nvPr/>
          </p:nvSpPr>
          <p:spPr bwMode="auto">
            <a:xfrm rot="-3995528">
              <a:off x="5290556" y="2694615"/>
              <a:ext cx="1855706" cy="30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400"/>
                <a:t>Sparte Fahrräder BI</a:t>
              </a:r>
            </a:p>
          </p:txBody>
        </p:sp>
        <p:sp>
          <p:nvSpPr>
            <p:cNvPr id="48" name="AutoShape 82"/>
            <p:cNvSpPr>
              <a:spLocks noChangeArrowheads="1"/>
            </p:cNvSpPr>
            <p:nvPr/>
          </p:nvSpPr>
          <p:spPr bwMode="auto">
            <a:xfrm>
              <a:off x="6270734" y="1484313"/>
              <a:ext cx="1715144" cy="2393071"/>
            </a:xfrm>
            <a:prstGeom prst="parallelogram">
              <a:avLst>
                <a:gd name="adj" fmla="val 61185"/>
              </a:avLst>
            </a:prstGeom>
            <a:gradFill rotWithShape="0">
              <a:gsLst>
                <a:gs pos="0">
                  <a:srgbClr val="A4B3E4"/>
                </a:gs>
                <a:gs pos="100000">
                  <a:srgbClr val="7676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A4B3E4"/>
              </a:extrusionClr>
              <a:contourClr>
                <a:srgbClr val="A4B3E4"/>
              </a:contourClr>
            </a:sp3d>
          </p:spPr>
          <p:txBody>
            <a:bodyPr wrap="none" lIns="0" tIns="0" rIns="0" bIns="0" anchor="b">
              <a:flatTx/>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200">
                <a:solidFill>
                  <a:srgbClr val="FFFF66"/>
                </a:solidFill>
              </a:endParaRPr>
            </a:p>
          </p:txBody>
        </p:sp>
        <p:sp>
          <p:nvSpPr>
            <p:cNvPr id="49" name="Text Box 83"/>
            <p:cNvSpPr txBox="1">
              <a:spLocks noChangeArrowheads="1"/>
            </p:cNvSpPr>
            <p:nvPr/>
          </p:nvSpPr>
          <p:spPr bwMode="auto">
            <a:xfrm rot="-3995528">
              <a:off x="6068634" y="2524418"/>
              <a:ext cx="2130970" cy="30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400"/>
                <a:t>Sparte Accessoires AS</a:t>
              </a:r>
            </a:p>
          </p:txBody>
        </p:sp>
        <p:sp>
          <p:nvSpPr>
            <p:cNvPr id="50" name="Text Box 49"/>
            <p:cNvSpPr txBox="1">
              <a:spLocks noChangeArrowheads="1"/>
            </p:cNvSpPr>
            <p:nvPr/>
          </p:nvSpPr>
          <p:spPr bwMode="auto">
            <a:xfrm>
              <a:off x="7485063" y="4797425"/>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FontTx/>
                <a:buNone/>
              </a:pPr>
              <a:r>
                <a:rPr lang="de-DE" altLang="de-DE" sz="1200"/>
                <a:t>Verkaufs-</a:t>
              </a:r>
            </a:p>
            <a:p>
              <a:pPr algn="r" eaLnBrk="1" hangingPunct="1">
                <a:spcBef>
                  <a:spcPct val="0"/>
                </a:spcBef>
                <a:buFontTx/>
                <a:buNone/>
              </a:pPr>
              <a:r>
                <a:rPr lang="de-DE" altLang="de-DE" sz="1200"/>
                <a:t>organisation</a:t>
              </a:r>
            </a:p>
          </p:txBody>
        </p:sp>
        <p:sp>
          <p:nvSpPr>
            <p:cNvPr id="51" name="Text Box 50"/>
            <p:cNvSpPr txBox="1">
              <a:spLocks noChangeArrowheads="1"/>
            </p:cNvSpPr>
            <p:nvPr/>
          </p:nvSpPr>
          <p:spPr bwMode="auto">
            <a:xfrm>
              <a:off x="7300913" y="5302250"/>
              <a:ext cx="1281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FontTx/>
                <a:buNone/>
              </a:pPr>
              <a:r>
                <a:rPr lang="de-DE" altLang="de-DE" sz="1200"/>
                <a:t>Buchungskreis</a:t>
              </a:r>
            </a:p>
          </p:txBody>
        </p:sp>
        <p:sp>
          <p:nvSpPr>
            <p:cNvPr id="52" name="Text Box 81"/>
            <p:cNvSpPr txBox="1">
              <a:spLocks noChangeArrowheads="1"/>
            </p:cNvSpPr>
            <p:nvPr/>
          </p:nvSpPr>
          <p:spPr bwMode="auto">
            <a:xfrm rot="-3995528">
              <a:off x="4699736" y="2540419"/>
              <a:ext cx="219032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400"/>
                <a:t>Spartenübergreifend 00</a:t>
              </a:r>
            </a:p>
          </p:txBody>
        </p:sp>
      </p:grpSp>
    </p:spTree>
    <p:extLst>
      <p:ext uri="{BB962C8B-B14F-4D97-AF65-F5344CB8AC3E}">
        <p14:creationId xmlns:p14="http://schemas.microsoft.com/office/powerpoint/2010/main" val="173912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Kapitelübersicht</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altLang="de-DE" dirty="0" smtClean="0">
                <a:solidFill>
                  <a:schemeClr val="bg2"/>
                </a:solidFill>
                <a:latin typeface="Arial" panose="020B0604020202020204" pitchFamily="34" charset="0"/>
              </a:rPr>
              <a:t>SD Organisationsstruktur</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SD </a:t>
            </a:r>
            <a:r>
              <a:rPr lang="de-DE" altLang="de-DE" dirty="0" smtClean="0">
                <a:latin typeface="Arial" panose="020B0604020202020204" pitchFamily="34" charset="0"/>
              </a:rPr>
              <a:t>Stammdaten</a:t>
            </a:r>
          </a:p>
          <a:p>
            <a:pPr>
              <a:tabLst>
                <a:tab pos="1971675" algn="l"/>
              </a:tabLst>
            </a:pPr>
            <a:endParaRPr lang="de-DE" altLang="de-DE" dirty="0">
              <a:solidFill>
                <a:schemeClr val="bg2"/>
              </a:solidFill>
              <a:latin typeface="Arial" panose="020B0604020202020204" pitchFamily="34" charset="0"/>
            </a:endParaRPr>
          </a:p>
          <a:p>
            <a:pPr>
              <a:tabLst>
                <a:tab pos="1971675" algn="l"/>
              </a:tabLst>
            </a:pPr>
            <a:r>
              <a:rPr lang="de-DE" altLang="de-DE" dirty="0">
                <a:solidFill>
                  <a:schemeClr val="bg2"/>
                </a:solidFill>
                <a:latin typeface="Arial" panose="020B0604020202020204" pitchFamily="34" charset="0"/>
              </a:rPr>
              <a:t>SD Prozesse</a:t>
            </a:r>
          </a:p>
          <a:p>
            <a:pPr lvl="1">
              <a:tabLst>
                <a:tab pos="1971675" algn="l"/>
              </a:tabLst>
            </a:pPr>
            <a:r>
              <a:rPr lang="de-DE" altLang="de-DE" dirty="0">
                <a:solidFill>
                  <a:schemeClr val="bg2"/>
                </a:solidFill>
                <a:latin typeface="Arial" panose="020B0604020202020204" pitchFamily="34" charset="0"/>
              </a:rPr>
              <a:t>Order-</a:t>
            </a:r>
            <a:r>
              <a:rPr lang="de-DE" altLang="de-DE" dirty="0" err="1">
                <a:solidFill>
                  <a:schemeClr val="bg2"/>
                </a:solidFill>
                <a:latin typeface="Arial" panose="020B0604020202020204" pitchFamily="34" charset="0"/>
              </a:rPr>
              <a:t>to</a:t>
            </a:r>
            <a:r>
              <a:rPr lang="de-DE" altLang="de-DE" dirty="0">
                <a:solidFill>
                  <a:schemeClr val="bg2"/>
                </a:solidFill>
                <a:latin typeface="Arial" panose="020B0604020202020204" pitchFamily="34" charset="0"/>
              </a:rPr>
              <a:t>-Cash </a:t>
            </a:r>
            <a:r>
              <a:rPr lang="de-DE" altLang="de-DE" dirty="0" smtClean="0">
                <a:solidFill>
                  <a:schemeClr val="bg2"/>
                </a:solidFill>
                <a:latin typeface="Arial" panose="020B0604020202020204" pitchFamily="34" charset="0"/>
              </a:rPr>
              <a:t>Prozess</a:t>
            </a:r>
            <a:endParaRPr lang="de-DE" altLang="de-DE" dirty="0">
              <a:solidFill>
                <a:schemeClr val="bg2"/>
              </a:solidFill>
              <a:latin typeface="Arial" panose="020B0604020202020204" pitchFamily="34" charset="0"/>
            </a:endParaRPr>
          </a:p>
        </p:txBody>
      </p:sp>
    </p:spTree>
    <p:extLst>
      <p:ext uri="{BB962C8B-B14F-4D97-AF65-F5344CB8AC3E}">
        <p14:creationId xmlns:p14="http://schemas.microsoft.com/office/powerpoint/2010/main" val="305474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2319804" y="1346991"/>
            <a:ext cx="7720415" cy="4970678"/>
          </a:xfrm>
          <a:prstGeom prst="rect">
            <a:avLst/>
          </a:prstGeom>
        </p:spPr>
      </p:pic>
      <p:sp>
        <p:nvSpPr>
          <p:cNvPr id="2" name="Titel 1"/>
          <p:cNvSpPr>
            <a:spLocks noGrp="1"/>
          </p:cNvSpPr>
          <p:nvPr>
            <p:ph type="title"/>
          </p:nvPr>
        </p:nvSpPr>
        <p:spPr/>
        <p:txBody>
          <a:bodyPr/>
          <a:lstStyle/>
          <a:p>
            <a:r>
              <a:rPr lang="de-DE" altLang="de-DE" dirty="0">
                <a:latin typeface="Arial" panose="020B0604020202020204" pitchFamily="34" charset="0"/>
              </a:rPr>
              <a:t>SD Stammdaten</a:t>
            </a:r>
            <a:endParaRPr lang="de-DE" dirty="0"/>
          </a:p>
        </p:txBody>
      </p:sp>
      <p:sp>
        <p:nvSpPr>
          <p:cNvPr id="4" name="Ellipse 3"/>
          <p:cNvSpPr/>
          <p:nvPr/>
        </p:nvSpPr>
        <p:spPr bwMode="gray">
          <a:xfrm>
            <a:off x="2732260" y="2232395"/>
            <a:ext cx="4510512" cy="610393"/>
          </a:xfrm>
          <a:prstGeom prst="ellipse">
            <a:avLst/>
          </a:prstGeom>
          <a:noFill/>
          <a:ln w="1905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Ellipse 6"/>
          <p:cNvSpPr/>
          <p:nvPr/>
        </p:nvSpPr>
        <p:spPr bwMode="gray">
          <a:xfrm>
            <a:off x="6995912" y="3639101"/>
            <a:ext cx="1091250" cy="326291"/>
          </a:xfrm>
          <a:prstGeom prst="ellipse">
            <a:avLst/>
          </a:prstGeom>
          <a:noFill/>
          <a:ln w="1905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Ellipse 7"/>
          <p:cNvSpPr/>
          <p:nvPr/>
        </p:nvSpPr>
        <p:spPr bwMode="gray">
          <a:xfrm>
            <a:off x="2796132" y="4808530"/>
            <a:ext cx="1368462" cy="505854"/>
          </a:xfrm>
          <a:prstGeom prst="ellipse">
            <a:avLst/>
          </a:prstGeom>
          <a:noFill/>
          <a:ln w="1905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Ellipse 8"/>
          <p:cNvSpPr/>
          <p:nvPr/>
        </p:nvSpPr>
        <p:spPr bwMode="gray">
          <a:xfrm>
            <a:off x="7473368" y="5864202"/>
            <a:ext cx="742385" cy="498732"/>
          </a:xfrm>
          <a:prstGeom prst="ellipse">
            <a:avLst/>
          </a:prstGeom>
          <a:noFill/>
          <a:ln w="1905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Ellipse 9"/>
          <p:cNvSpPr/>
          <p:nvPr/>
        </p:nvSpPr>
        <p:spPr bwMode="gray">
          <a:xfrm>
            <a:off x="2681775" y="5950180"/>
            <a:ext cx="1106905" cy="376542"/>
          </a:xfrm>
          <a:prstGeom prst="ellipse">
            <a:avLst/>
          </a:prstGeom>
          <a:noFill/>
          <a:ln w="1905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AutoShape 7"/>
          <p:cNvSpPr>
            <a:spLocks noChangeArrowheads="1"/>
          </p:cNvSpPr>
          <p:nvPr/>
        </p:nvSpPr>
        <p:spPr bwMode="auto">
          <a:xfrm>
            <a:off x="7541537" y="2537591"/>
            <a:ext cx="1511300" cy="503237"/>
          </a:xfrm>
          <a:prstGeom prst="can">
            <a:avLst>
              <a:gd name="adj" fmla="val 25000"/>
            </a:avLst>
          </a:prstGeom>
          <a:solidFill>
            <a:srgbClr val="004880"/>
          </a:solidFill>
          <a:ln w="12700">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20000"/>
              </a:spcBef>
              <a:buClr>
                <a:srgbClr val="F48B00"/>
              </a:buClr>
              <a:buFont typeface="Wingdings" panose="05000000000000000000" pitchFamily="2" charset="2"/>
              <a:buNone/>
            </a:pPr>
            <a:r>
              <a:rPr lang="en-US" altLang="de-DE" sz="1400" dirty="0" err="1" smtClean="0">
                <a:solidFill>
                  <a:schemeClr val="bg1"/>
                </a:solidFill>
              </a:rPr>
              <a:t>Kundenstamm</a:t>
            </a:r>
            <a:endParaRPr lang="en-US" altLang="de-DE" sz="1400" dirty="0">
              <a:solidFill>
                <a:schemeClr val="bg1"/>
              </a:solidFill>
            </a:endParaRPr>
          </a:p>
        </p:txBody>
      </p:sp>
      <p:sp>
        <p:nvSpPr>
          <p:cNvPr id="12" name="AutoShape 8"/>
          <p:cNvSpPr>
            <a:spLocks noChangeArrowheads="1"/>
          </p:cNvSpPr>
          <p:nvPr/>
        </p:nvSpPr>
        <p:spPr bwMode="auto">
          <a:xfrm>
            <a:off x="8289364" y="3982153"/>
            <a:ext cx="1439863" cy="503238"/>
          </a:xfrm>
          <a:prstGeom prst="can">
            <a:avLst>
              <a:gd name="adj" fmla="val 25000"/>
            </a:avLst>
          </a:prstGeom>
          <a:solidFill>
            <a:srgbClr val="004880"/>
          </a:solidFill>
          <a:ln w="12700">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20000"/>
              </a:spcBef>
              <a:buClr>
                <a:srgbClr val="F48B00"/>
              </a:buClr>
              <a:buFont typeface="Wingdings" panose="05000000000000000000" pitchFamily="2" charset="2"/>
              <a:buNone/>
            </a:pPr>
            <a:r>
              <a:rPr lang="en-US" altLang="de-DE" sz="1400" dirty="0" err="1" smtClean="0">
                <a:solidFill>
                  <a:schemeClr val="bg1"/>
                </a:solidFill>
              </a:rPr>
              <a:t>Materialstamm</a:t>
            </a:r>
            <a:endParaRPr lang="en-US" altLang="de-DE" sz="1400" dirty="0">
              <a:solidFill>
                <a:schemeClr val="bg1"/>
              </a:solidFill>
            </a:endParaRPr>
          </a:p>
        </p:txBody>
      </p:sp>
      <p:sp>
        <p:nvSpPr>
          <p:cNvPr id="13" name="AutoShape 18"/>
          <p:cNvSpPr>
            <a:spLocks noChangeArrowheads="1"/>
          </p:cNvSpPr>
          <p:nvPr/>
        </p:nvSpPr>
        <p:spPr bwMode="auto">
          <a:xfrm>
            <a:off x="8706406" y="5268632"/>
            <a:ext cx="1511300" cy="503237"/>
          </a:xfrm>
          <a:prstGeom prst="can">
            <a:avLst>
              <a:gd name="adj" fmla="val 25000"/>
            </a:avLst>
          </a:prstGeom>
          <a:solidFill>
            <a:srgbClr val="004880"/>
          </a:solidFill>
          <a:ln w="12700">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20000"/>
              </a:spcBef>
              <a:buClr>
                <a:srgbClr val="F48B00"/>
              </a:buClr>
              <a:buFont typeface="Wingdings" panose="05000000000000000000" pitchFamily="2" charset="2"/>
              <a:buNone/>
            </a:pPr>
            <a:r>
              <a:rPr lang="en-US" altLang="de-DE" sz="1300" dirty="0" err="1" smtClean="0">
                <a:solidFill>
                  <a:schemeClr val="bg1"/>
                </a:solidFill>
              </a:rPr>
              <a:t>Konditionen</a:t>
            </a:r>
            <a:endParaRPr lang="en-US" altLang="de-DE" sz="1300" dirty="0">
              <a:solidFill>
                <a:schemeClr val="bg1"/>
              </a:solidFill>
            </a:endParaRPr>
          </a:p>
        </p:txBody>
      </p:sp>
    </p:spTree>
    <p:extLst>
      <p:ext uri="{BB962C8B-B14F-4D97-AF65-F5344CB8AC3E}">
        <p14:creationId xmlns:p14="http://schemas.microsoft.com/office/powerpoint/2010/main" val="3301924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Kundenstammsatz</a:t>
            </a:r>
            <a:endParaRPr lang="de-DE" dirty="0"/>
          </a:p>
        </p:txBody>
      </p:sp>
      <p:sp>
        <p:nvSpPr>
          <p:cNvPr id="3" name="Inhaltsplatzhalter 2"/>
          <p:cNvSpPr>
            <a:spLocks noGrp="1"/>
          </p:cNvSpPr>
          <p:nvPr>
            <p:ph idx="1"/>
          </p:nvPr>
        </p:nvSpPr>
        <p:spPr>
          <a:xfrm>
            <a:off x="324000" y="1691079"/>
            <a:ext cx="5486081" cy="4392042"/>
          </a:xfrm>
        </p:spPr>
        <p:txBody>
          <a:bodyPr/>
          <a:lstStyle/>
          <a:p>
            <a:pPr>
              <a:tabLst>
                <a:tab pos="1971675" algn="l"/>
              </a:tabLst>
            </a:pPr>
            <a:r>
              <a:rPr lang="de-DE" altLang="de-DE" dirty="0">
                <a:latin typeface="Arial" panose="020B0604020202020204" pitchFamily="34" charset="0"/>
              </a:rPr>
              <a:t>Kundenstamm</a:t>
            </a:r>
          </a:p>
          <a:p>
            <a:pPr lvl="1">
              <a:tabLst>
                <a:tab pos="1971675" algn="l"/>
              </a:tabLst>
            </a:pPr>
            <a:r>
              <a:rPr lang="de-DE" altLang="de-DE" dirty="0">
                <a:latin typeface="Arial" panose="020B0604020202020204" pitchFamily="34" charset="0"/>
              </a:rPr>
              <a:t>Enthält alle Informationen um Aufträge, Lieferungen, Rechnungen und Zahlungen auszuführen</a:t>
            </a:r>
          </a:p>
          <a:p>
            <a:pPr lvl="1">
              <a:tabLst>
                <a:tab pos="1971675" algn="l"/>
              </a:tabLst>
            </a:pPr>
            <a:r>
              <a:rPr lang="de-DE" altLang="de-DE" dirty="0">
                <a:latin typeface="Arial" panose="020B0604020202020204" pitchFamily="34" charset="0"/>
              </a:rPr>
              <a:t>Jeder Kunde MUSS einen Kundenstamm haben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Wird von einem/mehreren Vertriebsbereichen angelegt</a:t>
            </a:r>
          </a:p>
          <a:p>
            <a:pPr lvl="1">
              <a:tabLst>
                <a:tab pos="1971675" algn="l"/>
              </a:tabLst>
            </a:pPr>
            <a:r>
              <a:rPr lang="de-DE" altLang="de-DE" dirty="0">
                <a:latin typeface="Arial" panose="020B0604020202020204" pitchFamily="34" charset="0"/>
              </a:rPr>
              <a:t>Verkaufsorganisation</a:t>
            </a:r>
          </a:p>
          <a:p>
            <a:pPr lvl="1">
              <a:tabLst>
                <a:tab pos="1971675" algn="l"/>
              </a:tabLst>
            </a:pPr>
            <a:r>
              <a:rPr lang="de-DE" altLang="de-DE" dirty="0">
                <a:latin typeface="Arial" panose="020B0604020202020204" pitchFamily="34" charset="0"/>
              </a:rPr>
              <a:t>Vertriebsweg</a:t>
            </a:r>
          </a:p>
          <a:p>
            <a:pPr lvl="1">
              <a:tabLst>
                <a:tab pos="1971675" algn="l"/>
              </a:tabLst>
            </a:pPr>
            <a:r>
              <a:rPr lang="de-DE" altLang="de-DE" dirty="0" smtClean="0">
                <a:latin typeface="Arial" panose="020B0604020202020204" pitchFamily="34" charset="0"/>
              </a:rPr>
              <a:t>Sparte</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Informationen im Kundenstamm sind in </a:t>
            </a:r>
            <a:r>
              <a:rPr lang="de-DE" altLang="de-DE" dirty="0" smtClean="0">
                <a:latin typeface="Arial" panose="020B0604020202020204" pitchFamily="34" charset="0"/>
              </a:rPr>
              <a:t>3 Bereiche </a:t>
            </a:r>
            <a:r>
              <a:rPr lang="de-DE" altLang="de-DE" dirty="0">
                <a:latin typeface="Arial" panose="020B0604020202020204" pitchFamily="34" charset="0"/>
              </a:rPr>
              <a:t>unterteilt:</a:t>
            </a:r>
          </a:p>
          <a:p>
            <a:pPr lvl="1">
              <a:tabLst>
                <a:tab pos="1971675" algn="l"/>
              </a:tabLst>
            </a:pPr>
            <a:r>
              <a:rPr lang="de-DE" altLang="de-DE" dirty="0">
                <a:latin typeface="Arial" panose="020B0604020202020204" pitchFamily="34" charset="0"/>
              </a:rPr>
              <a:t>Allgemeine Daten</a:t>
            </a:r>
          </a:p>
          <a:p>
            <a:pPr lvl="1">
              <a:tabLst>
                <a:tab pos="1971675" algn="l"/>
              </a:tabLst>
            </a:pPr>
            <a:r>
              <a:rPr lang="de-DE" altLang="de-DE" dirty="0">
                <a:latin typeface="Arial" panose="020B0604020202020204" pitchFamily="34" charset="0"/>
              </a:rPr>
              <a:t>Buchungskreisdaten</a:t>
            </a:r>
          </a:p>
          <a:p>
            <a:pPr lvl="1">
              <a:tabLst>
                <a:tab pos="1971675" algn="l"/>
              </a:tabLst>
            </a:pPr>
            <a:r>
              <a:rPr lang="de-DE" altLang="de-DE" dirty="0" smtClean="0">
                <a:latin typeface="Arial" panose="020B0604020202020204" pitchFamily="34" charset="0"/>
              </a:rPr>
              <a:t>Vertriebsbereichsdaten</a:t>
            </a:r>
            <a:endParaRPr lang="de-DE" altLang="de-DE" dirty="0">
              <a:latin typeface="Arial" panose="020B0604020202020204" pitchFamily="34" charset="0"/>
            </a:endParaRPr>
          </a:p>
        </p:txBody>
      </p:sp>
      <p:pic>
        <p:nvPicPr>
          <p:cNvPr id="5" name="Grafik 4"/>
          <p:cNvPicPr>
            <a:picLocks noChangeAspect="1"/>
          </p:cNvPicPr>
          <p:nvPr/>
        </p:nvPicPr>
        <p:blipFill>
          <a:blip r:embed="rId2"/>
          <a:stretch>
            <a:fillRect/>
          </a:stretch>
        </p:blipFill>
        <p:spPr>
          <a:xfrm>
            <a:off x="6348859" y="1998732"/>
            <a:ext cx="5182291" cy="3952691"/>
          </a:xfrm>
          <a:prstGeom prst="rect">
            <a:avLst/>
          </a:prstGeom>
        </p:spPr>
      </p:pic>
    </p:spTree>
    <p:extLst>
      <p:ext uri="{BB962C8B-B14F-4D97-AF65-F5344CB8AC3E}">
        <p14:creationId xmlns:p14="http://schemas.microsoft.com/office/powerpoint/2010/main" val="206185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Kundenstammsatz</a:t>
            </a:r>
            <a:endParaRPr lang="de-DE" dirty="0"/>
          </a:p>
        </p:txBody>
      </p:sp>
      <p:sp>
        <p:nvSpPr>
          <p:cNvPr id="4" name="AutoShape 4"/>
          <p:cNvSpPr>
            <a:spLocks noChangeArrowheads="1"/>
          </p:cNvSpPr>
          <p:nvPr/>
        </p:nvSpPr>
        <p:spPr bwMode="auto">
          <a:xfrm>
            <a:off x="2618875" y="3810000"/>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a:solidFill>
                  <a:srgbClr val="000000"/>
                </a:solidFill>
              </a:rPr>
              <a:t>Buchungskreis US00</a:t>
            </a:r>
          </a:p>
        </p:txBody>
      </p:sp>
      <p:sp>
        <p:nvSpPr>
          <p:cNvPr id="5" name="AutoShape 5"/>
          <p:cNvSpPr>
            <a:spLocks noChangeArrowheads="1"/>
          </p:cNvSpPr>
          <p:nvPr/>
        </p:nvSpPr>
        <p:spPr bwMode="auto">
          <a:xfrm>
            <a:off x="3184025" y="4652963"/>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a:solidFill>
                  <a:srgbClr val="000000"/>
                </a:solidFill>
              </a:rPr>
              <a:t>Buchungskreis DE00</a:t>
            </a:r>
          </a:p>
        </p:txBody>
      </p:sp>
      <p:sp>
        <p:nvSpPr>
          <p:cNvPr id="6" name="AutoShape 7"/>
          <p:cNvSpPr>
            <a:spLocks noChangeArrowheads="1"/>
          </p:cNvSpPr>
          <p:nvPr/>
        </p:nvSpPr>
        <p:spPr bwMode="auto">
          <a:xfrm>
            <a:off x="4676275" y="1828800"/>
            <a:ext cx="2667000" cy="1295400"/>
          </a:xfrm>
          <a:prstGeom prst="can">
            <a:avLst>
              <a:gd name="adj" fmla="val 25000"/>
            </a:avLst>
          </a:prstGeom>
          <a:solidFill>
            <a:srgbClr val="C0C0C0"/>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b="0">
                <a:solidFill>
                  <a:srgbClr val="000000"/>
                </a:solidFill>
              </a:rPr>
              <a:t>Mandant XXX</a:t>
            </a:r>
          </a:p>
        </p:txBody>
      </p:sp>
      <p:sp>
        <p:nvSpPr>
          <p:cNvPr id="7" name="Text Box 10"/>
          <p:cNvSpPr txBox="1">
            <a:spLocks noChangeArrowheads="1"/>
          </p:cNvSpPr>
          <p:nvPr/>
        </p:nvSpPr>
        <p:spPr bwMode="auto">
          <a:xfrm>
            <a:off x="4192088" y="1503363"/>
            <a:ext cx="533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buFontTx/>
              <a:buNone/>
            </a:pPr>
            <a:r>
              <a:rPr lang="de-DE" altLang="de-DE" sz="1400" dirty="0">
                <a:solidFill>
                  <a:srgbClr val="000000"/>
                </a:solidFill>
              </a:rPr>
              <a:t>Allgemeine Daten </a:t>
            </a:r>
            <a:r>
              <a:rPr lang="de-DE" altLang="de-DE" sz="1400" b="0" dirty="0">
                <a:solidFill>
                  <a:srgbClr val="000000"/>
                </a:solidFill>
              </a:rPr>
              <a:t>gelten für den gesamten Konzern:</a:t>
            </a:r>
            <a:br>
              <a:rPr lang="de-DE" altLang="de-DE" sz="1400" b="0" dirty="0">
                <a:solidFill>
                  <a:srgbClr val="000000"/>
                </a:solidFill>
              </a:rPr>
            </a:br>
            <a:r>
              <a:rPr lang="de-DE" altLang="de-DE" sz="1400" b="0" dirty="0">
                <a:solidFill>
                  <a:srgbClr val="000000"/>
                </a:solidFill>
              </a:rPr>
              <a:t>			 </a:t>
            </a:r>
          </a:p>
          <a:p>
            <a:pPr eaLnBrk="1" hangingPunct="1">
              <a:buFontTx/>
              <a:buNone/>
            </a:pPr>
            <a:r>
              <a:rPr lang="de-DE" altLang="de-DE" sz="1400" b="0" dirty="0">
                <a:solidFill>
                  <a:srgbClr val="000000"/>
                </a:solidFill>
              </a:rPr>
              <a:t>			        Name</a:t>
            </a:r>
            <a:br>
              <a:rPr lang="de-DE" altLang="de-DE" sz="1400" b="0" dirty="0">
                <a:solidFill>
                  <a:srgbClr val="000000"/>
                </a:solidFill>
              </a:rPr>
            </a:br>
            <a:r>
              <a:rPr lang="de-DE" altLang="de-DE" sz="1400" b="0" dirty="0">
                <a:solidFill>
                  <a:srgbClr val="000000"/>
                </a:solidFill>
              </a:rPr>
              <a:t>			        Adresse</a:t>
            </a:r>
            <a:br>
              <a:rPr lang="de-DE" altLang="de-DE" sz="1400" b="0" dirty="0">
                <a:solidFill>
                  <a:srgbClr val="000000"/>
                </a:solidFill>
              </a:rPr>
            </a:br>
            <a:r>
              <a:rPr lang="de-DE" altLang="de-DE" sz="1400" b="0" dirty="0">
                <a:solidFill>
                  <a:srgbClr val="000000"/>
                </a:solidFill>
              </a:rPr>
              <a:t>			        Kommunikation</a:t>
            </a:r>
          </a:p>
        </p:txBody>
      </p:sp>
      <p:sp>
        <p:nvSpPr>
          <p:cNvPr id="8" name="Text Box 11"/>
          <p:cNvSpPr txBox="1">
            <a:spLocks noChangeArrowheads="1"/>
          </p:cNvSpPr>
          <p:nvPr/>
        </p:nvSpPr>
        <p:spPr bwMode="auto">
          <a:xfrm>
            <a:off x="1856875" y="3417887"/>
            <a:ext cx="548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buFontTx/>
              <a:buNone/>
            </a:pPr>
            <a:r>
              <a:rPr lang="de-DE" altLang="de-DE" sz="1400" dirty="0">
                <a:solidFill>
                  <a:srgbClr val="000000"/>
                </a:solidFill>
              </a:rPr>
              <a:t>Buchungskreisspezifische Informationen</a:t>
            </a:r>
            <a:r>
              <a:rPr lang="de-DE" altLang="de-DE" sz="1400" b="0" dirty="0">
                <a:solidFill>
                  <a:srgbClr val="000000"/>
                </a:solidFill>
              </a:rPr>
              <a:t>:			   </a:t>
            </a:r>
          </a:p>
          <a:p>
            <a:pPr eaLnBrk="1" hangingPunct="1">
              <a:spcBef>
                <a:spcPct val="10000"/>
              </a:spcBef>
              <a:buFontTx/>
              <a:buNone/>
            </a:pPr>
            <a:r>
              <a:rPr lang="de-DE" altLang="de-DE" sz="1400" b="0" dirty="0">
                <a:solidFill>
                  <a:srgbClr val="000000"/>
                </a:solidFill>
              </a:rPr>
              <a:t>			   Konten</a:t>
            </a:r>
            <a:br>
              <a:rPr lang="de-DE" altLang="de-DE" sz="1400" b="0" dirty="0">
                <a:solidFill>
                  <a:srgbClr val="000000"/>
                </a:solidFill>
              </a:rPr>
            </a:br>
            <a:r>
              <a:rPr lang="de-DE" altLang="de-DE" sz="1400" b="0" dirty="0">
                <a:solidFill>
                  <a:srgbClr val="000000"/>
                </a:solidFill>
              </a:rPr>
              <a:t>	                                  	   Zahlung</a:t>
            </a:r>
            <a:br>
              <a:rPr lang="de-DE" altLang="de-DE" sz="1400" b="0" dirty="0">
                <a:solidFill>
                  <a:srgbClr val="000000"/>
                </a:solidFill>
              </a:rPr>
            </a:br>
            <a:r>
              <a:rPr lang="de-DE" altLang="de-DE" sz="1400" b="0" dirty="0">
                <a:solidFill>
                  <a:srgbClr val="000000"/>
                </a:solidFill>
              </a:rPr>
              <a:t>	                              	   Bank</a:t>
            </a:r>
          </a:p>
        </p:txBody>
      </p:sp>
      <p:sp>
        <p:nvSpPr>
          <p:cNvPr id="9" name="Text Box 12"/>
          <p:cNvSpPr txBox="1">
            <a:spLocks noChangeArrowheads="1"/>
          </p:cNvSpPr>
          <p:nvPr/>
        </p:nvSpPr>
        <p:spPr bwMode="auto">
          <a:xfrm>
            <a:off x="7348037" y="3460603"/>
            <a:ext cx="41052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buFontTx/>
              <a:buNone/>
            </a:pPr>
            <a:r>
              <a:rPr lang="de-DE" altLang="de-DE" sz="1400" dirty="0">
                <a:solidFill>
                  <a:srgbClr val="000000"/>
                </a:solidFill>
              </a:rPr>
              <a:t>Vertriebsbereichsspezifische </a:t>
            </a:r>
            <a:r>
              <a:rPr lang="de-DE" altLang="de-DE" sz="1400" dirty="0" smtClean="0">
                <a:solidFill>
                  <a:srgbClr val="000000"/>
                </a:solidFill>
              </a:rPr>
              <a:t>Informationen</a:t>
            </a:r>
            <a:r>
              <a:rPr lang="de-DE" altLang="de-DE" sz="1400" b="0" dirty="0" smtClean="0">
                <a:solidFill>
                  <a:srgbClr val="000000"/>
                </a:solidFill>
              </a:rPr>
              <a:t>:</a:t>
            </a:r>
            <a:br>
              <a:rPr lang="de-DE" altLang="de-DE" sz="1400" b="0" dirty="0" smtClean="0">
                <a:solidFill>
                  <a:srgbClr val="000000"/>
                </a:solidFill>
              </a:rPr>
            </a:br>
            <a:r>
              <a:rPr lang="de-DE" altLang="de-DE" sz="1400" b="0" dirty="0" smtClean="0">
                <a:solidFill>
                  <a:srgbClr val="000000"/>
                </a:solidFill>
              </a:rPr>
              <a:t>		                           					Verkaufsbüro		                   	 </a:t>
            </a:r>
            <a:r>
              <a:rPr lang="de-DE" altLang="de-DE" sz="1400" b="0" dirty="0">
                <a:solidFill>
                  <a:srgbClr val="000000"/>
                </a:solidFill>
              </a:rPr>
              <a:t>Währung</a:t>
            </a:r>
          </a:p>
        </p:txBody>
      </p:sp>
      <p:sp>
        <p:nvSpPr>
          <p:cNvPr id="10" name="AutoShape 8"/>
          <p:cNvSpPr>
            <a:spLocks noChangeArrowheads="1"/>
          </p:cNvSpPr>
          <p:nvPr/>
        </p:nvSpPr>
        <p:spPr bwMode="auto">
          <a:xfrm>
            <a:off x="6733675" y="38862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600" b="0">
                <a:solidFill>
                  <a:schemeClr val="bg1"/>
                </a:solidFill>
              </a:rPr>
              <a:t>Verkaufsorganisation</a:t>
            </a:r>
            <a:r>
              <a:rPr lang="de-DE" altLang="de-DE" sz="1600" b="0"/>
              <a:t> </a:t>
            </a:r>
            <a:r>
              <a:rPr lang="de-DE" altLang="de-DE" sz="1600" b="0">
                <a:solidFill>
                  <a:schemeClr val="bg1"/>
                </a:solidFill>
              </a:rPr>
              <a:t>UW00</a:t>
            </a:r>
          </a:p>
        </p:txBody>
      </p:sp>
      <p:sp>
        <p:nvSpPr>
          <p:cNvPr id="11" name="AutoShape 9"/>
          <p:cNvSpPr>
            <a:spLocks noChangeArrowheads="1"/>
          </p:cNvSpPr>
          <p:nvPr/>
        </p:nvSpPr>
        <p:spPr bwMode="auto">
          <a:xfrm>
            <a:off x="7289300" y="47244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600" b="0">
                <a:solidFill>
                  <a:schemeClr val="bg1"/>
                </a:solidFill>
              </a:rPr>
              <a:t>Verkaufsorganisation DS00</a:t>
            </a:r>
          </a:p>
        </p:txBody>
      </p:sp>
    </p:spTree>
    <p:extLst>
      <p:ext uri="{BB962C8B-B14F-4D97-AF65-F5344CB8AC3E}">
        <p14:creationId xmlns:p14="http://schemas.microsoft.com/office/powerpoint/2010/main" val="3267790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Materialstammsatz</a:t>
            </a:r>
            <a:endParaRPr lang="de-DE" dirty="0"/>
          </a:p>
        </p:txBody>
      </p:sp>
      <p:sp>
        <p:nvSpPr>
          <p:cNvPr id="3" name="Inhaltsplatzhalter 2"/>
          <p:cNvSpPr>
            <a:spLocks noGrp="1"/>
          </p:cNvSpPr>
          <p:nvPr>
            <p:ph idx="1"/>
          </p:nvPr>
        </p:nvSpPr>
        <p:spPr>
          <a:xfrm>
            <a:off x="324000" y="1691079"/>
            <a:ext cx="6525979" cy="4392042"/>
          </a:xfrm>
        </p:spPr>
        <p:txBody>
          <a:bodyPr/>
          <a:lstStyle/>
          <a:p>
            <a:pPr>
              <a:tabLst>
                <a:tab pos="1971675" algn="l"/>
              </a:tabLst>
            </a:pPr>
            <a:r>
              <a:rPr lang="de-DE" altLang="de-DE" dirty="0" smtClean="0">
                <a:latin typeface="Arial" panose="020B0604020202020204" pitchFamily="34" charset="0"/>
              </a:rPr>
              <a:t>Materialstamm stellt </a:t>
            </a:r>
            <a:r>
              <a:rPr lang="de-DE" altLang="de-DE" dirty="0">
                <a:latin typeface="Arial" panose="020B0604020202020204" pitchFamily="34" charset="0"/>
              </a:rPr>
              <a:t>für ein Unternehmen die zentrale Quelle zum Abruf materialspezifischer Daten dar </a:t>
            </a:r>
          </a:p>
          <a:p>
            <a:pPr lvl="1">
              <a:tabLst>
                <a:tab pos="1971675" algn="l"/>
              </a:tabLst>
            </a:pPr>
            <a:endParaRPr lang="de-DE" altLang="de-DE" dirty="0" smtClean="0">
              <a:latin typeface="Arial" panose="020B0604020202020204" pitchFamily="34" charset="0"/>
            </a:endParaRPr>
          </a:p>
          <a:p>
            <a:pPr>
              <a:tabLst>
                <a:tab pos="1971675" algn="l"/>
              </a:tabLst>
            </a:pPr>
            <a:r>
              <a:rPr lang="de-DE" altLang="de-DE" dirty="0" smtClean="0">
                <a:latin typeface="Arial" panose="020B0604020202020204" pitchFamily="34" charset="0"/>
              </a:rPr>
              <a:t>Wird </a:t>
            </a:r>
            <a:r>
              <a:rPr lang="de-DE" altLang="de-DE" dirty="0">
                <a:latin typeface="Arial" panose="020B0604020202020204" pitchFamily="34" charset="0"/>
              </a:rPr>
              <a:t>von meisten Komponenten im SAP System verwendet:</a:t>
            </a:r>
          </a:p>
          <a:p>
            <a:pPr lvl="1">
              <a:tabLst>
                <a:tab pos="1971675" algn="l"/>
              </a:tabLst>
            </a:pPr>
            <a:r>
              <a:rPr lang="de-DE" altLang="de-DE" sz="1550" dirty="0">
                <a:latin typeface="Arial" panose="020B0604020202020204" pitchFamily="34" charset="0"/>
              </a:rPr>
              <a:t>Vertrieb</a:t>
            </a:r>
          </a:p>
          <a:p>
            <a:pPr lvl="1">
              <a:tabLst>
                <a:tab pos="1971675" algn="l"/>
              </a:tabLst>
            </a:pPr>
            <a:r>
              <a:rPr lang="de-DE" altLang="de-DE" sz="1550" dirty="0">
                <a:latin typeface="Arial" panose="020B0604020202020204" pitchFamily="34" charset="0"/>
              </a:rPr>
              <a:t>Materialwirtschaft</a:t>
            </a:r>
          </a:p>
          <a:p>
            <a:pPr lvl="1">
              <a:tabLst>
                <a:tab pos="1971675" algn="l"/>
              </a:tabLst>
            </a:pPr>
            <a:r>
              <a:rPr lang="de-DE" altLang="de-DE" sz="1550" dirty="0">
                <a:latin typeface="Arial" panose="020B0604020202020204" pitchFamily="34" charset="0"/>
              </a:rPr>
              <a:t>Produktion</a:t>
            </a:r>
          </a:p>
          <a:p>
            <a:pPr lvl="1">
              <a:tabLst>
                <a:tab pos="1971675" algn="l"/>
              </a:tabLst>
            </a:pPr>
            <a:r>
              <a:rPr lang="de-DE" altLang="de-DE" sz="1550" dirty="0">
                <a:latin typeface="Arial" panose="020B0604020202020204" pitchFamily="34" charset="0"/>
              </a:rPr>
              <a:t>Instandhaltung</a:t>
            </a:r>
          </a:p>
          <a:p>
            <a:pPr lvl="1">
              <a:tabLst>
                <a:tab pos="1971675" algn="l"/>
              </a:tabLst>
            </a:pPr>
            <a:r>
              <a:rPr lang="de-DE" altLang="de-DE" sz="1550" dirty="0">
                <a:latin typeface="Arial" panose="020B0604020202020204" pitchFamily="34" charset="0"/>
              </a:rPr>
              <a:t>Rechnungswesen</a:t>
            </a:r>
          </a:p>
          <a:p>
            <a:pPr lvl="1">
              <a:tabLst>
                <a:tab pos="1971675" algn="l"/>
              </a:tabLst>
            </a:pPr>
            <a:r>
              <a:rPr lang="de-DE" altLang="de-DE" sz="1550" dirty="0">
                <a:latin typeface="Arial" panose="020B0604020202020204" pitchFamily="34" charset="0"/>
              </a:rPr>
              <a:t>Qualitätsmanagement</a:t>
            </a:r>
          </a:p>
          <a:p>
            <a:pPr lvl="1">
              <a:tabLst>
                <a:tab pos="1971675" algn="l"/>
              </a:tabLst>
            </a:pPr>
            <a:endParaRPr lang="de-DE" altLang="de-DE" dirty="0" smtClean="0">
              <a:latin typeface="Arial" panose="020B0604020202020204" pitchFamily="34" charset="0"/>
            </a:endParaRPr>
          </a:p>
          <a:p>
            <a:pPr>
              <a:tabLst>
                <a:tab pos="1971675" algn="l"/>
              </a:tabLst>
            </a:pPr>
            <a:r>
              <a:rPr lang="de-DE" altLang="de-DE" dirty="0" smtClean="0">
                <a:latin typeface="Arial" panose="020B0604020202020204" pitchFamily="34" charset="0"/>
              </a:rPr>
              <a:t>Materialstammdaten </a:t>
            </a:r>
            <a:r>
              <a:rPr lang="de-DE" altLang="de-DE" dirty="0">
                <a:latin typeface="Arial" panose="020B0604020202020204" pitchFamily="34" charset="0"/>
              </a:rPr>
              <a:t>sind in funktionalen Segmenten, den sog. Sichten, gespeichert</a:t>
            </a:r>
          </a:p>
          <a:p>
            <a:endParaRPr lang="de-DE" dirty="0"/>
          </a:p>
        </p:txBody>
      </p:sp>
      <p:pic>
        <p:nvPicPr>
          <p:cNvPr id="4" name="Grafik 3"/>
          <p:cNvPicPr>
            <a:picLocks noChangeAspect="1"/>
          </p:cNvPicPr>
          <p:nvPr/>
        </p:nvPicPr>
        <p:blipFill>
          <a:blip r:embed="rId2"/>
          <a:stretch>
            <a:fillRect/>
          </a:stretch>
        </p:blipFill>
        <p:spPr>
          <a:xfrm>
            <a:off x="6915024" y="1691079"/>
            <a:ext cx="4888503" cy="4270783"/>
          </a:xfrm>
          <a:prstGeom prst="rect">
            <a:avLst/>
          </a:prstGeom>
        </p:spPr>
      </p:pic>
    </p:spTree>
    <p:extLst>
      <p:ext uri="{BB962C8B-B14F-4D97-AF65-F5344CB8AC3E}">
        <p14:creationId xmlns:p14="http://schemas.microsoft.com/office/powerpoint/2010/main" val="126341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Materialstammsatz – Sichten</a:t>
            </a:r>
            <a:endParaRPr lang="de-DE" dirty="0"/>
          </a:p>
        </p:txBody>
      </p:sp>
      <p:sp>
        <p:nvSpPr>
          <p:cNvPr id="4" name="AutoShape 4"/>
          <p:cNvSpPr>
            <a:spLocks noChangeArrowheads="1"/>
          </p:cNvSpPr>
          <p:nvPr/>
        </p:nvSpPr>
        <p:spPr bwMode="auto">
          <a:xfrm>
            <a:off x="4707694" y="31115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a:solidFill>
                  <a:schemeClr val="bg1"/>
                </a:solidFill>
              </a:rPr>
              <a:t>Materialstamm</a:t>
            </a:r>
            <a:endParaRPr lang="de-DE" altLang="de-DE" sz="1800" b="0">
              <a:solidFill>
                <a:schemeClr val="bg1"/>
              </a:solidFill>
            </a:endParaRPr>
          </a:p>
        </p:txBody>
      </p:sp>
      <p:sp>
        <p:nvSpPr>
          <p:cNvPr id="5" name="Text Box 5"/>
          <p:cNvSpPr txBox="1">
            <a:spLocks noChangeArrowheads="1"/>
          </p:cNvSpPr>
          <p:nvPr/>
        </p:nvSpPr>
        <p:spPr bwMode="auto">
          <a:xfrm>
            <a:off x="3183694" y="2501900"/>
            <a:ext cx="2057400" cy="369888"/>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Grunddaten</a:t>
            </a:r>
          </a:p>
        </p:txBody>
      </p:sp>
      <p:sp>
        <p:nvSpPr>
          <p:cNvPr id="6" name="Text Box 6"/>
          <p:cNvSpPr txBox="1">
            <a:spLocks noChangeArrowheads="1"/>
          </p:cNvSpPr>
          <p:nvPr/>
        </p:nvSpPr>
        <p:spPr bwMode="auto">
          <a:xfrm>
            <a:off x="5088694" y="1968500"/>
            <a:ext cx="2057400" cy="369888"/>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Vertrieb</a:t>
            </a:r>
          </a:p>
        </p:txBody>
      </p:sp>
      <p:sp>
        <p:nvSpPr>
          <p:cNvPr id="7" name="Text Box 7"/>
          <p:cNvSpPr txBox="1">
            <a:spLocks noChangeArrowheads="1"/>
          </p:cNvSpPr>
          <p:nvPr/>
        </p:nvSpPr>
        <p:spPr bwMode="auto">
          <a:xfrm>
            <a:off x="3259894" y="46355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Kalkulation</a:t>
            </a:r>
          </a:p>
        </p:txBody>
      </p:sp>
      <p:sp>
        <p:nvSpPr>
          <p:cNvPr id="8" name="Text Box 8"/>
          <p:cNvSpPr txBox="1">
            <a:spLocks noChangeArrowheads="1"/>
          </p:cNvSpPr>
          <p:nvPr/>
        </p:nvSpPr>
        <p:spPr bwMode="auto">
          <a:xfrm>
            <a:off x="8060494" y="3568700"/>
            <a:ext cx="1789113"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Prognose</a:t>
            </a:r>
          </a:p>
        </p:txBody>
      </p:sp>
      <p:sp>
        <p:nvSpPr>
          <p:cNvPr id="9" name="Text Box 9"/>
          <p:cNvSpPr txBox="1">
            <a:spLocks noChangeArrowheads="1"/>
          </p:cNvSpPr>
          <p:nvPr/>
        </p:nvSpPr>
        <p:spPr bwMode="auto">
          <a:xfrm>
            <a:off x="6841294" y="25019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Einkauf</a:t>
            </a:r>
          </a:p>
        </p:txBody>
      </p:sp>
      <p:sp>
        <p:nvSpPr>
          <p:cNvPr id="10" name="Text Box 10"/>
          <p:cNvSpPr txBox="1">
            <a:spLocks noChangeArrowheads="1"/>
          </p:cNvSpPr>
          <p:nvPr/>
        </p:nvSpPr>
        <p:spPr bwMode="auto">
          <a:xfrm>
            <a:off x="7527094" y="30353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Arbeitsplanung</a:t>
            </a:r>
          </a:p>
        </p:txBody>
      </p:sp>
      <p:sp>
        <p:nvSpPr>
          <p:cNvPr id="11" name="Text Box 11"/>
          <p:cNvSpPr txBox="1">
            <a:spLocks noChangeArrowheads="1"/>
          </p:cNvSpPr>
          <p:nvPr/>
        </p:nvSpPr>
        <p:spPr bwMode="auto">
          <a:xfrm>
            <a:off x="5088694" y="5168900"/>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Buchhaltung</a:t>
            </a:r>
          </a:p>
        </p:txBody>
      </p:sp>
      <p:sp>
        <p:nvSpPr>
          <p:cNvPr id="12" name="Text Box 12"/>
          <p:cNvSpPr txBox="1">
            <a:spLocks noChangeArrowheads="1"/>
          </p:cNvSpPr>
          <p:nvPr/>
        </p:nvSpPr>
        <p:spPr bwMode="auto">
          <a:xfrm>
            <a:off x="7603294" y="4102100"/>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Lagerverwaltung</a:t>
            </a:r>
          </a:p>
        </p:txBody>
      </p:sp>
      <p:sp>
        <p:nvSpPr>
          <p:cNvPr id="13" name="Text Box 13"/>
          <p:cNvSpPr txBox="1">
            <a:spLocks noChangeArrowheads="1"/>
          </p:cNvSpPr>
          <p:nvPr/>
        </p:nvSpPr>
        <p:spPr bwMode="auto">
          <a:xfrm>
            <a:off x="6917494" y="4635500"/>
            <a:ext cx="2498725"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buFontTx/>
              <a:buNone/>
            </a:pPr>
            <a:r>
              <a:rPr lang="de-DE" altLang="de-DE" sz="1800" b="0">
                <a:solidFill>
                  <a:srgbClr val="000000"/>
                </a:solidFill>
              </a:rPr>
              <a:t>Qualitätsmanagement</a:t>
            </a:r>
          </a:p>
        </p:txBody>
      </p:sp>
    </p:spTree>
    <p:extLst>
      <p:ext uri="{BB962C8B-B14F-4D97-AF65-F5344CB8AC3E}">
        <p14:creationId xmlns:p14="http://schemas.microsoft.com/office/powerpoint/2010/main" val="315803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Materialstammsatz</a:t>
            </a:r>
            <a:endParaRPr lang="de-DE" dirty="0"/>
          </a:p>
        </p:txBody>
      </p:sp>
      <p:sp>
        <p:nvSpPr>
          <p:cNvPr id="4" name="AutoShape 4"/>
          <p:cNvSpPr>
            <a:spLocks noChangeArrowheads="1"/>
          </p:cNvSpPr>
          <p:nvPr/>
        </p:nvSpPr>
        <p:spPr bwMode="auto">
          <a:xfrm>
            <a:off x="2271713" y="4027488"/>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b="0"/>
              <a:t>Verkaufsorg</a:t>
            </a:r>
            <a:r>
              <a:rPr lang="de-DE" altLang="de-DE" sz="1800">
                <a:solidFill>
                  <a:srgbClr val="000000"/>
                </a:solidFill>
              </a:rPr>
              <a:t>. UW00</a:t>
            </a:r>
          </a:p>
        </p:txBody>
      </p:sp>
      <p:sp>
        <p:nvSpPr>
          <p:cNvPr id="5" name="AutoShape 5"/>
          <p:cNvSpPr>
            <a:spLocks noChangeArrowheads="1"/>
          </p:cNvSpPr>
          <p:nvPr/>
        </p:nvSpPr>
        <p:spPr bwMode="auto">
          <a:xfrm>
            <a:off x="2836863" y="4870450"/>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b="0"/>
              <a:t>Verkaufsorg</a:t>
            </a:r>
            <a:r>
              <a:rPr lang="de-DE" altLang="de-DE" sz="1800">
                <a:solidFill>
                  <a:srgbClr val="000000"/>
                </a:solidFill>
              </a:rPr>
              <a:t>. UE00</a:t>
            </a:r>
          </a:p>
        </p:txBody>
      </p:sp>
      <p:sp>
        <p:nvSpPr>
          <p:cNvPr id="6" name="AutoShape 7"/>
          <p:cNvSpPr>
            <a:spLocks noChangeArrowheads="1"/>
          </p:cNvSpPr>
          <p:nvPr/>
        </p:nvSpPr>
        <p:spPr bwMode="auto">
          <a:xfrm>
            <a:off x="4330700" y="2044700"/>
            <a:ext cx="2667000" cy="1295400"/>
          </a:xfrm>
          <a:prstGeom prst="can">
            <a:avLst>
              <a:gd name="adj" fmla="val 25000"/>
            </a:avLst>
          </a:prstGeom>
          <a:solidFill>
            <a:srgbClr val="C0C0C0"/>
          </a:solidFill>
          <a:ln w="25400">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b="0"/>
              <a:t>Mandant XXX</a:t>
            </a:r>
          </a:p>
        </p:txBody>
      </p:sp>
      <p:sp>
        <p:nvSpPr>
          <p:cNvPr id="7" name="Text Box 10"/>
          <p:cNvSpPr txBox="1">
            <a:spLocks noChangeArrowheads="1"/>
          </p:cNvSpPr>
          <p:nvPr/>
        </p:nvSpPr>
        <p:spPr bwMode="auto">
          <a:xfrm>
            <a:off x="3270500" y="1665155"/>
            <a:ext cx="7092699"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buFontTx/>
              <a:buNone/>
            </a:pPr>
            <a:r>
              <a:rPr lang="de-DE" altLang="de-DE" sz="1400" dirty="0">
                <a:solidFill>
                  <a:srgbClr val="000000"/>
                </a:solidFill>
              </a:rPr>
              <a:t>Allgemeine Daten </a:t>
            </a:r>
            <a:r>
              <a:rPr lang="de-DE" altLang="de-DE" sz="1400" b="0" dirty="0">
                <a:solidFill>
                  <a:srgbClr val="000000"/>
                </a:solidFill>
              </a:rPr>
              <a:t>gelten für den gesamten Konzern</a:t>
            </a:r>
            <a:r>
              <a:rPr lang="de-DE" altLang="de-DE" sz="1400" b="0" dirty="0"/>
              <a:t>:</a:t>
            </a:r>
            <a:br>
              <a:rPr lang="de-DE" altLang="de-DE" sz="1400" b="0" dirty="0"/>
            </a:br>
            <a:r>
              <a:rPr lang="de-DE" altLang="de-DE" sz="1400" b="0" dirty="0"/>
              <a:t>			 </a:t>
            </a:r>
          </a:p>
          <a:p>
            <a:pPr eaLnBrk="1" hangingPunct="1">
              <a:spcBef>
                <a:spcPct val="10000"/>
              </a:spcBef>
              <a:buFontTx/>
              <a:buNone/>
            </a:pPr>
            <a:r>
              <a:rPr lang="de-DE" altLang="de-DE" sz="1400" b="0" dirty="0"/>
              <a:t>			           </a:t>
            </a:r>
            <a:r>
              <a:rPr lang="de-DE" altLang="de-DE" sz="1400" b="0" dirty="0" smtClean="0"/>
              <a:t>Bezeichnung</a:t>
            </a:r>
            <a:endParaRPr lang="de-DE" altLang="de-DE" sz="1400" dirty="0"/>
          </a:p>
          <a:p>
            <a:pPr eaLnBrk="1" hangingPunct="1">
              <a:spcBef>
                <a:spcPct val="10000"/>
              </a:spcBef>
              <a:buFontTx/>
              <a:buNone/>
            </a:pPr>
            <a:r>
              <a:rPr lang="de-DE" altLang="de-DE" sz="1400" b="0" dirty="0"/>
              <a:t>	</a:t>
            </a:r>
            <a:r>
              <a:rPr lang="de-DE" altLang="de-DE" sz="1400" b="0" dirty="0" smtClean="0"/>
              <a:t>		           Basismengeneinheit</a:t>
            </a:r>
            <a:endParaRPr lang="de-DE" altLang="de-DE" sz="1400" b="0" dirty="0"/>
          </a:p>
          <a:p>
            <a:pPr eaLnBrk="1" hangingPunct="1">
              <a:spcBef>
                <a:spcPct val="10000"/>
              </a:spcBef>
              <a:buFontTx/>
              <a:buNone/>
            </a:pPr>
            <a:r>
              <a:rPr lang="de-DE" altLang="de-DE" sz="1400" b="0" dirty="0"/>
              <a:t> 			           Gewichte</a:t>
            </a:r>
          </a:p>
          <a:p>
            <a:pPr eaLnBrk="1" hangingPunct="1">
              <a:spcBef>
                <a:spcPct val="10000"/>
              </a:spcBef>
              <a:buFontTx/>
              <a:buNone/>
            </a:pPr>
            <a:r>
              <a:rPr lang="de-DE" altLang="de-DE" sz="1400" b="0" dirty="0"/>
              <a:t>			           Volumina</a:t>
            </a:r>
          </a:p>
        </p:txBody>
      </p:sp>
      <p:sp>
        <p:nvSpPr>
          <p:cNvPr id="8" name="Text Box 11"/>
          <p:cNvSpPr txBox="1">
            <a:spLocks noChangeArrowheads="1"/>
          </p:cNvSpPr>
          <p:nvPr/>
        </p:nvSpPr>
        <p:spPr bwMode="auto">
          <a:xfrm>
            <a:off x="1544721" y="3647854"/>
            <a:ext cx="54864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buFontTx/>
              <a:buNone/>
            </a:pPr>
            <a:r>
              <a:rPr lang="de-DE" altLang="de-DE" sz="1400" dirty="0">
                <a:solidFill>
                  <a:srgbClr val="000000"/>
                </a:solidFill>
              </a:rPr>
              <a:t>Vertriebsspezifische Informationen</a:t>
            </a:r>
            <a:r>
              <a:rPr lang="de-DE" altLang="de-DE" sz="1400" b="0" dirty="0"/>
              <a:t>: </a:t>
            </a:r>
          </a:p>
          <a:p>
            <a:pPr eaLnBrk="1" hangingPunct="1">
              <a:spcBef>
                <a:spcPct val="10000"/>
              </a:spcBef>
              <a:buFontTx/>
              <a:buNone/>
            </a:pPr>
            <a:endParaRPr lang="de-DE" altLang="de-DE" sz="1400" b="0" dirty="0"/>
          </a:p>
          <a:p>
            <a:pPr eaLnBrk="1" hangingPunct="1">
              <a:spcBef>
                <a:spcPct val="10000"/>
              </a:spcBef>
              <a:buFontTx/>
              <a:buNone/>
            </a:pPr>
            <a:r>
              <a:rPr lang="de-DE" altLang="de-DE" sz="1400" b="0" dirty="0"/>
              <a:t>			   </a:t>
            </a:r>
            <a:r>
              <a:rPr lang="de-DE" altLang="de-DE" sz="1200" b="0" dirty="0"/>
              <a:t>Auslieferungswerk</a:t>
            </a:r>
            <a:br>
              <a:rPr lang="de-DE" altLang="de-DE" sz="1200" b="0" dirty="0"/>
            </a:br>
            <a:r>
              <a:rPr lang="de-DE" altLang="de-DE" sz="1200" b="0" dirty="0"/>
              <a:t>			   Ladegruppe</a:t>
            </a:r>
            <a:r>
              <a:rPr lang="de-DE" altLang="de-DE" sz="1400" b="0" dirty="0"/>
              <a:t/>
            </a:r>
            <a:br>
              <a:rPr lang="de-DE" altLang="de-DE" sz="1400" b="0" dirty="0"/>
            </a:br>
            <a:r>
              <a:rPr lang="de-DE" altLang="de-DE" sz="1400" b="0" dirty="0"/>
              <a:t>			            </a:t>
            </a:r>
          </a:p>
        </p:txBody>
      </p:sp>
      <p:sp>
        <p:nvSpPr>
          <p:cNvPr id="9" name="AutoShape 8"/>
          <p:cNvSpPr>
            <a:spLocks noChangeArrowheads="1"/>
          </p:cNvSpPr>
          <p:nvPr/>
        </p:nvSpPr>
        <p:spPr bwMode="auto">
          <a:xfrm>
            <a:off x="6384925" y="403225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b="0">
                <a:solidFill>
                  <a:schemeClr val="bg1"/>
                </a:solidFill>
              </a:rPr>
              <a:t>Lagerort FG00</a:t>
            </a:r>
          </a:p>
        </p:txBody>
      </p:sp>
      <p:sp>
        <p:nvSpPr>
          <p:cNvPr id="10" name="AutoShape 9"/>
          <p:cNvSpPr>
            <a:spLocks noChangeArrowheads="1"/>
          </p:cNvSpPr>
          <p:nvPr/>
        </p:nvSpPr>
        <p:spPr bwMode="auto">
          <a:xfrm>
            <a:off x="6940550" y="487045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FontTx/>
              <a:buNone/>
            </a:pPr>
            <a:r>
              <a:rPr lang="de-DE" altLang="de-DE" sz="1800" b="0">
                <a:solidFill>
                  <a:schemeClr val="bg1"/>
                </a:solidFill>
              </a:rPr>
              <a:t>Lagerort TG00</a:t>
            </a:r>
          </a:p>
        </p:txBody>
      </p:sp>
      <p:sp>
        <p:nvSpPr>
          <p:cNvPr id="18" name="Text Box 12"/>
          <p:cNvSpPr txBox="1">
            <a:spLocks noChangeArrowheads="1"/>
          </p:cNvSpPr>
          <p:nvPr/>
        </p:nvSpPr>
        <p:spPr bwMode="auto">
          <a:xfrm>
            <a:off x="6384925" y="3647854"/>
            <a:ext cx="4248150"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buFontTx/>
              <a:buNone/>
            </a:pPr>
            <a:r>
              <a:rPr lang="de-DE" altLang="de-DE" sz="1400" dirty="0"/>
              <a:t>Lagerortspezifische Informationen</a:t>
            </a:r>
            <a:r>
              <a:rPr lang="de-DE" altLang="de-DE" sz="1400" b="0" dirty="0"/>
              <a:t>:</a:t>
            </a:r>
            <a:br>
              <a:rPr lang="de-DE" altLang="de-DE" sz="1400" b="0" dirty="0"/>
            </a:br>
            <a:r>
              <a:rPr lang="de-DE" altLang="de-DE" sz="1400" b="0" dirty="0"/>
              <a:t>		                	     </a:t>
            </a:r>
          </a:p>
          <a:p>
            <a:pPr eaLnBrk="1" hangingPunct="1">
              <a:spcBef>
                <a:spcPct val="10000"/>
              </a:spcBef>
              <a:buFontTx/>
              <a:buNone/>
            </a:pPr>
            <a:r>
              <a:rPr lang="de-DE" altLang="de-DE" sz="1200" b="0" dirty="0"/>
              <a:t>			       </a:t>
            </a:r>
            <a:r>
              <a:rPr lang="de-DE" altLang="de-DE" sz="1200" b="0" dirty="0" smtClean="0"/>
              <a:t>		            Bestand</a:t>
            </a:r>
            <a:endParaRPr lang="de-DE" altLang="de-DE" sz="1200" b="0" dirty="0"/>
          </a:p>
        </p:txBody>
      </p:sp>
    </p:spTree>
    <p:extLst>
      <p:ext uri="{BB962C8B-B14F-4D97-AF65-F5344CB8AC3E}">
        <p14:creationId xmlns:p14="http://schemas.microsoft.com/office/powerpoint/2010/main" val="2449476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Konditionsstammsatz (Preisfindung)</a:t>
            </a:r>
            <a:endParaRPr lang="de-DE" dirty="0"/>
          </a:p>
        </p:txBody>
      </p:sp>
      <p:sp>
        <p:nvSpPr>
          <p:cNvPr id="3" name="Inhaltsplatzhalter 2"/>
          <p:cNvSpPr>
            <a:spLocks noGrp="1"/>
          </p:cNvSpPr>
          <p:nvPr>
            <p:ph idx="1"/>
          </p:nvPr>
        </p:nvSpPr>
        <p:spPr>
          <a:xfrm>
            <a:off x="324000" y="1691079"/>
            <a:ext cx="6285347" cy="4392042"/>
          </a:xfrm>
        </p:spPr>
        <p:txBody>
          <a:bodyPr/>
          <a:lstStyle/>
          <a:p>
            <a:pPr>
              <a:tabLst>
                <a:tab pos="1971675" algn="l"/>
              </a:tabLst>
            </a:pPr>
            <a:r>
              <a:rPr lang="de-DE" altLang="de-DE" dirty="0">
                <a:latin typeface="Arial" panose="020B0604020202020204" pitchFamily="34" charset="0"/>
              </a:rPr>
              <a:t>Konditionsstammdaten enthalten:</a:t>
            </a:r>
          </a:p>
          <a:p>
            <a:pPr lvl="1">
              <a:tabLst>
                <a:tab pos="1971675" algn="l"/>
              </a:tabLst>
            </a:pPr>
            <a:r>
              <a:rPr lang="de-DE" altLang="de-DE" dirty="0">
                <a:latin typeface="Arial" panose="020B0604020202020204" pitchFamily="34" charset="0"/>
              </a:rPr>
              <a:t>Preise</a:t>
            </a:r>
          </a:p>
          <a:p>
            <a:pPr lvl="1">
              <a:tabLst>
                <a:tab pos="1971675" algn="l"/>
              </a:tabLst>
            </a:pPr>
            <a:r>
              <a:rPr lang="de-DE" altLang="de-DE" dirty="0">
                <a:latin typeface="Arial" panose="020B0604020202020204" pitchFamily="34" charset="0"/>
              </a:rPr>
              <a:t>Zuschläge</a:t>
            </a:r>
          </a:p>
          <a:p>
            <a:pPr lvl="1">
              <a:tabLst>
                <a:tab pos="1971675" algn="l"/>
              </a:tabLst>
            </a:pPr>
            <a:r>
              <a:rPr lang="de-DE" altLang="de-DE" dirty="0">
                <a:latin typeface="Arial" panose="020B0604020202020204" pitchFamily="34" charset="0"/>
              </a:rPr>
              <a:t>Rabatte</a:t>
            </a:r>
          </a:p>
          <a:p>
            <a:pPr lvl="1">
              <a:tabLst>
                <a:tab pos="1971675" algn="l"/>
              </a:tabLst>
            </a:pPr>
            <a:r>
              <a:rPr lang="de-DE" altLang="de-DE" dirty="0">
                <a:latin typeface="Arial" panose="020B0604020202020204" pitchFamily="34" charset="0"/>
              </a:rPr>
              <a:t>Frachten</a:t>
            </a:r>
          </a:p>
          <a:p>
            <a:pPr lvl="1">
              <a:tabLst>
                <a:tab pos="1971675" algn="l"/>
              </a:tabLst>
            </a:pPr>
            <a:r>
              <a:rPr lang="de-DE" altLang="de-DE" dirty="0" smtClean="0">
                <a:latin typeface="Arial" panose="020B0604020202020204" pitchFamily="34" charset="0"/>
              </a:rPr>
              <a:t>Steuern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Konditionsstammdaten können von mehreren Daten abhängig sein:</a:t>
            </a:r>
          </a:p>
          <a:p>
            <a:pPr lvl="1">
              <a:tabLst>
                <a:tab pos="1971675" algn="l"/>
              </a:tabLst>
            </a:pPr>
            <a:r>
              <a:rPr lang="de-DE" altLang="de-DE" dirty="0">
                <a:latin typeface="Arial" panose="020B0604020202020204" pitchFamily="34" charset="0"/>
              </a:rPr>
              <a:t>Material-spezifisch</a:t>
            </a:r>
          </a:p>
          <a:p>
            <a:pPr lvl="1">
              <a:tabLst>
                <a:tab pos="1971675" algn="l"/>
              </a:tabLst>
            </a:pPr>
            <a:r>
              <a:rPr lang="de-DE" altLang="de-DE" dirty="0" smtClean="0">
                <a:latin typeface="Arial" panose="020B0604020202020204" pitchFamily="34" charset="0"/>
              </a:rPr>
              <a:t>Kunden-spezifisch</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Konditionsstammdaten können von jedem Belegfeld abhängig sein</a:t>
            </a:r>
          </a:p>
          <a:p>
            <a:endParaRPr lang="de-DE" dirty="0"/>
          </a:p>
        </p:txBody>
      </p:sp>
      <p:pic>
        <p:nvPicPr>
          <p:cNvPr id="4" name="Grafik 3"/>
          <p:cNvPicPr>
            <a:picLocks noChangeAspect="1"/>
          </p:cNvPicPr>
          <p:nvPr/>
        </p:nvPicPr>
        <p:blipFill>
          <a:blip r:embed="rId2"/>
          <a:stretch>
            <a:fillRect/>
          </a:stretch>
        </p:blipFill>
        <p:spPr>
          <a:xfrm>
            <a:off x="6825543" y="2197848"/>
            <a:ext cx="5043657" cy="3231908"/>
          </a:xfrm>
          <a:prstGeom prst="rect">
            <a:avLst/>
          </a:prstGeom>
        </p:spPr>
      </p:pic>
    </p:spTree>
    <p:extLst>
      <p:ext uri="{BB962C8B-B14F-4D97-AF65-F5344CB8AC3E}">
        <p14:creationId xmlns:p14="http://schemas.microsoft.com/office/powerpoint/2010/main" val="2746098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rPr>
              <a:t>Nachrichten für Vertriebsabwicklung</a:t>
            </a:r>
            <a:endParaRPr lang="de-DE" dirty="0"/>
          </a:p>
        </p:txBody>
      </p:sp>
      <p:sp>
        <p:nvSpPr>
          <p:cNvPr id="3" name="Inhaltsplatzhalter 2"/>
          <p:cNvSpPr>
            <a:spLocks noGrp="1"/>
          </p:cNvSpPr>
          <p:nvPr>
            <p:ph idx="1"/>
          </p:nvPr>
        </p:nvSpPr>
        <p:spPr>
          <a:xfrm>
            <a:off x="324000" y="1691079"/>
            <a:ext cx="11545200" cy="4392042"/>
          </a:xfrm>
        </p:spPr>
        <p:txBody>
          <a:bodyPr/>
          <a:lstStyle/>
          <a:p>
            <a:pPr>
              <a:tabLst>
                <a:tab pos="1971675" algn="l"/>
              </a:tabLst>
            </a:pPr>
            <a:r>
              <a:rPr lang="de-DE" altLang="de-DE" dirty="0" smtClean="0">
                <a:latin typeface="Arial" panose="020B0604020202020204" pitchFamily="34" charset="0"/>
              </a:rPr>
              <a:t>Nachrichten </a:t>
            </a:r>
            <a:r>
              <a:rPr lang="de-DE" altLang="de-DE" dirty="0">
                <a:latin typeface="Arial" panose="020B0604020202020204" pitchFamily="34" charset="0"/>
              </a:rPr>
              <a:t>sind Informationen, die mithilfe verschiedenster Medien </a:t>
            </a:r>
            <a:r>
              <a:rPr lang="de-DE" altLang="de-DE" dirty="0" smtClean="0">
                <a:latin typeface="Arial" panose="020B0604020202020204" pitchFamily="34" charset="0"/>
              </a:rPr>
              <a:t>mit Partnern ausgetauscht werden:</a:t>
            </a:r>
            <a:endParaRPr lang="de-DE" altLang="de-DE" dirty="0">
              <a:latin typeface="Arial" panose="020B0604020202020204" pitchFamily="34" charset="0"/>
            </a:endParaRPr>
          </a:p>
          <a:p>
            <a:pPr lvl="1">
              <a:tabLst>
                <a:tab pos="1971675" algn="l"/>
              </a:tabLst>
            </a:pPr>
            <a:r>
              <a:rPr lang="de-DE" dirty="0"/>
              <a:t>Electronic Data Interchange </a:t>
            </a:r>
            <a:r>
              <a:rPr lang="de-DE" dirty="0" smtClean="0"/>
              <a:t>(</a:t>
            </a:r>
            <a:r>
              <a:rPr lang="de-DE" altLang="de-DE" dirty="0" smtClean="0">
                <a:latin typeface="Arial" panose="020B0604020202020204" pitchFamily="34" charset="0"/>
              </a:rPr>
              <a:t>EDI)</a:t>
            </a:r>
            <a:endParaRPr lang="de-DE" altLang="de-DE" dirty="0">
              <a:latin typeface="Arial" panose="020B0604020202020204" pitchFamily="34" charset="0"/>
            </a:endParaRPr>
          </a:p>
          <a:p>
            <a:pPr lvl="1">
              <a:tabLst>
                <a:tab pos="1971675" algn="l"/>
              </a:tabLst>
            </a:pPr>
            <a:r>
              <a:rPr lang="de-DE" altLang="de-DE" dirty="0" smtClean="0">
                <a:latin typeface="Arial" panose="020B0604020202020204" pitchFamily="34" charset="0"/>
              </a:rPr>
              <a:t>Email</a:t>
            </a:r>
            <a:endParaRPr lang="de-DE" altLang="de-DE" dirty="0">
              <a:latin typeface="Arial" panose="020B0604020202020204" pitchFamily="34" charset="0"/>
            </a:endParaRPr>
          </a:p>
          <a:p>
            <a:pPr lvl="1">
              <a:tabLst>
                <a:tab pos="1971675" algn="l"/>
              </a:tabLst>
            </a:pPr>
            <a:r>
              <a:rPr lang="de-DE" altLang="de-DE" dirty="0">
                <a:latin typeface="Arial" panose="020B0604020202020204" pitchFamily="34" charset="0"/>
              </a:rPr>
              <a:t>Post</a:t>
            </a:r>
          </a:p>
          <a:p>
            <a:pPr lvl="1">
              <a:tabLst>
                <a:tab pos="1971675" algn="l"/>
              </a:tabLst>
            </a:pPr>
            <a:r>
              <a:rPr lang="de-DE" altLang="de-DE" dirty="0" smtClean="0">
                <a:latin typeface="Arial" panose="020B0604020202020204" pitchFamily="34" charset="0"/>
              </a:rPr>
              <a:t>Fax</a:t>
            </a:r>
            <a:endParaRPr lang="de-DE" altLang="de-DE" dirty="0">
              <a:latin typeface="Arial" panose="020B0604020202020204" pitchFamily="34" charset="0"/>
            </a:endParaRPr>
          </a:p>
          <a:p>
            <a:pPr lvl="1">
              <a:tabLst>
                <a:tab pos="1971675" algn="l"/>
              </a:tabLst>
            </a:pPr>
            <a:r>
              <a:rPr lang="de-DE" altLang="de-DE" dirty="0">
                <a:latin typeface="Arial" panose="020B0604020202020204" pitchFamily="34" charset="0"/>
              </a:rPr>
              <a:t>XML</a:t>
            </a:r>
          </a:p>
          <a:p>
            <a:pPr>
              <a:tabLst>
                <a:tab pos="1971675" algn="l"/>
              </a:tabLst>
            </a:pPr>
            <a:endParaRPr lang="de-DE" dirty="0" smtClean="0">
              <a:latin typeface="Benton Sans"/>
            </a:endParaRPr>
          </a:p>
          <a:p>
            <a:pPr>
              <a:tabLst>
                <a:tab pos="1971675" algn="l"/>
              </a:tabLst>
            </a:pPr>
            <a:r>
              <a:rPr lang="de-DE" dirty="0" smtClean="0">
                <a:latin typeface="Benton Sans"/>
              </a:rPr>
              <a:t>Funktionen </a:t>
            </a:r>
            <a:r>
              <a:rPr lang="de-DE" dirty="0">
                <a:latin typeface="Benton Sans"/>
              </a:rPr>
              <a:t>für Verkaufs-, Versand-, Transport- und </a:t>
            </a:r>
            <a:r>
              <a:rPr lang="de-DE" dirty="0" err="1">
                <a:latin typeface="Benton Sans"/>
              </a:rPr>
              <a:t>Fakturanachrichten</a:t>
            </a:r>
            <a:endParaRPr lang="de-DE" dirty="0">
              <a:latin typeface="Benton Sans"/>
            </a:endParaRPr>
          </a:p>
          <a:p>
            <a:pPr>
              <a:tabLst>
                <a:tab pos="1971675" algn="l"/>
              </a:tabLst>
            </a:pPr>
            <a:endParaRPr lang="de-DE" dirty="0" smtClean="0">
              <a:latin typeface="Benton Sans"/>
            </a:endParaRPr>
          </a:p>
          <a:p>
            <a:pPr>
              <a:tabLst>
                <a:tab pos="1971675" algn="l"/>
              </a:tabLst>
            </a:pPr>
            <a:r>
              <a:rPr lang="de-DE" dirty="0" smtClean="0">
                <a:latin typeface="Benton Sans"/>
              </a:rPr>
              <a:t>Im </a:t>
            </a:r>
            <a:r>
              <a:rPr lang="de-DE" dirty="0">
                <a:latin typeface="Benton Sans"/>
              </a:rPr>
              <a:t>Vertrieb gibt es </a:t>
            </a:r>
            <a:r>
              <a:rPr lang="de-DE" dirty="0" smtClean="0">
                <a:latin typeface="Benton Sans"/>
              </a:rPr>
              <a:t>verschiedene Nachrichtenarten, </a:t>
            </a:r>
            <a:r>
              <a:rPr lang="de-DE" dirty="0">
                <a:latin typeface="Benton Sans"/>
              </a:rPr>
              <a:t>wie z.B. Auftragsbestätigung, Ladeliste, </a:t>
            </a:r>
            <a:r>
              <a:rPr lang="de-DE" dirty="0" smtClean="0">
                <a:latin typeface="Benton Sans"/>
              </a:rPr>
              <a:t>Rechnung</a:t>
            </a:r>
            <a:endParaRPr lang="de-DE" dirty="0">
              <a:latin typeface="Benton Sans"/>
            </a:endParaRPr>
          </a:p>
          <a:p>
            <a:pPr lvl="1">
              <a:tabLst>
                <a:tab pos="1971675" algn="l"/>
              </a:tabLst>
            </a:pPr>
            <a:r>
              <a:rPr lang="de-DE" altLang="de-DE" dirty="0" smtClean="0">
                <a:latin typeface="Benton Sans"/>
              </a:rPr>
              <a:t>Nachrichtensteuerung pro Art möglich: z.B. Druck oder EDI</a:t>
            </a:r>
            <a:endParaRPr lang="de-DE" altLang="de-DE" dirty="0" smtClean="0">
              <a:latin typeface="Arial" panose="020B0604020202020204" pitchFamily="34" charset="0"/>
            </a:endParaRPr>
          </a:p>
          <a:p>
            <a:pPr>
              <a:tabLst>
                <a:tab pos="1971675" algn="l"/>
              </a:tabLst>
            </a:pPr>
            <a:endParaRPr lang="de-DE" altLang="de-DE" dirty="0">
              <a:latin typeface="Arial" panose="020B0604020202020204" pitchFamily="34" charset="0"/>
            </a:endParaRPr>
          </a:p>
          <a:p>
            <a:pPr>
              <a:tabLst>
                <a:tab pos="1971675" algn="l"/>
              </a:tabLst>
            </a:pPr>
            <a:r>
              <a:rPr lang="de-DE" altLang="de-DE" dirty="0" smtClean="0">
                <a:latin typeface="Arial" panose="020B0604020202020204" pitchFamily="34" charset="0"/>
              </a:rPr>
              <a:t>Erzeugung von </a:t>
            </a:r>
          </a:p>
          <a:p>
            <a:pPr lvl="1"/>
            <a:r>
              <a:rPr lang="de-DE" dirty="0" smtClean="0"/>
              <a:t>Kontaktnachrichten (z.B. Kundentelefonate, Mailing-Aktionen)</a:t>
            </a:r>
          </a:p>
          <a:p>
            <a:pPr lvl="1"/>
            <a:r>
              <a:rPr lang="de-DE" dirty="0" smtClean="0"/>
              <a:t>Gruppennachrichten (z.B. Ladelisten)</a:t>
            </a:r>
            <a:endParaRPr lang="de-DE" dirty="0"/>
          </a:p>
        </p:txBody>
      </p:sp>
    </p:spTree>
    <p:extLst>
      <p:ext uri="{BB962C8B-B14F-4D97-AF65-F5344CB8AC3E}">
        <p14:creationId xmlns:p14="http://schemas.microsoft.com/office/powerpoint/2010/main" val="256079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4.1 </a:t>
            </a:r>
            <a:r>
              <a:rPr lang="de-DE" dirty="0" smtClean="0"/>
              <a:t>(Mai </a:t>
            </a:r>
            <a:r>
              <a:rPr lang="de-DE" dirty="0" smtClean="0"/>
              <a:t>2022)</a:t>
            </a:r>
          </a:p>
          <a:p>
            <a:endParaRPr lang="de-DE" dirty="0" smtClean="0"/>
          </a:p>
        </p:txBody>
      </p:sp>
      <p:sp>
        <p:nvSpPr>
          <p:cNvPr id="3" name="Textplatzhalter 2"/>
          <p:cNvSpPr>
            <a:spLocks noGrp="1"/>
          </p:cNvSpPr>
          <p:nvPr>
            <p:ph type="body" sz="quarter" idx="12"/>
          </p:nvPr>
        </p:nvSpPr>
        <p:spPr/>
        <p:txBody>
          <a:bodyPr/>
          <a:lstStyle/>
          <a:p>
            <a:r>
              <a:rPr lang="de-DE" dirty="0"/>
              <a:t>S/4HANA </a:t>
            </a:r>
            <a:r>
              <a:rPr lang="de-DE" dirty="0" smtClean="0"/>
              <a:t>2020 </a:t>
            </a:r>
            <a:endParaRPr lang="de-DE" dirty="0"/>
          </a:p>
          <a:p>
            <a:r>
              <a:rPr lang="de-DE" dirty="0" err="1"/>
              <a:t>Fiori</a:t>
            </a:r>
            <a:r>
              <a:rPr lang="de-DE" dirty="0"/>
              <a:t> </a:t>
            </a:r>
            <a:r>
              <a:rPr lang="de-DE" dirty="0" smtClean="0"/>
              <a:t>3.0</a:t>
            </a:r>
            <a:endParaRPr lang="de-DE" dirty="0"/>
          </a:p>
        </p:txBody>
      </p:sp>
      <p:sp>
        <p:nvSpPr>
          <p:cNvPr id="4" name="Textplatzhalter 3"/>
          <p:cNvSpPr>
            <a:spLocks noGrp="1"/>
          </p:cNvSpPr>
          <p:nvPr>
            <p:ph type="body" sz="quarter" idx="13"/>
          </p:nvPr>
        </p:nvSpPr>
        <p:spPr/>
        <p:txBody>
          <a:bodyPr/>
          <a:lstStyle/>
          <a:p>
            <a:r>
              <a:rPr lang="de-DE" dirty="0"/>
              <a:t>keine</a:t>
            </a:r>
          </a:p>
        </p:txBody>
      </p:sp>
      <p:sp>
        <p:nvSpPr>
          <p:cNvPr id="6" name="Textplatzhalter 5"/>
          <p:cNvSpPr>
            <a:spLocks noGrp="1"/>
          </p:cNvSpPr>
          <p:nvPr>
            <p:ph type="body" sz="quarter" idx="16"/>
          </p:nvPr>
        </p:nvSpPr>
        <p:spPr/>
        <p:txBody>
          <a:bodyPr/>
          <a:lstStyle/>
          <a:p>
            <a:r>
              <a:rPr lang="de-DE" dirty="0" smtClean="0"/>
              <a:t>Global Bike</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0" y="3240000"/>
            <a:ext cx="4858331" cy="1800000"/>
          </a:xfrm>
          <a:prstGeom prst="rect">
            <a:avLst/>
          </a:prstGeom>
        </p:spPr>
      </p:pic>
    </p:spTree>
    <p:extLst>
      <p:ext uri="{BB962C8B-B14F-4D97-AF65-F5344CB8AC3E}">
        <p14:creationId xmlns:p14="http://schemas.microsoft.com/office/powerpoint/2010/main" val="303711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Kapitelübersicht</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altLang="de-DE" dirty="0" smtClean="0">
                <a:solidFill>
                  <a:schemeClr val="bg2"/>
                </a:solidFill>
                <a:latin typeface="Arial" panose="020B0604020202020204" pitchFamily="34" charset="0"/>
              </a:rPr>
              <a:t>SD Organisationsstruktur</a:t>
            </a:r>
          </a:p>
          <a:p>
            <a:pPr>
              <a:tabLst>
                <a:tab pos="1971675" algn="l"/>
              </a:tabLst>
            </a:pPr>
            <a:endParaRPr lang="de-DE" altLang="de-DE" dirty="0">
              <a:latin typeface="Arial" panose="020B0604020202020204" pitchFamily="34" charset="0"/>
            </a:endParaRPr>
          </a:p>
          <a:p>
            <a:pPr>
              <a:tabLst>
                <a:tab pos="1971675" algn="l"/>
              </a:tabLst>
            </a:pPr>
            <a:r>
              <a:rPr lang="de-DE" altLang="de-DE" dirty="0">
                <a:solidFill>
                  <a:schemeClr val="bg2"/>
                </a:solidFill>
                <a:latin typeface="Arial" panose="020B0604020202020204" pitchFamily="34" charset="0"/>
              </a:rPr>
              <a:t>SD </a:t>
            </a:r>
            <a:r>
              <a:rPr lang="de-DE" altLang="de-DE" dirty="0" smtClean="0">
                <a:solidFill>
                  <a:schemeClr val="bg2"/>
                </a:solidFill>
                <a:latin typeface="Arial" panose="020B0604020202020204" pitchFamily="34" charset="0"/>
              </a:rPr>
              <a:t>Stammdaten</a:t>
            </a:r>
          </a:p>
          <a:p>
            <a:pPr>
              <a:tabLst>
                <a:tab pos="1971675" algn="l"/>
              </a:tabLst>
            </a:pPr>
            <a:endParaRPr lang="de-DE" altLang="de-DE" dirty="0">
              <a:solidFill>
                <a:schemeClr val="bg2"/>
              </a:solidFill>
              <a:latin typeface="Arial" panose="020B0604020202020204" pitchFamily="34" charset="0"/>
            </a:endParaRPr>
          </a:p>
          <a:p>
            <a:pPr>
              <a:tabLst>
                <a:tab pos="1971675" algn="l"/>
              </a:tabLst>
            </a:pPr>
            <a:r>
              <a:rPr lang="de-DE" altLang="de-DE" dirty="0">
                <a:latin typeface="Arial" panose="020B0604020202020204" pitchFamily="34" charset="0"/>
              </a:rPr>
              <a:t>SD Prozesse</a:t>
            </a:r>
          </a:p>
          <a:p>
            <a:pPr lvl="1">
              <a:tabLst>
                <a:tab pos="1971675" algn="l"/>
              </a:tabLst>
            </a:pPr>
            <a:r>
              <a:rPr lang="de-DE" altLang="de-DE" dirty="0">
                <a:latin typeface="Arial" panose="020B0604020202020204" pitchFamily="34" charset="0"/>
              </a:rPr>
              <a:t>Order-</a:t>
            </a:r>
            <a:r>
              <a:rPr lang="de-DE" altLang="de-DE" dirty="0" err="1">
                <a:latin typeface="Arial" panose="020B0604020202020204" pitchFamily="34" charset="0"/>
              </a:rPr>
              <a:t>to</a:t>
            </a:r>
            <a:r>
              <a:rPr lang="de-DE" altLang="de-DE" dirty="0">
                <a:latin typeface="Arial" panose="020B0604020202020204" pitchFamily="34" charset="0"/>
              </a:rPr>
              <a:t>-Cash </a:t>
            </a:r>
            <a:r>
              <a:rPr lang="de-DE" altLang="de-DE" dirty="0" smtClean="0">
                <a:latin typeface="Arial" panose="020B0604020202020204" pitchFamily="34" charset="0"/>
              </a:rPr>
              <a:t>Prozess</a:t>
            </a:r>
            <a:endParaRPr lang="de-DE" altLang="de-DE" dirty="0">
              <a:latin typeface="Arial" panose="020B0604020202020204" pitchFamily="34" charset="0"/>
            </a:endParaRPr>
          </a:p>
        </p:txBody>
      </p:sp>
    </p:spTree>
    <p:extLst>
      <p:ext uri="{BB962C8B-B14F-4D97-AF65-F5344CB8AC3E}">
        <p14:creationId xmlns:p14="http://schemas.microsoft.com/office/powerpoint/2010/main" val="40079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4157212466"/>
              </p:ext>
            </p:extLst>
          </p:nvPr>
        </p:nvGraphicFramePr>
        <p:xfrm>
          <a:off x="2053844" y="1346201"/>
          <a:ext cx="8013023" cy="496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r>
              <a:rPr lang="de-DE" altLang="de-DE" dirty="0">
                <a:latin typeface="Arial" panose="020B0604020202020204" pitchFamily="34" charset="0"/>
              </a:rPr>
              <a:t>Kundenauftragsprozess</a:t>
            </a:r>
            <a:endParaRPr lang="de-DE" dirty="0"/>
          </a:p>
        </p:txBody>
      </p:sp>
      <p:pic>
        <p:nvPicPr>
          <p:cNvPr id="13" name="Picture 12" descr="qy1xvbfy[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0756" y="3330870"/>
            <a:ext cx="2071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9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Vorverkaufsaktivitäten (CRM Light)</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Die </a:t>
            </a:r>
            <a:r>
              <a:rPr lang="de-DE" altLang="de-DE" b="1" dirty="0">
                <a:latin typeface="Arial" panose="020B0604020202020204" pitchFamily="34" charset="0"/>
              </a:rPr>
              <a:t>Vertriebsunterstützung</a:t>
            </a:r>
            <a:r>
              <a:rPr lang="de-DE" altLang="de-DE" dirty="0">
                <a:latin typeface="Arial" panose="020B0604020202020204" pitchFamily="34" charset="0"/>
              </a:rPr>
              <a:t> ist eine Komponente des Vertriebs, die beim Verkauf, Versand und Marketing der Produkte und Dienstleistungen eines Unternehmens an den Kunden unterstützt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Sie enthält folgende Funktionalitäten:</a:t>
            </a:r>
          </a:p>
          <a:p>
            <a:pPr lvl="1">
              <a:tabLst>
                <a:tab pos="1971675" algn="l"/>
              </a:tabLst>
            </a:pPr>
            <a:r>
              <a:rPr lang="de-DE" altLang="de-DE" dirty="0">
                <a:latin typeface="Arial" panose="020B0604020202020204" pitchFamily="34" charset="0"/>
              </a:rPr>
              <a:t>Kundenkontakte und -kommunikation herstellen und aufrecht erhalten (Vertriebskontakt)</a:t>
            </a:r>
          </a:p>
          <a:p>
            <a:pPr lvl="1">
              <a:tabLst>
                <a:tab pos="1971675" algn="l"/>
              </a:tabLst>
            </a:pPr>
            <a:r>
              <a:rPr lang="de-DE" altLang="de-DE" dirty="0" smtClean="0">
                <a:latin typeface="Arial" panose="020B0604020202020204" pitchFamily="34" charset="0"/>
              </a:rPr>
              <a:t>Durchführung </a:t>
            </a:r>
            <a:r>
              <a:rPr lang="de-DE" altLang="de-DE" dirty="0">
                <a:latin typeface="Arial" panose="020B0604020202020204" pitchFamily="34" charset="0"/>
              </a:rPr>
              <a:t>und Verfolgung von Email-, Internet-, und Fachmessekampagnen basierend auf </a:t>
            </a:r>
            <a:r>
              <a:rPr lang="de-DE" altLang="de-DE" dirty="0" smtClean="0">
                <a:latin typeface="Arial" panose="020B0604020202020204" pitchFamily="34" charset="0"/>
              </a:rPr>
              <a:t>Kundenmerkmalen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smtClean="0">
                <a:latin typeface="Arial" panose="020B0604020202020204" pitchFamily="34" charset="0"/>
              </a:rPr>
              <a:t>Vorverkaufsdokumente: </a:t>
            </a:r>
            <a:r>
              <a:rPr lang="de-DE" altLang="de-DE" dirty="0">
                <a:latin typeface="Arial" panose="020B0604020202020204" pitchFamily="34" charset="0"/>
              </a:rPr>
              <a:t>Anfragen und </a:t>
            </a:r>
            <a:r>
              <a:rPr lang="de-DE" altLang="de-DE" dirty="0" smtClean="0">
                <a:latin typeface="Arial" panose="020B0604020202020204" pitchFamily="34" charset="0"/>
              </a:rPr>
              <a:t>Angebote</a:t>
            </a:r>
          </a:p>
          <a:p>
            <a:endParaRPr lang="de-DE" altLang="de-DE" dirty="0" smtClean="0">
              <a:latin typeface="Arial" panose="020B0604020202020204" pitchFamily="34" charset="0"/>
            </a:endParaRPr>
          </a:p>
          <a:p>
            <a:r>
              <a:rPr lang="de-DE" altLang="de-DE" dirty="0" smtClean="0">
                <a:latin typeface="Arial" panose="020B0604020202020204" pitchFamily="34" charset="0"/>
              </a:rPr>
              <a:t>Das </a:t>
            </a:r>
            <a:r>
              <a:rPr lang="de-DE" altLang="de-DE" dirty="0">
                <a:latin typeface="Arial" panose="020B0604020202020204" pitchFamily="34" charset="0"/>
              </a:rPr>
              <a:t>finale Ziel aller Vorverkaufsaktivitäten ist es, die Vertriebsmitarbeiter mit allen notwendigen </a:t>
            </a:r>
            <a:r>
              <a:rPr lang="de-DE" altLang="de-DE" b="1" dirty="0">
                <a:latin typeface="Arial" panose="020B0604020202020204" pitchFamily="34" charset="0"/>
              </a:rPr>
              <a:t>Informationen</a:t>
            </a:r>
            <a:r>
              <a:rPr lang="de-DE" altLang="de-DE" dirty="0">
                <a:latin typeface="Arial" panose="020B0604020202020204" pitchFamily="34" charset="0"/>
              </a:rPr>
              <a:t> auszustatten, um zu verhandeln und mögliche Verkäufe abzuschließen.</a:t>
            </a:r>
          </a:p>
          <a:p>
            <a:pPr lvl="1">
              <a:tabLst>
                <a:tab pos="1971675" algn="l"/>
              </a:tabLst>
            </a:pPr>
            <a:r>
              <a:rPr lang="de-DE" altLang="de-DE" dirty="0" smtClean="0">
                <a:latin typeface="Arial" panose="020B0604020202020204" pitchFamily="34" charset="0"/>
              </a:rPr>
              <a:t>Vergangene </a:t>
            </a:r>
            <a:r>
              <a:rPr lang="de-DE" altLang="de-DE" dirty="0">
                <a:latin typeface="Arial" panose="020B0604020202020204" pitchFamily="34" charset="0"/>
              </a:rPr>
              <a:t>Verkaufsaktivitäten</a:t>
            </a:r>
          </a:p>
          <a:p>
            <a:pPr lvl="1">
              <a:tabLst>
                <a:tab pos="1971675" algn="l"/>
              </a:tabLst>
            </a:pPr>
            <a:r>
              <a:rPr lang="de-DE" altLang="de-DE" dirty="0">
                <a:latin typeface="Arial" panose="020B0604020202020204" pitchFamily="34" charset="0"/>
              </a:rPr>
              <a:t>Vergangene Kommunikation</a:t>
            </a:r>
          </a:p>
          <a:p>
            <a:pPr lvl="1">
              <a:tabLst>
                <a:tab pos="1971675" algn="l"/>
              </a:tabLst>
            </a:pPr>
            <a:r>
              <a:rPr lang="de-DE" altLang="de-DE" dirty="0">
                <a:latin typeface="Arial" panose="020B0604020202020204" pitchFamily="34" charset="0"/>
              </a:rPr>
              <a:t>Kontaktinformationen</a:t>
            </a:r>
          </a:p>
          <a:p>
            <a:pPr lvl="1">
              <a:tabLst>
                <a:tab pos="1971675" algn="l"/>
              </a:tabLst>
            </a:pPr>
            <a:r>
              <a:rPr lang="de-DE" altLang="de-DE" dirty="0">
                <a:latin typeface="Arial" panose="020B0604020202020204" pitchFamily="34" charset="0"/>
              </a:rPr>
              <a:t>Allgemeine Firmeninfos</a:t>
            </a:r>
          </a:p>
          <a:p>
            <a:pPr lvl="1">
              <a:tabLst>
                <a:tab pos="1971675" algn="l"/>
              </a:tabLst>
            </a:pPr>
            <a:r>
              <a:rPr lang="de-DE" altLang="de-DE" dirty="0">
                <a:latin typeface="Arial" panose="020B0604020202020204" pitchFamily="34" charset="0"/>
              </a:rPr>
              <a:t>Kreditlimits und -ausschöpfung</a:t>
            </a:r>
          </a:p>
          <a:p>
            <a:pPr lvl="1">
              <a:tabLst>
                <a:tab pos="1971675" algn="l"/>
              </a:tabLst>
            </a:pPr>
            <a:r>
              <a:rPr lang="de-DE" altLang="de-DE" dirty="0">
                <a:latin typeface="Arial" panose="020B0604020202020204" pitchFamily="34" charset="0"/>
              </a:rPr>
              <a:t>Derzeitige Auftragsrückstände</a:t>
            </a:r>
          </a:p>
          <a:p>
            <a:endParaRPr lang="de-DE" dirty="0"/>
          </a:p>
        </p:txBody>
      </p:sp>
    </p:spTree>
    <p:extLst>
      <p:ext uri="{BB962C8B-B14F-4D97-AF65-F5344CB8AC3E}">
        <p14:creationId xmlns:p14="http://schemas.microsoft.com/office/powerpoint/2010/main" val="1158962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Anfrage</a:t>
            </a:r>
            <a:endParaRPr lang="de-DE" dirty="0"/>
          </a:p>
        </p:txBody>
      </p:sp>
      <p:sp>
        <p:nvSpPr>
          <p:cNvPr id="3" name="Inhaltsplatzhalter 2"/>
          <p:cNvSpPr>
            <a:spLocks noGrp="1"/>
          </p:cNvSpPr>
          <p:nvPr>
            <p:ph idx="1"/>
          </p:nvPr>
        </p:nvSpPr>
        <p:spPr>
          <a:xfrm>
            <a:off x="323999" y="1691079"/>
            <a:ext cx="6205137" cy="4392042"/>
          </a:xfrm>
        </p:spPr>
        <p:txBody>
          <a:bodyPr/>
          <a:lstStyle/>
          <a:p>
            <a:pPr>
              <a:lnSpc>
                <a:spcPct val="90000"/>
              </a:lnSpc>
              <a:tabLst>
                <a:tab pos="1971675" algn="l"/>
              </a:tabLst>
            </a:pPr>
            <a:r>
              <a:rPr lang="de-DE" altLang="de-DE" dirty="0">
                <a:latin typeface="Arial" panose="020B0604020202020204" pitchFamily="34" charset="0"/>
              </a:rPr>
              <a:t>Eine Anfrage ist eine </a:t>
            </a:r>
            <a:r>
              <a:rPr lang="de-DE" altLang="de-DE" dirty="0" smtClean="0">
                <a:latin typeface="Arial" panose="020B0604020202020204" pitchFamily="34" charset="0"/>
              </a:rPr>
              <a:t>Kundenanfrage </a:t>
            </a:r>
            <a:r>
              <a:rPr lang="de-DE" altLang="de-DE" dirty="0">
                <a:latin typeface="Arial" panose="020B0604020202020204" pitchFamily="34" charset="0"/>
              </a:rPr>
              <a:t>an ein Unternehmen über Informationen oder ein Angebot in Bezug auf dessen Produkte und Dienstleistungen ohne Kaufverpflichtung.</a:t>
            </a:r>
          </a:p>
          <a:p>
            <a:pPr lvl="1">
              <a:lnSpc>
                <a:spcPct val="90000"/>
              </a:lnSpc>
              <a:tabLst>
                <a:tab pos="1971675" algn="l"/>
              </a:tabLst>
            </a:pPr>
            <a:r>
              <a:rPr lang="de-DE" altLang="de-DE" dirty="0">
                <a:latin typeface="Arial" panose="020B0604020202020204" pitchFamily="34" charset="0"/>
              </a:rPr>
              <a:t>Kosten</a:t>
            </a:r>
          </a:p>
          <a:p>
            <a:pPr lvl="1">
              <a:lnSpc>
                <a:spcPct val="90000"/>
              </a:lnSpc>
              <a:tabLst>
                <a:tab pos="1971675" algn="l"/>
              </a:tabLst>
            </a:pPr>
            <a:r>
              <a:rPr lang="de-DE" altLang="de-DE" dirty="0">
                <a:latin typeface="Arial" panose="020B0604020202020204" pitchFamily="34" charset="0"/>
              </a:rPr>
              <a:t>Verfügbarkeit</a:t>
            </a:r>
          </a:p>
          <a:p>
            <a:pPr lvl="1">
              <a:lnSpc>
                <a:spcPct val="90000"/>
              </a:lnSpc>
              <a:tabLst>
                <a:tab pos="1971675" algn="l"/>
              </a:tabLst>
            </a:pPr>
            <a:r>
              <a:rPr lang="de-DE" altLang="de-DE" dirty="0">
                <a:latin typeface="Arial" panose="020B0604020202020204" pitchFamily="34" charset="0"/>
              </a:rPr>
              <a:t>Kann spezifische Mengen und Termine enthalten</a:t>
            </a:r>
          </a:p>
          <a:p>
            <a:pPr lvl="1">
              <a:lnSpc>
                <a:spcPct val="90000"/>
              </a:lnSpc>
              <a:tabLst>
                <a:tab pos="1971675" algn="l"/>
              </a:tabLst>
            </a:pPr>
            <a:endParaRPr lang="de-DE" altLang="de-DE" dirty="0">
              <a:latin typeface="Arial" panose="020B0604020202020204" pitchFamily="34" charset="0"/>
            </a:endParaRPr>
          </a:p>
          <a:p>
            <a:pPr>
              <a:lnSpc>
                <a:spcPct val="90000"/>
              </a:lnSpc>
              <a:tabLst>
                <a:tab pos="1971675" algn="l"/>
              </a:tabLst>
            </a:pPr>
            <a:r>
              <a:rPr lang="de-DE" altLang="de-DE" dirty="0">
                <a:latin typeface="Arial" panose="020B0604020202020204" pitchFamily="34" charset="0"/>
              </a:rPr>
              <a:t>Die Anfrage wird im System gepflegt und ein Angebot wird erstellt, um Anfrage des potenziellen Kunden zu beantworten.</a:t>
            </a:r>
          </a:p>
          <a:p>
            <a:endParaRPr lang="de-DE" dirty="0"/>
          </a:p>
        </p:txBody>
      </p:sp>
      <p:pic>
        <p:nvPicPr>
          <p:cNvPr id="4" name="Picture 7" descr="VA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161" y="1618562"/>
            <a:ext cx="3805238" cy="4537075"/>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7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Angebot</a:t>
            </a:r>
            <a:endParaRPr lang="de-DE" dirty="0"/>
          </a:p>
        </p:txBody>
      </p:sp>
      <p:sp>
        <p:nvSpPr>
          <p:cNvPr id="3" name="Inhaltsplatzhalter 2"/>
          <p:cNvSpPr>
            <a:spLocks noGrp="1"/>
          </p:cNvSpPr>
          <p:nvPr>
            <p:ph idx="1"/>
          </p:nvPr>
        </p:nvSpPr>
        <p:spPr>
          <a:xfrm>
            <a:off x="324000" y="1691079"/>
            <a:ext cx="5823303" cy="4392042"/>
          </a:xfrm>
        </p:spPr>
        <p:txBody>
          <a:bodyPr/>
          <a:lstStyle/>
          <a:p>
            <a:r>
              <a:rPr lang="de-DE" altLang="de-DE" dirty="0">
                <a:latin typeface="Arial" panose="020B0604020202020204" pitchFamily="34" charset="0"/>
              </a:rPr>
              <a:t>Das Angebot stellt für den Kunden ein verbindliches Angebot </a:t>
            </a:r>
            <a:r>
              <a:rPr lang="de-DE" altLang="de-DE" dirty="0" smtClean="0">
                <a:latin typeface="Arial" panose="020B0604020202020204" pitchFamily="34" charset="0"/>
              </a:rPr>
              <a:t>dar</a:t>
            </a:r>
          </a:p>
          <a:p>
            <a:pPr lvl="1"/>
            <a:r>
              <a:rPr lang="de-DE" altLang="de-DE" dirty="0" smtClean="0">
                <a:latin typeface="Arial" panose="020B0604020202020204" pitchFamily="34" charset="0"/>
              </a:rPr>
              <a:t>bestimmte </a:t>
            </a:r>
            <a:r>
              <a:rPr lang="de-DE" altLang="de-DE" dirty="0">
                <a:latin typeface="Arial" panose="020B0604020202020204" pitchFamily="34" charset="0"/>
              </a:rPr>
              <a:t>Produkte oder eine Auswahl einer bestimmten Menge an Produkten </a:t>
            </a:r>
            <a:endParaRPr lang="de-DE" altLang="de-DE" dirty="0" smtClean="0">
              <a:latin typeface="Arial" panose="020B0604020202020204" pitchFamily="34" charset="0"/>
            </a:endParaRPr>
          </a:p>
          <a:p>
            <a:pPr lvl="1"/>
            <a:r>
              <a:rPr lang="de-DE" altLang="de-DE" dirty="0" smtClean="0">
                <a:latin typeface="Arial" panose="020B0604020202020204" pitchFamily="34" charset="0"/>
              </a:rPr>
              <a:t>in </a:t>
            </a:r>
            <a:r>
              <a:rPr lang="de-DE" altLang="de-DE" dirty="0">
                <a:latin typeface="Arial" panose="020B0604020202020204" pitchFamily="34" charset="0"/>
              </a:rPr>
              <a:t>einem bestimmten Zeitrahmen </a:t>
            </a:r>
            <a:endParaRPr lang="de-DE" altLang="de-DE" dirty="0" smtClean="0">
              <a:latin typeface="Arial" panose="020B0604020202020204" pitchFamily="34" charset="0"/>
            </a:endParaRPr>
          </a:p>
          <a:p>
            <a:pPr lvl="1"/>
            <a:r>
              <a:rPr lang="de-DE" altLang="de-DE" dirty="0" smtClean="0">
                <a:latin typeface="Arial" panose="020B0604020202020204" pitchFamily="34" charset="0"/>
              </a:rPr>
              <a:t>zu </a:t>
            </a:r>
            <a:r>
              <a:rPr lang="de-DE" altLang="de-DE" dirty="0">
                <a:latin typeface="Arial" panose="020B0604020202020204" pitchFamily="34" charset="0"/>
              </a:rPr>
              <a:t>einem im Voraus festgelegten Preis zu liefern</a:t>
            </a:r>
            <a:r>
              <a:rPr lang="de-DE" altLang="de-DE" dirty="0" smtClean="0">
                <a:latin typeface="Arial" panose="020B0604020202020204" pitchFamily="34" charset="0"/>
              </a:rPr>
              <a:t>.</a:t>
            </a:r>
          </a:p>
          <a:p>
            <a:pPr lvl="1"/>
            <a:endParaRPr lang="de-DE" altLang="de-DE" dirty="0">
              <a:latin typeface="Arial" panose="020B0604020202020204" pitchFamily="34" charset="0"/>
            </a:endParaRPr>
          </a:p>
          <a:p>
            <a:r>
              <a:rPr lang="de-DE" altLang="de-DE" dirty="0" smtClean="0">
                <a:latin typeface="Arial" panose="020B0604020202020204" pitchFamily="34" charset="0"/>
              </a:rPr>
              <a:t>Für den Lieferanten rechtlich bindend</a:t>
            </a:r>
          </a:p>
          <a:p>
            <a:endParaRPr lang="de-DE" altLang="de-DE" dirty="0">
              <a:latin typeface="Arial" panose="020B0604020202020204" pitchFamily="34" charset="0"/>
            </a:endParaRPr>
          </a:p>
          <a:p>
            <a:r>
              <a:rPr lang="de-DE" dirty="0"/>
              <a:t>Konditionen können auf verschiedenen Ebenen </a:t>
            </a:r>
            <a:r>
              <a:rPr lang="de-DE" dirty="0" smtClean="0"/>
              <a:t>gelten</a:t>
            </a:r>
          </a:p>
          <a:p>
            <a:pPr lvl="1"/>
            <a:r>
              <a:rPr lang="de-DE" altLang="de-DE" dirty="0" smtClean="0">
                <a:latin typeface="Arial" panose="020B0604020202020204" pitchFamily="34" charset="0"/>
              </a:rPr>
              <a:t>Für das gesamte Angebot</a:t>
            </a:r>
          </a:p>
          <a:p>
            <a:pPr lvl="1"/>
            <a:r>
              <a:rPr lang="de-DE" altLang="de-DE" dirty="0" smtClean="0">
                <a:latin typeface="Arial" panose="020B0604020202020204" pitchFamily="34" charset="0"/>
              </a:rPr>
              <a:t>Auf Positionsebene für Material bzw. Dienstleistung</a:t>
            </a:r>
          </a:p>
          <a:p>
            <a:pPr lvl="1"/>
            <a:r>
              <a:rPr lang="de-DE" altLang="de-DE" dirty="0" smtClean="0">
                <a:latin typeface="Arial" panose="020B0604020202020204" pitchFamily="34" charset="0"/>
              </a:rPr>
              <a:t>Auf Ebene der Leistungszeile für einzelne Leistungen</a:t>
            </a:r>
            <a:endParaRPr lang="en-US" altLang="de-DE" dirty="0">
              <a:latin typeface="Arial" panose="020B0604020202020204" pitchFamily="34" charset="0"/>
            </a:endParaRPr>
          </a:p>
          <a:p>
            <a:endParaRPr lang="de-DE" dirty="0"/>
          </a:p>
        </p:txBody>
      </p:sp>
      <p:pic>
        <p:nvPicPr>
          <p:cNvPr id="4" name="Picture 8" descr="VA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780" y="1582843"/>
            <a:ext cx="3513137" cy="460851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396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Kundenauftrag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Die Auftragsabwicklung kann durch eine Vielzahl von Dokumenten und Aktivitäten angestoßen werden</a:t>
            </a:r>
          </a:p>
          <a:p>
            <a:pPr lvl="1">
              <a:tabLst>
                <a:tab pos="1971675" algn="l"/>
              </a:tabLst>
            </a:pPr>
            <a:r>
              <a:rPr lang="de-DE" altLang="de-DE" dirty="0">
                <a:latin typeface="Arial" panose="020B0604020202020204" pitchFamily="34" charset="0"/>
              </a:rPr>
              <a:t>Kontakt vom Kunden für eine Bestellung: Telefon, Internet, E-Mail</a:t>
            </a:r>
          </a:p>
          <a:p>
            <a:pPr lvl="1">
              <a:tabLst>
                <a:tab pos="1971675" algn="l"/>
              </a:tabLst>
            </a:pPr>
            <a:r>
              <a:rPr lang="de-DE" altLang="de-DE" dirty="0">
                <a:latin typeface="Arial" panose="020B0604020202020204" pitchFamily="34" charset="0"/>
              </a:rPr>
              <a:t>Bestehender Vertrag</a:t>
            </a:r>
          </a:p>
          <a:p>
            <a:pPr lvl="1">
              <a:tabLst>
                <a:tab pos="1971675" algn="l"/>
              </a:tabLst>
            </a:pPr>
            <a:r>
              <a:rPr lang="de-DE" altLang="de-DE" dirty="0">
                <a:latin typeface="Arial" panose="020B0604020202020204" pitchFamily="34" charset="0"/>
              </a:rPr>
              <a:t>Angebote</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Das elektronische Dokument, das erstellt wird, enthält die folgenden grundlegenden Informationen:</a:t>
            </a:r>
          </a:p>
          <a:p>
            <a:pPr lvl="1">
              <a:tabLst>
                <a:tab pos="1971675" algn="l"/>
              </a:tabLst>
            </a:pPr>
            <a:r>
              <a:rPr lang="de-DE" altLang="de-DE" dirty="0">
                <a:latin typeface="Arial" panose="020B0604020202020204" pitchFamily="34" charset="0"/>
              </a:rPr>
              <a:t>Kundeninformationen</a:t>
            </a:r>
          </a:p>
          <a:p>
            <a:pPr lvl="1">
              <a:tabLst>
                <a:tab pos="1971675" algn="l"/>
              </a:tabLst>
            </a:pPr>
            <a:r>
              <a:rPr lang="de-DE" altLang="de-DE" dirty="0">
                <a:latin typeface="Arial" panose="020B0604020202020204" pitchFamily="34" charset="0"/>
              </a:rPr>
              <a:t>Material / Dienstleistung und Menge</a:t>
            </a:r>
          </a:p>
          <a:p>
            <a:pPr lvl="1">
              <a:tabLst>
                <a:tab pos="1971675" algn="l"/>
              </a:tabLst>
            </a:pPr>
            <a:r>
              <a:rPr lang="de-DE" altLang="de-DE" dirty="0">
                <a:latin typeface="Arial" panose="020B0604020202020204" pitchFamily="34" charset="0"/>
              </a:rPr>
              <a:t>Preise (Konditionen)</a:t>
            </a:r>
          </a:p>
          <a:p>
            <a:pPr lvl="1">
              <a:tabLst>
                <a:tab pos="1971675" algn="l"/>
              </a:tabLst>
            </a:pPr>
            <a:r>
              <a:rPr lang="de-DE" altLang="de-DE" dirty="0">
                <a:latin typeface="Arial" panose="020B0604020202020204" pitchFamily="34" charset="0"/>
              </a:rPr>
              <a:t>Besondere Liefertermine und -mengen</a:t>
            </a:r>
          </a:p>
          <a:p>
            <a:pPr lvl="1">
              <a:tabLst>
                <a:tab pos="1971675" algn="l"/>
              </a:tabLst>
            </a:pPr>
            <a:r>
              <a:rPr lang="de-DE" altLang="de-DE" dirty="0">
                <a:latin typeface="Arial" panose="020B0604020202020204" pitchFamily="34" charset="0"/>
              </a:rPr>
              <a:t>Lieferinformationen</a:t>
            </a:r>
          </a:p>
          <a:p>
            <a:pPr lvl="1">
              <a:tabLst>
                <a:tab pos="1971675" algn="l"/>
              </a:tabLst>
            </a:pPr>
            <a:r>
              <a:rPr lang="de-DE" altLang="de-DE" dirty="0">
                <a:latin typeface="Arial" panose="020B0604020202020204" pitchFamily="34" charset="0"/>
              </a:rPr>
              <a:t>Informationen zur Rechnung</a:t>
            </a:r>
          </a:p>
          <a:p>
            <a:endParaRPr lang="de-DE" dirty="0"/>
          </a:p>
        </p:txBody>
      </p:sp>
    </p:spTree>
    <p:extLst>
      <p:ext uri="{BB962C8B-B14F-4D97-AF65-F5344CB8AC3E}">
        <p14:creationId xmlns:p14="http://schemas.microsoft.com/office/powerpoint/2010/main" val="3581521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Kundenauftrag</a:t>
            </a:r>
            <a:endParaRPr lang="de-DE" dirty="0"/>
          </a:p>
        </p:txBody>
      </p:sp>
      <p:sp>
        <p:nvSpPr>
          <p:cNvPr id="3" name="Inhaltsplatzhalter 2"/>
          <p:cNvSpPr>
            <a:spLocks noGrp="1"/>
          </p:cNvSpPr>
          <p:nvPr>
            <p:ph idx="1"/>
          </p:nvPr>
        </p:nvSpPr>
        <p:spPr>
          <a:xfrm>
            <a:off x="324000" y="1691079"/>
            <a:ext cx="5643663" cy="4392042"/>
          </a:xfrm>
        </p:spPr>
        <p:txBody>
          <a:bodyPr/>
          <a:lstStyle/>
          <a:p>
            <a:pPr>
              <a:lnSpc>
                <a:spcPct val="90000"/>
              </a:lnSpc>
              <a:tabLst>
                <a:tab pos="1971675" algn="l"/>
              </a:tabLst>
            </a:pPr>
            <a:r>
              <a:rPr lang="de-DE" altLang="de-DE" dirty="0">
                <a:latin typeface="Arial" panose="020B0604020202020204" pitchFamily="34" charset="0"/>
              </a:rPr>
              <a:t>Der Kundenauftrag besteht aus drei Hauptbereichen:</a:t>
            </a:r>
          </a:p>
          <a:p>
            <a:pPr lvl="1">
              <a:lnSpc>
                <a:spcPct val="90000"/>
              </a:lnSpc>
              <a:tabLst>
                <a:tab pos="1971675" algn="l"/>
              </a:tabLst>
            </a:pPr>
            <a:endParaRPr lang="de-DE" altLang="de-DE" dirty="0" smtClean="0">
              <a:latin typeface="Arial" panose="020B0604020202020204" pitchFamily="34" charset="0"/>
            </a:endParaRPr>
          </a:p>
          <a:p>
            <a:pPr lvl="1">
              <a:lnSpc>
                <a:spcPct val="90000"/>
              </a:lnSpc>
              <a:tabLst>
                <a:tab pos="1971675" algn="l"/>
              </a:tabLst>
            </a:pPr>
            <a:r>
              <a:rPr lang="de-DE" altLang="de-DE" dirty="0" smtClean="0">
                <a:latin typeface="Arial" panose="020B0604020202020204" pitchFamily="34" charset="0"/>
              </a:rPr>
              <a:t>Kopfbereich</a:t>
            </a:r>
            <a:endParaRPr lang="de-DE" altLang="de-DE" dirty="0">
              <a:latin typeface="Arial" panose="020B0604020202020204" pitchFamily="34" charset="0"/>
            </a:endParaRPr>
          </a:p>
          <a:p>
            <a:pPr lvl="2">
              <a:lnSpc>
                <a:spcPct val="90000"/>
              </a:lnSpc>
              <a:tabLst>
                <a:tab pos="1971675" algn="l"/>
              </a:tabLst>
            </a:pPr>
            <a:r>
              <a:rPr lang="de-DE" altLang="de-DE" sz="1200" dirty="0">
                <a:latin typeface="Arial" panose="020B0604020202020204" pitchFamily="34" charset="0"/>
              </a:rPr>
              <a:t>Relevante Daten für den gesamten Auftrag, z.B. Kundendaten, Gesamtkosten des Auftrags</a:t>
            </a:r>
          </a:p>
          <a:p>
            <a:pPr lvl="1">
              <a:lnSpc>
                <a:spcPct val="90000"/>
              </a:lnSpc>
              <a:tabLst>
                <a:tab pos="1971675" algn="l"/>
              </a:tabLst>
            </a:pPr>
            <a:endParaRPr lang="de-DE" altLang="de-DE" dirty="0" smtClean="0">
              <a:latin typeface="Arial" panose="020B0604020202020204" pitchFamily="34" charset="0"/>
            </a:endParaRPr>
          </a:p>
          <a:p>
            <a:pPr lvl="1">
              <a:lnSpc>
                <a:spcPct val="90000"/>
              </a:lnSpc>
              <a:tabLst>
                <a:tab pos="1971675" algn="l"/>
              </a:tabLst>
            </a:pPr>
            <a:r>
              <a:rPr lang="de-DE" altLang="de-DE" dirty="0" smtClean="0">
                <a:latin typeface="Arial" panose="020B0604020202020204" pitchFamily="34" charset="0"/>
              </a:rPr>
              <a:t>Position(en</a:t>
            </a:r>
            <a:r>
              <a:rPr lang="de-DE" altLang="de-DE" dirty="0">
                <a:latin typeface="Arial" panose="020B0604020202020204" pitchFamily="34" charset="0"/>
              </a:rPr>
              <a:t>)	</a:t>
            </a:r>
          </a:p>
          <a:p>
            <a:pPr lvl="2">
              <a:lnSpc>
                <a:spcPct val="90000"/>
              </a:lnSpc>
              <a:tabLst>
                <a:tab pos="1971675" algn="l"/>
              </a:tabLst>
            </a:pPr>
            <a:r>
              <a:rPr lang="de-DE" altLang="de-DE" sz="1200" dirty="0">
                <a:latin typeface="Arial" panose="020B0604020202020204" pitchFamily="34" charset="0"/>
              </a:rPr>
              <a:t>Informationen über das jeweilige Produkt, z.B. Material und Menge, Kosten einer einzelnen Position</a:t>
            </a:r>
          </a:p>
          <a:p>
            <a:pPr lvl="1">
              <a:lnSpc>
                <a:spcPct val="90000"/>
              </a:lnSpc>
              <a:tabLst>
                <a:tab pos="1971675" algn="l"/>
              </a:tabLst>
            </a:pPr>
            <a:endParaRPr lang="de-DE" altLang="de-DE" dirty="0" smtClean="0">
              <a:latin typeface="Arial" panose="020B0604020202020204" pitchFamily="34" charset="0"/>
            </a:endParaRPr>
          </a:p>
          <a:p>
            <a:pPr lvl="1">
              <a:lnSpc>
                <a:spcPct val="90000"/>
              </a:lnSpc>
              <a:tabLst>
                <a:tab pos="1971675" algn="l"/>
              </a:tabLst>
            </a:pPr>
            <a:r>
              <a:rPr lang="de-DE" altLang="de-DE" dirty="0" smtClean="0">
                <a:latin typeface="Arial" panose="020B0604020202020204" pitchFamily="34" charset="0"/>
              </a:rPr>
              <a:t>Lieferplaneinteilung(en</a:t>
            </a:r>
            <a:r>
              <a:rPr lang="de-DE" altLang="de-DE" dirty="0">
                <a:latin typeface="Arial" panose="020B0604020202020204" pitchFamily="34" charset="0"/>
              </a:rPr>
              <a:t>)</a:t>
            </a:r>
          </a:p>
          <a:p>
            <a:pPr lvl="2">
              <a:lnSpc>
                <a:spcPct val="90000"/>
              </a:lnSpc>
              <a:tabLst>
                <a:tab pos="1971675" algn="l"/>
              </a:tabLst>
            </a:pPr>
            <a:r>
              <a:rPr lang="de-DE" altLang="de-DE" sz="1200" dirty="0">
                <a:latin typeface="Arial" panose="020B0604020202020204" pitchFamily="34" charset="0"/>
              </a:rPr>
              <a:t>gehört nur zu einer Position, enthält Liefermengen und -termine für Teillieferungen</a:t>
            </a:r>
            <a:endParaRPr lang="en-US" altLang="de-DE" sz="1200" dirty="0">
              <a:latin typeface="Arial" panose="020B0604020202020204" pitchFamily="34" charset="0"/>
            </a:endParaRPr>
          </a:p>
          <a:p>
            <a:endParaRPr lang="de-DE" dirty="0"/>
          </a:p>
        </p:txBody>
      </p:sp>
      <p:pic>
        <p:nvPicPr>
          <p:cNvPr id="4" name="Grafik 3"/>
          <p:cNvPicPr>
            <a:picLocks noChangeAspect="1"/>
          </p:cNvPicPr>
          <p:nvPr/>
        </p:nvPicPr>
        <p:blipFill>
          <a:blip r:embed="rId2"/>
          <a:stretch>
            <a:fillRect/>
          </a:stretch>
        </p:blipFill>
        <p:spPr>
          <a:xfrm>
            <a:off x="6096600" y="1691079"/>
            <a:ext cx="5507458" cy="3557737"/>
          </a:xfrm>
          <a:prstGeom prst="rect">
            <a:avLst/>
          </a:prstGeom>
        </p:spPr>
      </p:pic>
    </p:spTree>
    <p:extLst>
      <p:ext uri="{BB962C8B-B14F-4D97-AF65-F5344CB8AC3E}">
        <p14:creationId xmlns:p14="http://schemas.microsoft.com/office/powerpoint/2010/main" val="4287183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Kundenauftrag</a:t>
            </a:r>
            <a:endParaRPr lang="de-DE" dirty="0"/>
          </a:p>
        </p:txBody>
      </p:sp>
      <p:sp>
        <p:nvSpPr>
          <p:cNvPr id="3" name="Inhaltsplatzhalter 2"/>
          <p:cNvSpPr>
            <a:spLocks noGrp="1"/>
          </p:cNvSpPr>
          <p:nvPr>
            <p:ph idx="1"/>
          </p:nvPr>
        </p:nvSpPr>
        <p:spPr/>
        <p:txBody>
          <a:bodyPr/>
          <a:lstStyle/>
          <a:p>
            <a:r>
              <a:rPr lang="de-DE" altLang="de-DE" dirty="0">
                <a:latin typeface="Arial" panose="020B0604020202020204" pitchFamily="34" charset="0"/>
              </a:rPr>
              <a:t>Der Auftrag enthält alle erforderlichen Informationen, um die Kundenanfrage bearbeiten zu können</a:t>
            </a:r>
            <a:r>
              <a:rPr lang="de-DE" altLang="de-DE" dirty="0" smtClean="0">
                <a:latin typeface="Arial" panose="020B0604020202020204" pitchFamily="34" charset="0"/>
              </a:rPr>
              <a:t>.</a:t>
            </a:r>
          </a:p>
          <a:p>
            <a:endParaRPr lang="de-DE" altLang="de-DE" dirty="0">
              <a:latin typeface="Arial" panose="020B0604020202020204" pitchFamily="34" charset="0"/>
            </a:endParaRPr>
          </a:p>
          <a:p>
            <a:r>
              <a:rPr lang="de-DE" altLang="de-DE" dirty="0">
                <a:latin typeface="Arial" panose="020B0604020202020204" pitchFamily="34" charset="0"/>
              </a:rPr>
              <a:t>Die folgenden Informationen werden für jeden Auftrag ermittelt:</a:t>
            </a:r>
          </a:p>
          <a:p>
            <a:pPr lvl="1"/>
            <a:r>
              <a:rPr lang="de-DE" altLang="de-DE" dirty="0">
                <a:latin typeface="Arial" panose="020B0604020202020204" pitchFamily="34" charset="0"/>
              </a:rPr>
              <a:t>Konkrete Termine</a:t>
            </a:r>
          </a:p>
          <a:p>
            <a:pPr lvl="1"/>
            <a:r>
              <a:rPr lang="de-DE" altLang="de-DE" dirty="0">
                <a:latin typeface="Arial" panose="020B0604020202020204" pitchFamily="34" charset="0"/>
              </a:rPr>
              <a:t>Versandstelle und Routenfindung</a:t>
            </a:r>
          </a:p>
          <a:p>
            <a:pPr lvl="1"/>
            <a:r>
              <a:rPr lang="de-DE" altLang="de-DE" dirty="0">
                <a:latin typeface="Arial" panose="020B0604020202020204" pitchFamily="34" charset="0"/>
              </a:rPr>
              <a:t>Verfügbarkeitsprüfung</a:t>
            </a:r>
          </a:p>
          <a:p>
            <a:pPr lvl="1"/>
            <a:r>
              <a:rPr lang="de-DE" altLang="de-DE" dirty="0">
                <a:latin typeface="Arial" panose="020B0604020202020204" pitchFamily="34" charset="0"/>
              </a:rPr>
              <a:t>Transfer von Anforderungen an MRP</a:t>
            </a:r>
          </a:p>
          <a:p>
            <a:pPr lvl="1"/>
            <a:r>
              <a:rPr lang="de-DE" altLang="de-DE" dirty="0">
                <a:latin typeface="Arial" panose="020B0604020202020204" pitchFamily="34" charset="0"/>
              </a:rPr>
              <a:t>Preisfindung</a:t>
            </a:r>
          </a:p>
          <a:p>
            <a:pPr lvl="1"/>
            <a:r>
              <a:rPr lang="de-DE" altLang="de-DE" dirty="0" err="1">
                <a:latin typeface="Arial" panose="020B0604020202020204" pitchFamily="34" charset="0"/>
              </a:rPr>
              <a:t>Kreditlimitprüfung</a:t>
            </a:r>
            <a:endParaRPr lang="de-DE"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1866833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Lieferplaneinteilung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Wenn ein Auftrag erstellt wird, müssen Liefertermine für die Bestellung oder jede Position erstellt werden</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Das System bestimmt einen Lieferplan, dieser wird verwendet, wenn die Materialverfügbarkeit oder das ATP (</a:t>
            </a:r>
            <a:r>
              <a:rPr lang="de-DE" altLang="de-DE" dirty="0" err="1">
                <a:latin typeface="Arial" panose="020B0604020202020204" pitchFamily="34" charset="0"/>
              </a:rPr>
              <a:t>Availability</a:t>
            </a:r>
            <a:r>
              <a:rPr lang="de-DE" altLang="de-DE" dirty="0">
                <a:latin typeface="Arial" panose="020B0604020202020204" pitchFamily="34" charset="0"/>
              </a:rPr>
              <a:t> </a:t>
            </a:r>
            <a:r>
              <a:rPr lang="de-DE" altLang="de-DE" dirty="0" err="1">
                <a:latin typeface="Arial" panose="020B0604020202020204" pitchFamily="34" charset="0"/>
              </a:rPr>
              <a:t>to</a:t>
            </a:r>
            <a:r>
              <a:rPr lang="de-DE" altLang="de-DE" dirty="0">
                <a:latin typeface="Arial" panose="020B0604020202020204" pitchFamily="34" charset="0"/>
              </a:rPr>
              <a:t> </a:t>
            </a:r>
            <a:r>
              <a:rPr lang="de-DE" altLang="de-DE" dirty="0" err="1">
                <a:latin typeface="Arial" panose="020B0604020202020204" pitchFamily="34" charset="0"/>
              </a:rPr>
              <a:t>Promise</a:t>
            </a:r>
            <a:r>
              <a:rPr lang="de-DE" altLang="de-DE" dirty="0">
                <a:latin typeface="Arial" panose="020B0604020202020204" pitchFamily="34" charset="0"/>
              </a:rPr>
              <a:t>) Datum ermittelt wird</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Das System wird diesen Zeitpunkt unter Verwendung der Vorwärts- bzw. Rückwärtsterminierungsregeln, die Sie definiert haben, bestimmen.</a:t>
            </a:r>
          </a:p>
          <a:p>
            <a:endParaRPr lang="de-DE" dirty="0"/>
          </a:p>
        </p:txBody>
      </p:sp>
    </p:spTree>
    <p:extLst>
      <p:ext uri="{BB962C8B-B14F-4D97-AF65-F5344CB8AC3E}">
        <p14:creationId xmlns:p14="http://schemas.microsoft.com/office/powerpoint/2010/main" val="751294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Rückwärtsterminierung</a:t>
            </a:r>
            <a:endParaRPr lang="de-DE" dirty="0"/>
          </a:p>
        </p:txBody>
      </p:sp>
      <p:sp>
        <p:nvSpPr>
          <p:cNvPr id="4" name="Rectangle 3"/>
          <p:cNvSpPr>
            <a:spLocks noChangeArrowheads="1"/>
          </p:cNvSpPr>
          <p:nvPr/>
        </p:nvSpPr>
        <p:spPr bwMode="auto">
          <a:xfrm>
            <a:off x="8779793" y="2133600"/>
            <a:ext cx="11477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800">
                <a:solidFill>
                  <a:srgbClr val="000000"/>
                </a:solidFill>
              </a:rPr>
              <a:t>Wunschliefer-</a:t>
            </a:r>
          </a:p>
          <a:p>
            <a:pPr algn="ctr">
              <a:spcBef>
                <a:spcPct val="0"/>
              </a:spcBef>
              <a:buFontTx/>
              <a:buNone/>
            </a:pPr>
            <a:r>
              <a:rPr lang="de-DE" altLang="de-DE" sz="1800">
                <a:solidFill>
                  <a:srgbClr val="000000"/>
                </a:solidFill>
              </a:rPr>
              <a:t>datum</a:t>
            </a:r>
          </a:p>
        </p:txBody>
      </p:sp>
      <p:sp>
        <p:nvSpPr>
          <p:cNvPr id="5" name="Rectangle 4"/>
          <p:cNvSpPr>
            <a:spLocks noChangeArrowheads="1"/>
          </p:cNvSpPr>
          <p:nvPr/>
        </p:nvSpPr>
        <p:spPr bwMode="auto">
          <a:xfrm>
            <a:off x="7484393" y="2057400"/>
            <a:ext cx="9953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sz="1800">
                <a:solidFill>
                  <a:srgbClr val="000000"/>
                </a:solidFill>
              </a:rPr>
              <a:t>Waren-</a:t>
            </a:r>
          </a:p>
          <a:p>
            <a:pPr algn="ctr">
              <a:lnSpc>
                <a:spcPct val="90000"/>
              </a:lnSpc>
              <a:spcBef>
                <a:spcPct val="0"/>
              </a:spcBef>
              <a:buFontTx/>
              <a:buNone/>
            </a:pPr>
            <a:r>
              <a:rPr lang="de-DE" altLang="de-DE" sz="1800">
                <a:solidFill>
                  <a:srgbClr val="000000"/>
                </a:solidFill>
              </a:rPr>
              <a:t>ausgang</a:t>
            </a:r>
          </a:p>
        </p:txBody>
      </p:sp>
      <p:sp>
        <p:nvSpPr>
          <p:cNvPr id="6" name="Rectangle 5"/>
          <p:cNvSpPr>
            <a:spLocks noChangeArrowheads="1"/>
          </p:cNvSpPr>
          <p:nvPr/>
        </p:nvSpPr>
        <p:spPr bwMode="auto">
          <a:xfrm>
            <a:off x="6341393" y="1981200"/>
            <a:ext cx="9953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endParaRPr lang="de-DE" altLang="de-DE" sz="1800">
              <a:solidFill>
                <a:srgbClr val="000000"/>
              </a:solidFill>
            </a:endParaRPr>
          </a:p>
          <a:p>
            <a:pPr algn="ctr">
              <a:lnSpc>
                <a:spcPct val="90000"/>
              </a:lnSpc>
              <a:spcBef>
                <a:spcPct val="0"/>
              </a:spcBef>
              <a:buFontTx/>
              <a:buNone/>
            </a:pPr>
            <a:endParaRPr lang="de-DE" altLang="de-DE" sz="1800">
              <a:solidFill>
                <a:srgbClr val="000000"/>
              </a:solidFill>
            </a:endParaRPr>
          </a:p>
          <a:p>
            <a:pPr algn="ctr">
              <a:lnSpc>
                <a:spcPct val="90000"/>
              </a:lnSpc>
              <a:spcBef>
                <a:spcPct val="0"/>
              </a:spcBef>
              <a:buFontTx/>
              <a:buNone/>
            </a:pPr>
            <a:r>
              <a:rPr lang="de-DE" altLang="de-DE" sz="1800">
                <a:solidFill>
                  <a:srgbClr val="000000"/>
                </a:solidFill>
              </a:rPr>
              <a:t>Laden</a:t>
            </a:r>
          </a:p>
        </p:txBody>
      </p:sp>
      <p:sp>
        <p:nvSpPr>
          <p:cNvPr id="7" name="Rectangle 6"/>
          <p:cNvSpPr>
            <a:spLocks noChangeArrowheads="1"/>
          </p:cNvSpPr>
          <p:nvPr/>
        </p:nvSpPr>
        <p:spPr bwMode="auto">
          <a:xfrm>
            <a:off x="3745830" y="1981200"/>
            <a:ext cx="1147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110000"/>
              </a:lnSpc>
              <a:spcBef>
                <a:spcPct val="0"/>
              </a:spcBef>
              <a:buFontTx/>
              <a:buNone/>
            </a:pPr>
            <a:r>
              <a:rPr lang="de-DE" altLang="de-DE" sz="1800">
                <a:solidFill>
                  <a:srgbClr val="000000"/>
                </a:solidFill>
              </a:rPr>
              <a:t>Material-</a:t>
            </a:r>
          </a:p>
          <a:p>
            <a:pPr algn="ctr">
              <a:lnSpc>
                <a:spcPct val="110000"/>
              </a:lnSpc>
              <a:spcBef>
                <a:spcPct val="0"/>
              </a:spcBef>
              <a:buFontTx/>
              <a:buNone/>
            </a:pPr>
            <a:r>
              <a:rPr lang="de-DE" altLang="de-DE" sz="1800">
                <a:solidFill>
                  <a:srgbClr val="000000"/>
                </a:solidFill>
              </a:rPr>
              <a:t>bereitstellung</a:t>
            </a:r>
          </a:p>
        </p:txBody>
      </p:sp>
      <p:sp>
        <p:nvSpPr>
          <p:cNvPr id="8" name="Rectangle 7"/>
          <p:cNvSpPr>
            <a:spLocks noChangeArrowheads="1"/>
          </p:cNvSpPr>
          <p:nvPr/>
        </p:nvSpPr>
        <p:spPr bwMode="auto">
          <a:xfrm>
            <a:off x="2298030" y="2057400"/>
            <a:ext cx="9953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sz="1800">
                <a:solidFill>
                  <a:srgbClr val="000000"/>
                </a:solidFill>
              </a:rPr>
              <a:t>Auftrags-</a:t>
            </a:r>
          </a:p>
          <a:p>
            <a:pPr algn="ctr">
              <a:lnSpc>
                <a:spcPct val="90000"/>
              </a:lnSpc>
              <a:spcBef>
                <a:spcPct val="0"/>
              </a:spcBef>
              <a:buFontTx/>
              <a:buNone/>
            </a:pPr>
            <a:r>
              <a:rPr lang="de-DE" altLang="de-DE" sz="1800">
                <a:solidFill>
                  <a:srgbClr val="000000"/>
                </a:solidFill>
              </a:rPr>
              <a:t>datum</a:t>
            </a:r>
          </a:p>
        </p:txBody>
      </p:sp>
      <p:sp>
        <p:nvSpPr>
          <p:cNvPr id="9" name="Rectangle 8"/>
          <p:cNvSpPr>
            <a:spLocks noChangeArrowheads="1"/>
          </p:cNvSpPr>
          <p:nvPr/>
        </p:nvSpPr>
        <p:spPr bwMode="auto">
          <a:xfrm>
            <a:off x="5193630" y="2012950"/>
            <a:ext cx="995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110000"/>
              </a:lnSpc>
              <a:spcBef>
                <a:spcPct val="0"/>
              </a:spcBef>
              <a:buFontTx/>
              <a:buNone/>
            </a:pPr>
            <a:r>
              <a:rPr lang="de-DE" altLang="de-DE" sz="1800">
                <a:solidFill>
                  <a:srgbClr val="000000"/>
                </a:solidFill>
              </a:rPr>
              <a:t>Transp.</a:t>
            </a:r>
          </a:p>
          <a:p>
            <a:pPr algn="ctr">
              <a:lnSpc>
                <a:spcPct val="110000"/>
              </a:lnSpc>
              <a:spcBef>
                <a:spcPct val="0"/>
              </a:spcBef>
              <a:buFontTx/>
              <a:buNone/>
            </a:pPr>
            <a:r>
              <a:rPr lang="de-DE" altLang="de-DE" sz="1800">
                <a:solidFill>
                  <a:srgbClr val="000000"/>
                </a:solidFill>
              </a:rPr>
              <a:t>dispo.</a:t>
            </a:r>
          </a:p>
        </p:txBody>
      </p:sp>
      <p:sp>
        <p:nvSpPr>
          <p:cNvPr id="10" name="Line 9"/>
          <p:cNvSpPr>
            <a:spLocks noChangeShapeType="1"/>
          </p:cNvSpPr>
          <p:nvPr/>
        </p:nvSpPr>
        <p:spPr bwMode="auto">
          <a:xfrm>
            <a:off x="5884193" y="3276600"/>
            <a:ext cx="0" cy="1143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1" name="Line 10"/>
          <p:cNvSpPr>
            <a:spLocks noChangeShapeType="1"/>
          </p:cNvSpPr>
          <p:nvPr/>
        </p:nvSpPr>
        <p:spPr bwMode="auto">
          <a:xfrm flipH="1">
            <a:off x="8398793" y="3200400"/>
            <a:ext cx="1371600" cy="0"/>
          </a:xfrm>
          <a:prstGeom prst="line">
            <a:avLst/>
          </a:prstGeom>
          <a:noFill/>
          <a:ln w="12700">
            <a:solidFill>
              <a:srgbClr val="000000"/>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1"/>
          <p:cNvSpPr>
            <a:spLocks noChangeShapeType="1"/>
          </p:cNvSpPr>
          <p:nvPr/>
        </p:nvSpPr>
        <p:spPr bwMode="auto">
          <a:xfrm>
            <a:off x="6798593" y="3200400"/>
            <a:ext cx="1600200" cy="0"/>
          </a:xfrm>
          <a:prstGeom prst="line">
            <a:avLst/>
          </a:prstGeom>
          <a:noFill/>
          <a:ln w="12700">
            <a:solidFill>
              <a:srgbClr val="0000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3" name="Line 12"/>
          <p:cNvSpPr>
            <a:spLocks noChangeShapeType="1"/>
          </p:cNvSpPr>
          <p:nvPr/>
        </p:nvSpPr>
        <p:spPr bwMode="auto">
          <a:xfrm>
            <a:off x="5426993" y="3200400"/>
            <a:ext cx="1371600" cy="0"/>
          </a:xfrm>
          <a:prstGeom prst="line">
            <a:avLst/>
          </a:prstGeom>
          <a:noFill/>
          <a:ln w="12700">
            <a:solidFill>
              <a:srgbClr val="0000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 name="Line 13"/>
          <p:cNvSpPr>
            <a:spLocks noChangeShapeType="1"/>
          </p:cNvSpPr>
          <p:nvPr/>
        </p:nvSpPr>
        <p:spPr bwMode="auto">
          <a:xfrm>
            <a:off x="3902993" y="3200400"/>
            <a:ext cx="1524000" cy="0"/>
          </a:xfrm>
          <a:prstGeom prst="line">
            <a:avLst/>
          </a:prstGeom>
          <a:noFill/>
          <a:ln w="12700">
            <a:solidFill>
              <a:srgbClr val="0000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5" name="Line 14"/>
          <p:cNvSpPr>
            <a:spLocks noChangeShapeType="1"/>
          </p:cNvSpPr>
          <p:nvPr/>
        </p:nvSpPr>
        <p:spPr bwMode="auto">
          <a:xfrm>
            <a:off x="2531393" y="3200400"/>
            <a:ext cx="1371600" cy="0"/>
          </a:xfrm>
          <a:prstGeom prst="line">
            <a:avLst/>
          </a:prstGeom>
          <a:noFill/>
          <a:ln w="12700">
            <a:solidFill>
              <a:srgbClr val="0000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 name="Rectangle 15"/>
          <p:cNvSpPr>
            <a:spLocks noChangeArrowheads="1"/>
          </p:cNvSpPr>
          <p:nvPr/>
        </p:nvSpPr>
        <p:spPr bwMode="auto">
          <a:xfrm>
            <a:off x="8628980" y="3517900"/>
            <a:ext cx="1360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b="0">
                <a:solidFill>
                  <a:srgbClr val="000000"/>
                </a:solidFill>
              </a:rPr>
              <a:t>Transitzeit</a:t>
            </a:r>
          </a:p>
          <a:p>
            <a:pPr algn="ctr">
              <a:lnSpc>
                <a:spcPct val="90000"/>
              </a:lnSpc>
              <a:spcBef>
                <a:spcPct val="0"/>
              </a:spcBef>
              <a:buFontTx/>
              <a:buNone/>
            </a:pPr>
            <a:r>
              <a:rPr lang="de-DE" altLang="de-DE" b="0">
                <a:solidFill>
                  <a:srgbClr val="000000"/>
                </a:solidFill>
              </a:rPr>
              <a:t>(2 Tage)</a:t>
            </a:r>
          </a:p>
        </p:txBody>
      </p:sp>
      <p:sp>
        <p:nvSpPr>
          <p:cNvPr id="17" name="Rectangle 16"/>
          <p:cNvSpPr>
            <a:spLocks noChangeArrowheads="1"/>
          </p:cNvSpPr>
          <p:nvPr/>
        </p:nvSpPr>
        <p:spPr bwMode="auto">
          <a:xfrm>
            <a:off x="5922293" y="3581400"/>
            <a:ext cx="1155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b="0">
                <a:solidFill>
                  <a:srgbClr val="000000"/>
                </a:solidFill>
              </a:rPr>
              <a:t>Ladezeit</a:t>
            </a:r>
          </a:p>
          <a:p>
            <a:pPr algn="ctr">
              <a:lnSpc>
                <a:spcPct val="90000"/>
              </a:lnSpc>
              <a:spcBef>
                <a:spcPct val="0"/>
              </a:spcBef>
              <a:buFontTx/>
              <a:buNone/>
            </a:pPr>
            <a:r>
              <a:rPr lang="de-DE" altLang="de-DE" b="0">
                <a:solidFill>
                  <a:srgbClr val="000000"/>
                </a:solidFill>
              </a:rPr>
              <a:t>(1 Tag)</a:t>
            </a:r>
          </a:p>
        </p:txBody>
      </p:sp>
      <p:sp>
        <p:nvSpPr>
          <p:cNvPr id="18" name="Rectangle 17"/>
          <p:cNvSpPr>
            <a:spLocks noChangeArrowheads="1"/>
          </p:cNvSpPr>
          <p:nvPr/>
        </p:nvSpPr>
        <p:spPr bwMode="auto">
          <a:xfrm>
            <a:off x="2455193" y="3505200"/>
            <a:ext cx="19002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60000"/>
              </a:lnSpc>
              <a:spcBef>
                <a:spcPct val="0"/>
              </a:spcBef>
              <a:buFontTx/>
              <a:buNone/>
            </a:pPr>
            <a:r>
              <a:rPr lang="de-DE" altLang="de-DE" b="0">
                <a:solidFill>
                  <a:srgbClr val="000000"/>
                </a:solidFill>
              </a:rPr>
              <a:t>Richtzeit</a:t>
            </a:r>
          </a:p>
          <a:p>
            <a:pPr algn="ctr">
              <a:spcBef>
                <a:spcPct val="0"/>
              </a:spcBef>
              <a:buFontTx/>
              <a:buNone/>
            </a:pPr>
            <a:r>
              <a:rPr lang="de-DE" altLang="de-DE" b="0">
                <a:solidFill>
                  <a:srgbClr val="000000"/>
                </a:solidFill>
              </a:rPr>
              <a:t> (2 Tage)</a:t>
            </a:r>
          </a:p>
        </p:txBody>
      </p:sp>
      <p:sp>
        <p:nvSpPr>
          <p:cNvPr id="19" name="Rectangle 18"/>
          <p:cNvSpPr>
            <a:spLocks noChangeArrowheads="1"/>
          </p:cNvSpPr>
          <p:nvPr/>
        </p:nvSpPr>
        <p:spPr bwMode="auto">
          <a:xfrm>
            <a:off x="4584030" y="3284538"/>
            <a:ext cx="11064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b="0">
                <a:solidFill>
                  <a:srgbClr val="000000"/>
                </a:solidFill>
              </a:rPr>
              <a:t>Transp.</a:t>
            </a:r>
          </a:p>
          <a:p>
            <a:pPr algn="ctr">
              <a:lnSpc>
                <a:spcPct val="90000"/>
              </a:lnSpc>
              <a:spcBef>
                <a:spcPct val="0"/>
              </a:spcBef>
              <a:buFontTx/>
              <a:buNone/>
            </a:pPr>
            <a:r>
              <a:rPr lang="de-DE" altLang="de-DE" b="0">
                <a:solidFill>
                  <a:srgbClr val="000000"/>
                </a:solidFill>
              </a:rPr>
              <a:t>dispo.</a:t>
            </a:r>
          </a:p>
          <a:p>
            <a:pPr algn="ctr">
              <a:lnSpc>
                <a:spcPct val="90000"/>
              </a:lnSpc>
              <a:spcBef>
                <a:spcPct val="0"/>
              </a:spcBef>
              <a:buFontTx/>
              <a:buNone/>
            </a:pPr>
            <a:r>
              <a:rPr lang="de-DE" altLang="de-DE" b="0">
                <a:solidFill>
                  <a:srgbClr val="000000"/>
                </a:solidFill>
              </a:rPr>
              <a:t>Vorlauf-zeit</a:t>
            </a:r>
          </a:p>
          <a:p>
            <a:pPr algn="ctr">
              <a:lnSpc>
                <a:spcPct val="90000"/>
              </a:lnSpc>
              <a:spcBef>
                <a:spcPct val="0"/>
              </a:spcBef>
              <a:buFontTx/>
              <a:buNone/>
            </a:pPr>
            <a:r>
              <a:rPr lang="de-DE" altLang="de-DE" b="0">
                <a:solidFill>
                  <a:srgbClr val="000000"/>
                </a:solidFill>
              </a:rPr>
              <a:t>(1 Tag)</a:t>
            </a:r>
          </a:p>
        </p:txBody>
      </p:sp>
      <p:sp>
        <p:nvSpPr>
          <p:cNvPr id="20" name="Line 19"/>
          <p:cNvSpPr>
            <a:spLocks noChangeShapeType="1"/>
          </p:cNvSpPr>
          <p:nvPr/>
        </p:nvSpPr>
        <p:spPr bwMode="auto">
          <a:xfrm>
            <a:off x="4360193" y="3200400"/>
            <a:ext cx="0" cy="2209800"/>
          </a:xfrm>
          <a:prstGeom prst="line">
            <a:avLst/>
          </a:prstGeom>
          <a:noFill/>
          <a:ln w="1270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1" name="Line 20"/>
          <p:cNvSpPr>
            <a:spLocks noChangeShapeType="1"/>
          </p:cNvSpPr>
          <p:nvPr/>
        </p:nvSpPr>
        <p:spPr bwMode="auto">
          <a:xfrm>
            <a:off x="7022430" y="3505200"/>
            <a:ext cx="0" cy="2209800"/>
          </a:xfrm>
          <a:prstGeom prst="line">
            <a:avLst/>
          </a:prstGeom>
          <a:noFill/>
          <a:ln w="1270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2" name="Line 21"/>
          <p:cNvSpPr>
            <a:spLocks noChangeShapeType="1"/>
          </p:cNvSpPr>
          <p:nvPr/>
        </p:nvSpPr>
        <p:spPr bwMode="auto">
          <a:xfrm>
            <a:off x="8698830" y="3505200"/>
            <a:ext cx="0" cy="1143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3" name="Rectangle 22"/>
          <p:cNvSpPr>
            <a:spLocks noChangeArrowheads="1"/>
          </p:cNvSpPr>
          <p:nvPr/>
        </p:nvSpPr>
        <p:spPr bwMode="auto">
          <a:xfrm>
            <a:off x="3891880" y="274320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2.</a:t>
            </a:r>
          </a:p>
        </p:txBody>
      </p:sp>
      <p:sp>
        <p:nvSpPr>
          <p:cNvPr id="24" name="Rectangle 23"/>
          <p:cNvSpPr>
            <a:spLocks noChangeArrowheads="1"/>
          </p:cNvSpPr>
          <p:nvPr/>
        </p:nvSpPr>
        <p:spPr bwMode="auto">
          <a:xfrm>
            <a:off x="5339680" y="274320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3.</a:t>
            </a:r>
          </a:p>
        </p:txBody>
      </p:sp>
      <p:sp>
        <p:nvSpPr>
          <p:cNvPr id="25" name="Rectangle 24"/>
          <p:cNvSpPr>
            <a:spLocks noChangeArrowheads="1"/>
          </p:cNvSpPr>
          <p:nvPr/>
        </p:nvSpPr>
        <p:spPr bwMode="auto">
          <a:xfrm>
            <a:off x="6709693" y="27432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4.</a:t>
            </a:r>
          </a:p>
        </p:txBody>
      </p:sp>
      <p:sp>
        <p:nvSpPr>
          <p:cNvPr id="26" name="Rectangle 25"/>
          <p:cNvSpPr>
            <a:spLocks noChangeArrowheads="1"/>
          </p:cNvSpPr>
          <p:nvPr/>
        </p:nvSpPr>
        <p:spPr bwMode="auto">
          <a:xfrm>
            <a:off x="7857455" y="2740025"/>
            <a:ext cx="400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5.</a:t>
            </a:r>
          </a:p>
        </p:txBody>
      </p:sp>
      <p:sp>
        <p:nvSpPr>
          <p:cNvPr id="27" name="Rectangle 26"/>
          <p:cNvSpPr>
            <a:spLocks noChangeArrowheads="1"/>
          </p:cNvSpPr>
          <p:nvPr/>
        </p:nvSpPr>
        <p:spPr bwMode="auto">
          <a:xfrm>
            <a:off x="9152855" y="27432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6.</a:t>
            </a:r>
          </a:p>
        </p:txBody>
      </p:sp>
      <p:sp>
        <p:nvSpPr>
          <p:cNvPr id="28" name="Rectangle 27"/>
          <p:cNvSpPr>
            <a:spLocks noChangeArrowheads="1"/>
          </p:cNvSpPr>
          <p:nvPr/>
        </p:nvSpPr>
        <p:spPr bwMode="auto">
          <a:xfrm>
            <a:off x="2517105" y="274320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1.</a:t>
            </a:r>
          </a:p>
        </p:txBody>
      </p:sp>
      <p:sp>
        <p:nvSpPr>
          <p:cNvPr id="29" name="Line 28"/>
          <p:cNvSpPr>
            <a:spLocks noChangeShapeType="1"/>
          </p:cNvSpPr>
          <p:nvPr/>
        </p:nvSpPr>
        <p:spPr bwMode="auto">
          <a:xfrm flipH="1">
            <a:off x="3060030" y="4800600"/>
            <a:ext cx="2743200"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30" name="Line 29"/>
          <p:cNvSpPr>
            <a:spLocks noChangeShapeType="1"/>
          </p:cNvSpPr>
          <p:nvPr/>
        </p:nvSpPr>
        <p:spPr bwMode="auto">
          <a:xfrm flipH="1" flipV="1">
            <a:off x="5346030" y="5105400"/>
            <a:ext cx="1524000"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31" name="Line 30"/>
          <p:cNvSpPr>
            <a:spLocks noChangeShapeType="1"/>
          </p:cNvSpPr>
          <p:nvPr/>
        </p:nvSpPr>
        <p:spPr bwMode="auto">
          <a:xfrm flipH="1" flipV="1">
            <a:off x="4355430" y="5334000"/>
            <a:ext cx="1371600"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32" name="Line 31"/>
          <p:cNvSpPr>
            <a:spLocks noChangeShapeType="1"/>
          </p:cNvSpPr>
          <p:nvPr/>
        </p:nvSpPr>
        <p:spPr bwMode="auto">
          <a:xfrm flipH="1">
            <a:off x="7022430" y="5410200"/>
            <a:ext cx="2743200"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3316868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5"/>
          </p:nvPr>
        </p:nvSpPr>
        <p:spPr/>
        <p:txBody>
          <a:bodyPr/>
          <a:lstStyle/>
          <a:p>
            <a:r>
              <a:rPr lang="de-DE" dirty="0"/>
              <a:t>Bret Wagner</a:t>
            </a:r>
          </a:p>
          <a:p>
            <a:r>
              <a:rPr lang="de-DE" dirty="0"/>
              <a:t>Stefan Weidner</a:t>
            </a:r>
          </a:p>
          <a:p>
            <a:r>
              <a:rPr lang="de-DE" dirty="0"/>
              <a:t>Babett </a:t>
            </a:r>
            <a:r>
              <a:rPr lang="de-DE" dirty="0" smtClean="0"/>
              <a:t>Ruß</a:t>
            </a:r>
            <a:endParaRPr lang="de-DE" dirty="0"/>
          </a:p>
        </p:txBody>
      </p:sp>
      <p:sp>
        <p:nvSpPr>
          <p:cNvPr id="3" name="Textplatzhalter 2"/>
          <p:cNvSpPr>
            <a:spLocks noGrp="1"/>
          </p:cNvSpPr>
          <p:nvPr>
            <p:ph type="body" sz="quarter" idx="16"/>
          </p:nvPr>
        </p:nvSpPr>
        <p:spPr/>
        <p:txBody>
          <a:bodyPr/>
          <a:lstStyle/>
          <a:p>
            <a:r>
              <a:rPr lang="de-DE" smtClean="0"/>
              <a:t>Anfänger</a:t>
            </a:r>
            <a:endParaRPr lang="de-DE" dirty="0"/>
          </a:p>
        </p:txBody>
      </p:sp>
    </p:spTree>
    <p:extLst>
      <p:ext uri="{BB962C8B-B14F-4D97-AF65-F5344CB8AC3E}">
        <p14:creationId xmlns:p14="http://schemas.microsoft.com/office/powerpoint/2010/main" val="354892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Vorwärtsterminierung</a:t>
            </a:r>
            <a:endParaRPr lang="de-DE" dirty="0"/>
          </a:p>
        </p:txBody>
      </p:sp>
      <p:sp>
        <p:nvSpPr>
          <p:cNvPr id="33" name="Line 3"/>
          <p:cNvSpPr>
            <a:spLocks noChangeShapeType="1"/>
          </p:cNvSpPr>
          <p:nvPr/>
        </p:nvSpPr>
        <p:spPr bwMode="auto">
          <a:xfrm>
            <a:off x="5125448" y="33528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4" name="Line 4"/>
          <p:cNvSpPr>
            <a:spLocks noChangeShapeType="1"/>
          </p:cNvSpPr>
          <p:nvPr/>
        </p:nvSpPr>
        <p:spPr bwMode="auto">
          <a:xfrm rot="10800000" flipH="1" flipV="1">
            <a:off x="3906248" y="3352800"/>
            <a:ext cx="1219200" cy="0"/>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35" name="Line 5"/>
          <p:cNvSpPr>
            <a:spLocks noChangeShapeType="1"/>
          </p:cNvSpPr>
          <p:nvPr/>
        </p:nvSpPr>
        <p:spPr bwMode="auto">
          <a:xfrm rot="10800000" flipV="1">
            <a:off x="2096498" y="3352800"/>
            <a:ext cx="177165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6" name="Line 6"/>
          <p:cNvSpPr>
            <a:spLocks noChangeShapeType="1"/>
          </p:cNvSpPr>
          <p:nvPr/>
        </p:nvSpPr>
        <p:spPr bwMode="auto">
          <a:xfrm rot="10800000" flipV="1">
            <a:off x="5049248" y="3352800"/>
            <a:ext cx="1385888"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7" name="Line 7"/>
          <p:cNvSpPr>
            <a:spLocks noChangeShapeType="1"/>
          </p:cNvSpPr>
          <p:nvPr/>
        </p:nvSpPr>
        <p:spPr bwMode="auto">
          <a:xfrm rot="10800000" flipV="1">
            <a:off x="6268448" y="3354388"/>
            <a:ext cx="1539875"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8" name="Line 8"/>
          <p:cNvSpPr>
            <a:spLocks noChangeShapeType="1"/>
          </p:cNvSpPr>
          <p:nvPr/>
        </p:nvSpPr>
        <p:spPr bwMode="auto">
          <a:xfrm rot="10800000" flipV="1">
            <a:off x="7563848" y="3354388"/>
            <a:ext cx="1385888"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9" name="Rectangle 9"/>
          <p:cNvSpPr>
            <a:spLocks noChangeArrowheads="1"/>
          </p:cNvSpPr>
          <p:nvPr/>
        </p:nvSpPr>
        <p:spPr bwMode="auto">
          <a:xfrm>
            <a:off x="7711486" y="3368675"/>
            <a:ext cx="13604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b="0">
                <a:solidFill>
                  <a:srgbClr val="000000"/>
                </a:solidFill>
              </a:rPr>
              <a:t>Transitzeit</a:t>
            </a:r>
          </a:p>
          <a:p>
            <a:pPr algn="ctr">
              <a:spcBef>
                <a:spcPct val="0"/>
              </a:spcBef>
              <a:buFontTx/>
              <a:buNone/>
            </a:pPr>
            <a:r>
              <a:rPr lang="de-DE" altLang="de-DE" b="0"/>
              <a:t>(2 Tage)</a:t>
            </a:r>
          </a:p>
        </p:txBody>
      </p:sp>
      <p:sp>
        <p:nvSpPr>
          <p:cNvPr id="40" name="Rectangle 10"/>
          <p:cNvSpPr>
            <a:spLocks noChangeArrowheads="1"/>
          </p:cNvSpPr>
          <p:nvPr/>
        </p:nvSpPr>
        <p:spPr bwMode="auto">
          <a:xfrm>
            <a:off x="6593886" y="3368675"/>
            <a:ext cx="1155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Ladezeit</a:t>
            </a:r>
          </a:p>
          <a:p>
            <a:pPr algn="ctr">
              <a:spcBef>
                <a:spcPct val="0"/>
              </a:spcBef>
              <a:buFontTx/>
              <a:buNone/>
            </a:pPr>
            <a:r>
              <a:rPr lang="de-DE" altLang="de-DE" b="0"/>
              <a:t>(1 Tag)</a:t>
            </a:r>
          </a:p>
        </p:txBody>
      </p:sp>
      <p:sp>
        <p:nvSpPr>
          <p:cNvPr id="41" name="Rectangle 11"/>
          <p:cNvSpPr>
            <a:spLocks noChangeArrowheads="1"/>
          </p:cNvSpPr>
          <p:nvPr/>
        </p:nvSpPr>
        <p:spPr bwMode="auto">
          <a:xfrm>
            <a:off x="5295311" y="3284538"/>
            <a:ext cx="10699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b="0">
                <a:solidFill>
                  <a:srgbClr val="000000"/>
                </a:solidFill>
              </a:rPr>
              <a:t>Transp.</a:t>
            </a:r>
          </a:p>
          <a:p>
            <a:pPr algn="ctr">
              <a:lnSpc>
                <a:spcPct val="90000"/>
              </a:lnSpc>
              <a:spcBef>
                <a:spcPct val="0"/>
              </a:spcBef>
              <a:buFontTx/>
              <a:buNone/>
            </a:pPr>
            <a:r>
              <a:rPr lang="de-DE" altLang="de-DE" b="0">
                <a:solidFill>
                  <a:srgbClr val="000000"/>
                </a:solidFill>
              </a:rPr>
              <a:t>dispo.</a:t>
            </a:r>
          </a:p>
          <a:p>
            <a:pPr algn="ctr">
              <a:lnSpc>
                <a:spcPct val="90000"/>
              </a:lnSpc>
              <a:spcBef>
                <a:spcPct val="0"/>
              </a:spcBef>
              <a:buFontTx/>
              <a:buNone/>
            </a:pPr>
            <a:r>
              <a:rPr lang="de-DE" altLang="de-DE" b="0">
                <a:solidFill>
                  <a:srgbClr val="000000"/>
                </a:solidFill>
              </a:rPr>
              <a:t>Vorlauf-</a:t>
            </a:r>
          </a:p>
          <a:p>
            <a:pPr algn="ctr">
              <a:lnSpc>
                <a:spcPct val="90000"/>
              </a:lnSpc>
              <a:spcBef>
                <a:spcPct val="0"/>
              </a:spcBef>
              <a:buFontTx/>
              <a:buNone/>
            </a:pPr>
            <a:r>
              <a:rPr lang="de-DE" altLang="de-DE" b="0">
                <a:solidFill>
                  <a:srgbClr val="000000"/>
                </a:solidFill>
              </a:rPr>
              <a:t>zeit</a:t>
            </a:r>
          </a:p>
          <a:p>
            <a:pPr algn="ctr">
              <a:lnSpc>
                <a:spcPct val="90000"/>
              </a:lnSpc>
              <a:spcBef>
                <a:spcPct val="0"/>
              </a:spcBef>
              <a:buFontTx/>
              <a:buNone/>
            </a:pPr>
            <a:r>
              <a:rPr lang="de-DE" altLang="de-DE" b="0"/>
              <a:t>(1 Tag)</a:t>
            </a:r>
          </a:p>
        </p:txBody>
      </p:sp>
      <p:sp>
        <p:nvSpPr>
          <p:cNvPr id="42" name="Line 12"/>
          <p:cNvSpPr>
            <a:spLocks noChangeShapeType="1"/>
          </p:cNvSpPr>
          <p:nvPr/>
        </p:nvSpPr>
        <p:spPr bwMode="auto">
          <a:xfrm>
            <a:off x="3906248" y="3352800"/>
            <a:ext cx="0" cy="2209800"/>
          </a:xfrm>
          <a:prstGeom prst="line">
            <a:avLst/>
          </a:prstGeom>
          <a:noFill/>
          <a:ln w="12700">
            <a:solidFill>
              <a:schemeClr val="tx1"/>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43" name="Line 13"/>
          <p:cNvSpPr>
            <a:spLocks noChangeShapeType="1"/>
          </p:cNvSpPr>
          <p:nvPr/>
        </p:nvSpPr>
        <p:spPr bwMode="auto">
          <a:xfrm>
            <a:off x="6435136" y="3352800"/>
            <a:ext cx="0" cy="2209800"/>
          </a:xfrm>
          <a:prstGeom prst="line">
            <a:avLst/>
          </a:prstGeom>
          <a:noFill/>
          <a:ln w="12700">
            <a:solidFill>
              <a:schemeClr val="tx1"/>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44" name="Line 14"/>
          <p:cNvSpPr>
            <a:spLocks noChangeShapeType="1"/>
          </p:cNvSpPr>
          <p:nvPr/>
        </p:nvSpPr>
        <p:spPr bwMode="auto">
          <a:xfrm>
            <a:off x="7716248" y="33528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45" name="Rectangle 15"/>
          <p:cNvSpPr>
            <a:spLocks noChangeArrowheads="1"/>
          </p:cNvSpPr>
          <p:nvPr/>
        </p:nvSpPr>
        <p:spPr bwMode="auto">
          <a:xfrm>
            <a:off x="9576798" y="2133600"/>
            <a:ext cx="7667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800"/>
              <a:t>Neues</a:t>
            </a:r>
          </a:p>
          <a:p>
            <a:pPr algn="ctr">
              <a:spcBef>
                <a:spcPct val="0"/>
              </a:spcBef>
              <a:buFontTx/>
              <a:buNone/>
            </a:pPr>
            <a:r>
              <a:rPr lang="de-DE" altLang="de-DE" sz="1800"/>
              <a:t> Liefer-</a:t>
            </a:r>
          </a:p>
          <a:p>
            <a:pPr algn="ctr">
              <a:spcBef>
                <a:spcPct val="0"/>
              </a:spcBef>
              <a:buFontTx/>
              <a:buNone/>
            </a:pPr>
            <a:r>
              <a:rPr lang="de-DE" altLang="de-DE" sz="1800"/>
              <a:t>datum</a:t>
            </a:r>
          </a:p>
        </p:txBody>
      </p:sp>
      <p:sp>
        <p:nvSpPr>
          <p:cNvPr id="46" name="Rectangle 16"/>
          <p:cNvSpPr>
            <a:spLocks noChangeArrowheads="1"/>
          </p:cNvSpPr>
          <p:nvPr/>
        </p:nvSpPr>
        <p:spPr bwMode="auto">
          <a:xfrm>
            <a:off x="2206036" y="2895600"/>
            <a:ext cx="46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1. </a:t>
            </a:r>
          </a:p>
        </p:txBody>
      </p:sp>
      <p:sp>
        <p:nvSpPr>
          <p:cNvPr id="47" name="Rectangle 17"/>
          <p:cNvSpPr>
            <a:spLocks noChangeArrowheads="1"/>
          </p:cNvSpPr>
          <p:nvPr/>
        </p:nvSpPr>
        <p:spPr bwMode="auto">
          <a:xfrm>
            <a:off x="4923836" y="2895600"/>
            <a:ext cx="46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3. </a:t>
            </a:r>
          </a:p>
        </p:txBody>
      </p:sp>
      <p:sp>
        <p:nvSpPr>
          <p:cNvPr id="48" name="Rectangle 18"/>
          <p:cNvSpPr>
            <a:spLocks noChangeArrowheads="1"/>
          </p:cNvSpPr>
          <p:nvPr/>
        </p:nvSpPr>
        <p:spPr bwMode="auto">
          <a:xfrm>
            <a:off x="6122398" y="28956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4. </a:t>
            </a:r>
          </a:p>
        </p:txBody>
      </p:sp>
      <p:sp>
        <p:nvSpPr>
          <p:cNvPr id="49" name="Rectangle 19"/>
          <p:cNvSpPr>
            <a:spLocks noChangeArrowheads="1"/>
          </p:cNvSpPr>
          <p:nvPr/>
        </p:nvSpPr>
        <p:spPr bwMode="auto">
          <a:xfrm>
            <a:off x="7582898" y="28956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5. </a:t>
            </a:r>
          </a:p>
        </p:txBody>
      </p:sp>
      <p:sp>
        <p:nvSpPr>
          <p:cNvPr id="50" name="Rectangle 20"/>
          <p:cNvSpPr>
            <a:spLocks noChangeArrowheads="1"/>
          </p:cNvSpPr>
          <p:nvPr/>
        </p:nvSpPr>
        <p:spPr bwMode="auto">
          <a:xfrm>
            <a:off x="8698911" y="28956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6. </a:t>
            </a:r>
          </a:p>
        </p:txBody>
      </p:sp>
      <p:sp>
        <p:nvSpPr>
          <p:cNvPr id="51" name="Rectangle 21"/>
          <p:cNvSpPr>
            <a:spLocks noChangeArrowheads="1"/>
          </p:cNvSpPr>
          <p:nvPr/>
        </p:nvSpPr>
        <p:spPr bwMode="auto">
          <a:xfrm>
            <a:off x="3685586" y="2895600"/>
            <a:ext cx="46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2. </a:t>
            </a:r>
          </a:p>
        </p:txBody>
      </p:sp>
      <p:sp>
        <p:nvSpPr>
          <p:cNvPr id="52" name="Rectangle 22"/>
          <p:cNvSpPr>
            <a:spLocks noChangeArrowheads="1"/>
          </p:cNvSpPr>
          <p:nvPr/>
        </p:nvSpPr>
        <p:spPr bwMode="auto">
          <a:xfrm>
            <a:off x="1925048" y="35052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Richtzeit </a:t>
            </a:r>
          </a:p>
          <a:p>
            <a:pPr algn="ctr">
              <a:spcBef>
                <a:spcPct val="0"/>
              </a:spcBef>
              <a:buFontTx/>
              <a:buNone/>
            </a:pPr>
            <a:r>
              <a:rPr lang="de-DE" altLang="de-DE" b="0"/>
              <a:t>(2 Tage)</a:t>
            </a:r>
          </a:p>
        </p:txBody>
      </p:sp>
      <p:sp>
        <p:nvSpPr>
          <p:cNvPr id="53" name="Line 23"/>
          <p:cNvSpPr>
            <a:spLocks noChangeShapeType="1"/>
          </p:cNvSpPr>
          <p:nvPr/>
        </p:nvSpPr>
        <p:spPr bwMode="auto">
          <a:xfrm flipV="1">
            <a:off x="3906248" y="4724400"/>
            <a:ext cx="2514600" cy="3810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54" name="Line 24"/>
          <p:cNvSpPr>
            <a:spLocks noChangeShapeType="1"/>
          </p:cNvSpPr>
          <p:nvPr/>
        </p:nvSpPr>
        <p:spPr bwMode="auto">
          <a:xfrm rot="10800000" flipV="1">
            <a:off x="8783048" y="3352800"/>
            <a:ext cx="1385888"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55" name="Rectangle 25"/>
          <p:cNvSpPr>
            <a:spLocks noChangeArrowheads="1"/>
          </p:cNvSpPr>
          <p:nvPr/>
        </p:nvSpPr>
        <p:spPr bwMode="auto">
          <a:xfrm>
            <a:off x="9875248" y="28956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t>7. </a:t>
            </a:r>
          </a:p>
        </p:txBody>
      </p:sp>
      <p:sp>
        <p:nvSpPr>
          <p:cNvPr id="56" name="Rectangle 26"/>
          <p:cNvSpPr>
            <a:spLocks noChangeArrowheads="1"/>
          </p:cNvSpPr>
          <p:nvPr/>
        </p:nvSpPr>
        <p:spPr bwMode="auto">
          <a:xfrm>
            <a:off x="8325848" y="19812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800">
                <a:solidFill>
                  <a:srgbClr val="000000"/>
                </a:solidFill>
              </a:rPr>
              <a:t>Wunsch-</a:t>
            </a:r>
          </a:p>
          <a:p>
            <a:pPr algn="ctr">
              <a:spcBef>
                <a:spcPct val="0"/>
              </a:spcBef>
              <a:buFontTx/>
              <a:buNone/>
            </a:pPr>
            <a:r>
              <a:rPr lang="de-DE" altLang="de-DE" sz="1800">
                <a:solidFill>
                  <a:srgbClr val="000000"/>
                </a:solidFill>
              </a:rPr>
              <a:t>liefer-</a:t>
            </a:r>
          </a:p>
          <a:p>
            <a:pPr algn="ctr">
              <a:spcBef>
                <a:spcPct val="0"/>
              </a:spcBef>
              <a:buFontTx/>
              <a:buNone/>
            </a:pPr>
            <a:r>
              <a:rPr lang="de-DE" altLang="de-DE" sz="1800">
                <a:solidFill>
                  <a:srgbClr val="000000"/>
                </a:solidFill>
              </a:rPr>
              <a:t>datum</a:t>
            </a:r>
          </a:p>
        </p:txBody>
      </p:sp>
      <p:sp>
        <p:nvSpPr>
          <p:cNvPr id="57" name="Rectangle 27"/>
          <p:cNvSpPr>
            <a:spLocks noChangeArrowheads="1"/>
          </p:cNvSpPr>
          <p:nvPr/>
        </p:nvSpPr>
        <p:spPr bwMode="auto">
          <a:xfrm>
            <a:off x="7259048" y="2286000"/>
            <a:ext cx="9953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sz="1800">
                <a:solidFill>
                  <a:srgbClr val="000000"/>
                </a:solidFill>
              </a:rPr>
              <a:t>Waren-</a:t>
            </a:r>
          </a:p>
          <a:p>
            <a:pPr algn="ctr">
              <a:lnSpc>
                <a:spcPct val="90000"/>
              </a:lnSpc>
              <a:spcBef>
                <a:spcPct val="0"/>
              </a:spcBef>
              <a:buFontTx/>
              <a:buNone/>
            </a:pPr>
            <a:r>
              <a:rPr lang="de-DE" altLang="de-DE" sz="1800">
                <a:solidFill>
                  <a:srgbClr val="000000"/>
                </a:solidFill>
              </a:rPr>
              <a:t>ausgang</a:t>
            </a:r>
          </a:p>
        </p:txBody>
      </p:sp>
      <p:sp>
        <p:nvSpPr>
          <p:cNvPr id="58" name="Rectangle 28"/>
          <p:cNvSpPr>
            <a:spLocks noChangeArrowheads="1"/>
          </p:cNvSpPr>
          <p:nvPr/>
        </p:nvSpPr>
        <p:spPr bwMode="auto">
          <a:xfrm>
            <a:off x="5887448" y="2438400"/>
            <a:ext cx="995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sz="1800"/>
              <a:t>Laden</a:t>
            </a:r>
          </a:p>
        </p:txBody>
      </p:sp>
      <p:sp>
        <p:nvSpPr>
          <p:cNvPr id="59" name="Rectangle 29"/>
          <p:cNvSpPr>
            <a:spLocks noChangeArrowheads="1"/>
          </p:cNvSpPr>
          <p:nvPr/>
        </p:nvSpPr>
        <p:spPr bwMode="auto">
          <a:xfrm>
            <a:off x="3372848" y="2286000"/>
            <a:ext cx="1147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110000"/>
              </a:lnSpc>
              <a:spcBef>
                <a:spcPct val="0"/>
              </a:spcBef>
              <a:buFontTx/>
              <a:buNone/>
            </a:pPr>
            <a:r>
              <a:rPr lang="de-DE" altLang="de-DE" sz="1800">
                <a:solidFill>
                  <a:srgbClr val="000000"/>
                </a:solidFill>
              </a:rPr>
              <a:t>Material-</a:t>
            </a:r>
          </a:p>
          <a:p>
            <a:pPr algn="ctr">
              <a:lnSpc>
                <a:spcPct val="110000"/>
              </a:lnSpc>
              <a:spcBef>
                <a:spcPct val="0"/>
              </a:spcBef>
              <a:buFontTx/>
              <a:buNone/>
            </a:pPr>
            <a:r>
              <a:rPr lang="de-DE" altLang="de-DE" sz="1800">
                <a:solidFill>
                  <a:srgbClr val="000000"/>
                </a:solidFill>
              </a:rPr>
              <a:t>bereitstellung</a:t>
            </a:r>
          </a:p>
        </p:txBody>
      </p:sp>
      <p:sp>
        <p:nvSpPr>
          <p:cNvPr id="60" name="Rectangle 30"/>
          <p:cNvSpPr>
            <a:spLocks noChangeArrowheads="1"/>
          </p:cNvSpPr>
          <p:nvPr/>
        </p:nvSpPr>
        <p:spPr bwMode="auto">
          <a:xfrm>
            <a:off x="2101261" y="2286000"/>
            <a:ext cx="9953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90000"/>
              </a:lnSpc>
              <a:spcBef>
                <a:spcPct val="0"/>
              </a:spcBef>
              <a:buFontTx/>
              <a:buNone/>
            </a:pPr>
            <a:r>
              <a:rPr lang="de-DE" altLang="de-DE" sz="1800">
                <a:solidFill>
                  <a:srgbClr val="000000"/>
                </a:solidFill>
              </a:rPr>
              <a:t>Auftrags-</a:t>
            </a:r>
          </a:p>
          <a:p>
            <a:pPr algn="ctr">
              <a:lnSpc>
                <a:spcPct val="90000"/>
              </a:lnSpc>
              <a:spcBef>
                <a:spcPct val="0"/>
              </a:spcBef>
              <a:buFontTx/>
              <a:buNone/>
            </a:pPr>
            <a:r>
              <a:rPr lang="de-DE" altLang="de-DE" sz="1800">
                <a:solidFill>
                  <a:srgbClr val="000000"/>
                </a:solidFill>
              </a:rPr>
              <a:t>datum</a:t>
            </a:r>
          </a:p>
        </p:txBody>
      </p:sp>
      <p:sp>
        <p:nvSpPr>
          <p:cNvPr id="61" name="Rectangle 31"/>
          <p:cNvSpPr>
            <a:spLocks noChangeArrowheads="1"/>
          </p:cNvSpPr>
          <p:nvPr/>
        </p:nvSpPr>
        <p:spPr bwMode="auto">
          <a:xfrm>
            <a:off x="4668248" y="2286000"/>
            <a:ext cx="995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110000"/>
              </a:lnSpc>
              <a:spcBef>
                <a:spcPct val="0"/>
              </a:spcBef>
              <a:buFontTx/>
              <a:buNone/>
            </a:pPr>
            <a:r>
              <a:rPr lang="de-DE" altLang="de-DE" sz="1800">
                <a:solidFill>
                  <a:srgbClr val="000000"/>
                </a:solidFill>
              </a:rPr>
              <a:t>Transp.</a:t>
            </a:r>
          </a:p>
          <a:p>
            <a:pPr algn="ctr">
              <a:lnSpc>
                <a:spcPct val="110000"/>
              </a:lnSpc>
              <a:spcBef>
                <a:spcPct val="0"/>
              </a:spcBef>
              <a:buFontTx/>
              <a:buNone/>
            </a:pPr>
            <a:r>
              <a:rPr lang="de-DE" altLang="de-DE" sz="1800">
                <a:solidFill>
                  <a:srgbClr val="000000"/>
                </a:solidFill>
              </a:rPr>
              <a:t>dispo</a:t>
            </a:r>
            <a:endParaRPr lang="de-DE" altLang="de-DE" sz="1800"/>
          </a:p>
        </p:txBody>
      </p:sp>
      <p:sp>
        <p:nvSpPr>
          <p:cNvPr id="62" name="Line 32"/>
          <p:cNvSpPr>
            <a:spLocks noChangeShapeType="1"/>
          </p:cNvSpPr>
          <p:nvPr/>
        </p:nvSpPr>
        <p:spPr bwMode="auto">
          <a:xfrm flipV="1">
            <a:off x="5277848" y="5105400"/>
            <a:ext cx="1219200"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63" name="Line 33"/>
          <p:cNvSpPr>
            <a:spLocks noChangeShapeType="1"/>
          </p:cNvSpPr>
          <p:nvPr/>
        </p:nvSpPr>
        <p:spPr bwMode="auto">
          <a:xfrm flipV="1">
            <a:off x="6573248" y="5334000"/>
            <a:ext cx="1143000"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
        <p:nvSpPr>
          <p:cNvPr id="64" name="Line 34"/>
          <p:cNvSpPr>
            <a:spLocks noChangeShapeType="1"/>
          </p:cNvSpPr>
          <p:nvPr/>
        </p:nvSpPr>
        <p:spPr bwMode="auto">
          <a:xfrm flipV="1">
            <a:off x="7776573" y="5516563"/>
            <a:ext cx="2447925" cy="0"/>
          </a:xfrm>
          <a:prstGeom prst="line">
            <a:avLst/>
          </a:prstGeom>
          <a:noFill/>
          <a:ln w="50800">
            <a:solidFill>
              <a:schemeClr val="accent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1449478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Versand &amp; Routenfindung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Während der Erstellung eines Auftrags muss das System die Versandstelle bestimmen, aus der das Material geliefert wird, und die Route, über die das Material von Ihrem Lager zu Ihren Kunden gelangt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Eine Versandstelle wird für jede Position innerhalb des Auftrags bestimmt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Die Routenfindung wird verwendet, um die Richtzeit des Materials zu definieren, die in der Terminierung verwendet wird.</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861692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Verfügbarkeitsprüfung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Verfügbarkeitsprüfung</a:t>
            </a:r>
          </a:p>
          <a:p>
            <a:pPr lvl="1">
              <a:tabLst>
                <a:tab pos="1971675" algn="l"/>
              </a:tabLst>
            </a:pPr>
            <a:r>
              <a:rPr lang="de-DE" altLang="de-DE" dirty="0">
                <a:latin typeface="Arial" panose="020B0604020202020204" pitchFamily="34" charset="0"/>
              </a:rPr>
              <a:t>Bestimmt das Materialverfügbarkeitsdatum</a:t>
            </a:r>
          </a:p>
          <a:p>
            <a:pPr lvl="1">
              <a:tabLst>
                <a:tab pos="1971675" algn="l"/>
              </a:tabLst>
            </a:pPr>
            <a:r>
              <a:rPr lang="de-DE" altLang="de-DE" dirty="0">
                <a:latin typeface="Arial" panose="020B0604020202020204" pitchFamily="34" charset="0"/>
              </a:rPr>
              <a:t>Berücksichtigt alle eingehenden / ausgehenden </a:t>
            </a:r>
            <a:r>
              <a:rPr lang="de-DE" altLang="de-DE" dirty="0" smtClean="0">
                <a:latin typeface="Arial" panose="020B0604020202020204" pitchFamily="34" charset="0"/>
              </a:rPr>
              <a:t>Lagerbewegungen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Schlägt 3 Liefermethoden vor:</a:t>
            </a:r>
          </a:p>
          <a:p>
            <a:pPr lvl="1">
              <a:tabLst>
                <a:tab pos="1971675" algn="l"/>
              </a:tabLst>
            </a:pPr>
            <a:r>
              <a:rPr lang="de-DE" altLang="de-DE" dirty="0">
                <a:latin typeface="Arial" panose="020B0604020202020204" pitchFamily="34" charset="0"/>
              </a:rPr>
              <a:t>Einmallieferung</a:t>
            </a:r>
          </a:p>
          <a:p>
            <a:pPr lvl="1">
              <a:tabLst>
                <a:tab pos="1971675" algn="l"/>
              </a:tabLst>
            </a:pPr>
            <a:r>
              <a:rPr lang="de-DE" altLang="de-DE" dirty="0">
                <a:latin typeface="Arial" panose="020B0604020202020204" pitchFamily="34" charset="0"/>
              </a:rPr>
              <a:t>Komplettlieferung</a:t>
            </a:r>
          </a:p>
          <a:p>
            <a:pPr lvl="1">
              <a:tabLst>
                <a:tab pos="1971675" algn="l"/>
              </a:tabLst>
            </a:pPr>
            <a:r>
              <a:rPr lang="de-DE" altLang="de-DE" dirty="0" smtClean="0">
                <a:latin typeface="Arial" panose="020B0604020202020204" pitchFamily="34" charset="0"/>
              </a:rPr>
              <a:t>Liefervorschlag</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Regeln werden von </a:t>
            </a:r>
            <a:r>
              <a:rPr lang="de-DE" altLang="de-DE" dirty="0" smtClean="0">
                <a:latin typeface="Arial" panose="020B0604020202020204" pitchFamily="34" charset="0"/>
              </a:rPr>
              <a:t>NUTZERN erstellt</a:t>
            </a:r>
            <a:endParaRPr lang="de-DE" altLang="de-DE" dirty="0">
              <a:latin typeface="Arial" panose="020B0604020202020204" pitchFamily="34" charset="0"/>
            </a:endParaRPr>
          </a:p>
          <a:p>
            <a:endParaRPr lang="de-DE" dirty="0"/>
          </a:p>
        </p:txBody>
      </p:sp>
      <p:pic>
        <p:nvPicPr>
          <p:cNvPr id="4" name="Grafik 3"/>
          <p:cNvPicPr>
            <a:picLocks noChangeAspect="1"/>
          </p:cNvPicPr>
          <p:nvPr/>
        </p:nvPicPr>
        <p:blipFill>
          <a:blip r:embed="rId2"/>
          <a:stretch>
            <a:fillRect/>
          </a:stretch>
        </p:blipFill>
        <p:spPr>
          <a:xfrm>
            <a:off x="5349864" y="2890524"/>
            <a:ext cx="6519336" cy="3192597"/>
          </a:xfrm>
          <a:prstGeom prst="rect">
            <a:avLst/>
          </a:prstGeom>
        </p:spPr>
      </p:pic>
    </p:spTree>
    <p:extLst>
      <p:ext uri="{BB962C8B-B14F-4D97-AF65-F5344CB8AC3E}">
        <p14:creationId xmlns:p14="http://schemas.microsoft.com/office/powerpoint/2010/main" val="2857917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Preisfindung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Das System zeigt Preisinformationen für alle Vertriebsdokumente auf dem Preisfindungsbild sowohl im Kopfbereich als auch auf Positionsebene an.</a:t>
            </a:r>
          </a:p>
          <a:p>
            <a:pPr lvl="1">
              <a:tabLst>
                <a:tab pos="1971675" algn="l"/>
              </a:tabLst>
            </a:pPr>
            <a:r>
              <a:rPr lang="de-DE" altLang="de-DE" dirty="0">
                <a:latin typeface="Arial" panose="020B0604020202020204" pitchFamily="34" charset="0"/>
              </a:rPr>
              <a:t>Preisfindung auf Kopfebene ist für den gesamten Auftrag gültig und ist die Kumulation aller Positionen innerhalb des Auftrags.</a:t>
            </a:r>
          </a:p>
          <a:p>
            <a:pPr lvl="1">
              <a:tabLst>
                <a:tab pos="1971675" algn="l"/>
              </a:tabLst>
            </a:pPr>
            <a:r>
              <a:rPr lang="de-DE" altLang="de-DE" dirty="0">
                <a:latin typeface="Arial" panose="020B0604020202020204" pitchFamily="34" charset="0"/>
              </a:rPr>
              <a:t>Preisfindung auf Positionsebene existiert für jede spezifische Position</a:t>
            </a:r>
            <a:r>
              <a:rPr lang="de-DE" altLang="de-DE" dirty="0" smtClean="0">
                <a:latin typeface="Arial" panose="020B0604020202020204" pitchFamily="34" charset="0"/>
              </a:rPr>
              <a:t>.</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Das System wird automatisch nach Preisen, Rabatten, Zuschlägen, Steuern und Frachten suchen. </a:t>
            </a:r>
            <a:endParaRPr lang="de-DE" altLang="de-DE" dirty="0" smtClean="0">
              <a:latin typeface="Arial" panose="020B0604020202020204" pitchFamily="34" charset="0"/>
            </a:endParaRPr>
          </a:p>
          <a:p>
            <a:pPr>
              <a:tabLst>
                <a:tab pos="1971675" algn="l"/>
              </a:tabLst>
            </a:pPr>
            <a:endParaRPr lang="de-DE" altLang="de-DE" dirty="0">
              <a:latin typeface="Arial" panose="020B0604020202020204" pitchFamily="34" charset="0"/>
            </a:endParaRPr>
          </a:p>
          <a:p>
            <a:pPr>
              <a:tabLst>
                <a:tab pos="1971675" algn="l"/>
              </a:tabLst>
            </a:pPr>
            <a:r>
              <a:rPr lang="de-DE" altLang="de-DE" dirty="0" smtClean="0">
                <a:latin typeface="Arial" panose="020B0604020202020204" pitchFamily="34" charset="0"/>
              </a:rPr>
              <a:t>Sie </a:t>
            </a:r>
            <a:r>
              <a:rPr lang="de-DE" altLang="de-DE" dirty="0">
                <a:latin typeface="Arial" panose="020B0604020202020204" pitchFamily="34" charset="0"/>
              </a:rPr>
              <a:t>haben die Möglichkeit, die Preisgestaltung manuell sowohl auf Kopf- als auch Positionsebene innerhalb der Auftragsabwicklung durch die Eingabe einer Konditionsart und Menge zu beeinflussen.</a:t>
            </a:r>
          </a:p>
          <a:p>
            <a:pPr lvl="1">
              <a:tabLst>
                <a:tab pos="1971675" algn="l"/>
              </a:tabLst>
            </a:pPr>
            <a:r>
              <a:rPr lang="de-DE" altLang="de-DE" dirty="0">
                <a:latin typeface="Arial" panose="020B0604020202020204" pitchFamily="34" charset="0"/>
              </a:rPr>
              <a:t>Steuern und Frachtkosten werden generiert, damit sie nicht manuell eingegeben werden können.</a:t>
            </a:r>
          </a:p>
          <a:p>
            <a:endParaRPr lang="de-DE" dirty="0"/>
          </a:p>
        </p:txBody>
      </p:sp>
    </p:spTree>
    <p:extLst>
      <p:ext uri="{BB962C8B-B14F-4D97-AF65-F5344CB8AC3E}">
        <p14:creationId xmlns:p14="http://schemas.microsoft.com/office/powerpoint/2010/main" val="3972377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Kreditprüfung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Ermöglicht einem Unternehmen den Kreditrahmen und das Risiko für jeden Kunden zu verwalten, indem Kreditlimits definiert werden</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Während des Verkaufsprozesses informiert das SAP System die Vertriebsmitarbeiter über die Kreditsituation des Kunden</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Wenn nötig, kann das System so konfiguriert werden, dass Aufträge und Lieferungen geblockt werden.</a:t>
            </a:r>
          </a:p>
          <a:p>
            <a:endParaRPr lang="de-DE" dirty="0"/>
          </a:p>
        </p:txBody>
      </p:sp>
    </p:spTree>
    <p:extLst>
      <p:ext uri="{BB962C8B-B14F-4D97-AF65-F5344CB8AC3E}">
        <p14:creationId xmlns:p14="http://schemas.microsoft.com/office/powerpoint/2010/main" val="411974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Versand &amp; Transport</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Der Auslieferungsprozess beginnt, wenn Sie den Lieferschein für den Kundenauftrag erstellen. Dieses Dokument steuert, unterstützt und überwacht zahlreiche Folgeprozesse für den Versand</a:t>
            </a:r>
          </a:p>
          <a:p>
            <a:pPr lvl="1">
              <a:tabLst>
                <a:tab pos="1971675" algn="l"/>
              </a:tabLst>
            </a:pPr>
            <a:r>
              <a:rPr lang="de-DE" altLang="de-DE" dirty="0">
                <a:latin typeface="Arial" panose="020B0604020202020204" pitchFamily="34" charset="0"/>
              </a:rPr>
              <a:t>Kommissionierung</a:t>
            </a:r>
          </a:p>
          <a:p>
            <a:pPr lvl="1">
              <a:tabLst>
                <a:tab pos="1971675" algn="l"/>
              </a:tabLst>
            </a:pPr>
            <a:r>
              <a:rPr lang="de-DE" altLang="de-DE" dirty="0">
                <a:latin typeface="Arial" panose="020B0604020202020204" pitchFamily="34" charset="0"/>
              </a:rPr>
              <a:t>Verpackung</a:t>
            </a:r>
          </a:p>
          <a:p>
            <a:pPr lvl="1">
              <a:tabLst>
                <a:tab pos="1971675" algn="l"/>
              </a:tabLst>
            </a:pPr>
            <a:r>
              <a:rPr lang="de-DE" altLang="de-DE" dirty="0" smtClean="0">
                <a:latin typeface="Arial" panose="020B0604020202020204" pitchFamily="34" charset="0"/>
              </a:rPr>
              <a:t>Warenausgang</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Ist mit den Modulen Materialwirtschaft (MM) und Finanzen (FI) verbunden</a:t>
            </a:r>
          </a:p>
          <a:p>
            <a:endParaRPr lang="de-DE" dirty="0"/>
          </a:p>
        </p:txBody>
      </p:sp>
    </p:spTree>
    <p:extLst>
      <p:ext uri="{BB962C8B-B14F-4D97-AF65-F5344CB8AC3E}">
        <p14:creationId xmlns:p14="http://schemas.microsoft.com/office/powerpoint/2010/main" val="415184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Versand</a:t>
            </a:r>
            <a:endParaRPr lang="de-DE" dirty="0"/>
          </a:p>
        </p:txBody>
      </p:sp>
      <p:sp>
        <p:nvSpPr>
          <p:cNvPr id="4" name="Rectangle 5"/>
          <p:cNvSpPr>
            <a:spLocks noChangeArrowheads="1"/>
          </p:cNvSpPr>
          <p:nvPr/>
        </p:nvSpPr>
        <p:spPr bwMode="auto">
          <a:xfrm>
            <a:off x="2256256" y="1524000"/>
            <a:ext cx="2516188" cy="441960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20000"/>
              </a:spcBef>
              <a:buClr>
                <a:srgbClr val="F48B00"/>
              </a:buClr>
              <a:buFont typeface="Wingdings" panose="05000000000000000000" pitchFamily="2" charset="2"/>
              <a:buNone/>
            </a:pPr>
            <a:endParaRPr lang="de-DE" altLang="de-DE" sz="2800"/>
          </a:p>
        </p:txBody>
      </p:sp>
      <p:sp>
        <p:nvSpPr>
          <p:cNvPr id="5" name="Rectangle 6"/>
          <p:cNvSpPr>
            <a:spLocks noChangeArrowheads="1"/>
          </p:cNvSpPr>
          <p:nvPr/>
        </p:nvSpPr>
        <p:spPr bwMode="auto">
          <a:xfrm>
            <a:off x="2203869" y="5103813"/>
            <a:ext cx="2522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Auftragskombination</a:t>
            </a:r>
          </a:p>
        </p:txBody>
      </p:sp>
      <p:sp>
        <p:nvSpPr>
          <p:cNvPr id="6" name="AutoShape 8"/>
          <p:cNvSpPr>
            <a:spLocks noChangeArrowheads="1"/>
          </p:cNvSpPr>
          <p:nvPr/>
        </p:nvSpPr>
        <p:spPr bwMode="auto">
          <a:xfrm>
            <a:off x="2700756" y="1828800"/>
            <a:ext cx="1500188"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Kundenauftrag 1</a:t>
            </a:r>
          </a:p>
        </p:txBody>
      </p:sp>
      <p:sp>
        <p:nvSpPr>
          <p:cNvPr id="7" name="AutoShape 9"/>
          <p:cNvSpPr>
            <a:spLocks noChangeArrowheads="1"/>
          </p:cNvSpPr>
          <p:nvPr/>
        </p:nvSpPr>
        <p:spPr bwMode="auto">
          <a:xfrm>
            <a:off x="2700756" y="2667000"/>
            <a:ext cx="1500188"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Kundenauftrag 2</a:t>
            </a:r>
          </a:p>
        </p:txBody>
      </p:sp>
      <p:sp>
        <p:nvSpPr>
          <p:cNvPr id="8" name="AutoShape 11"/>
          <p:cNvSpPr>
            <a:spLocks noChangeArrowheads="1"/>
          </p:cNvSpPr>
          <p:nvPr/>
        </p:nvSpPr>
        <p:spPr bwMode="auto">
          <a:xfrm>
            <a:off x="3070644" y="4343400"/>
            <a:ext cx="1554162"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Lieferung 8…12</a:t>
            </a:r>
          </a:p>
        </p:txBody>
      </p:sp>
      <p:cxnSp>
        <p:nvCxnSpPr>
          <p:cNvPr id="9" name="AutoShape 12"/>
          <p:cNvCxnSpPr>
            <a:cxnSpLocks noChangeShapeType="1"/>
            <a:stCxn id="8" idx="1"/>
            <a:endCxn id="6" idx="1"/>
          </p:cNvCxnSpPr>
          <p:nvPr/>
        </p:nvCxnSpPr>
        <p:spPr bwMode="auto">
          <a:xfrm rot="10800000">
            <a:off x="2700756" y="2057400"/>
            <a:ext cx="369888" cy="2514600"/>
          </a:xfrm>
          <a:prstGeom prst="bentConnector3">
            <a:avLst>
              <a:gd name="adj1" fmla="val 161801"/>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10" name="AutoShape 13"/>
          <p:cNvCxnSpPr>
            <a:cxnSpLocks noChangeShapeType="1"/>
            <a:stCxn id="8" idx="1"/>
            <a:endCxn id="7" idx="1"/>
          </p:cNvCxnSpPr>
          <p:nvPr/>
        </p:nvCxnSpPr>
        <p:spPr bwMode="auto">
          <a:xfrm rot="10800000">
            <a:off x="2700756" y="2895600"/>
            <a:ext cx="369888" cy="1676400"/>
          </a:xfrm>
          <a:prstGeom prst="bentConnector3">
            <a:avLst>
              <a:gd name="adj1" fmla="val 161801"/>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11" name="AutoShape 14"/>
          <p:cNvCxnSpPr>
            <a:cxnSpLocks noChangeShapeType="1"/>
            <a:stCxn id="8" idx="1"/>
          </p:cNvCxnSpPr>
          <p:nvPr/>
        </p:nvCxnSpPr>
        <p:spPr bwMode="auto">
          <a:xfrm rot="10800000">
            <a:off x="2691231" y="3733800"/>
            <a:ext cx="369888" cy="838200"/>
          </a:xfrm>
          <a:prstGeom prst="bentConnector3">
            <a:avLst>
              <a:gd name="adj1" fmla="val 159227"/>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sp>
        <p:nvSpPr>
          <p:cNvPr id="12" name="Rectangle 16"/>
          <p:cNvSpPr>
            <a:spLocks noChangeArrowheads="1"/>
          </p:cNvSpPr>
          <p:nvPr/>
        </p:nvSpPr>
        <p:spPr bwMode="auto">
          <a:xfrm>
            <a:off x="4993106" y="1524000"/>
            <a:ext cx="2590800" cy="441960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20000"/>
              </a:spcBef>
              <a:buClr>
                <a:srgbClr val="F48B00"/>
              </a:buClr>
              <a:buFont typeface="Wingdings" panose="05000000000000000000" pitchFamily="2" charset="2"/>
              <a:buNone/>
            </a:pPr>
            <a:endParaRPr lang="de-DE" altLang="de-DE" sz="2800"/>
          </a:p>
        </p:txBody>
      </p:sp>
      <p:sp>
        <p:nvSpPr>
          <p:cNvPr id="13" name="Rectangle 17"/>
          <p:cNvSpPr>
            <a:spLocks noChangeArrowheads="1"/>
          </p:cNvSpPr>
          <p:nvPr/>
        </p:nvSpPr>
        <p:spPr bwMode="auto">
          <a:xfrm>
            <a:off x="5521744" y="5103813"/>
            <a:ext cx="155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Teillieferung</a:t>
            </a:r>
          </a:p>
        </p:txBody>
      </p:sp>
      <p:sp>
        <p:nvSpPr>
          <p:cNvPr id="14" name="AutoShape 18"/>
          <p:cNvSpPr>
            <a:spLocks noChangeArrowheads="1"/>
          </p:cNvSpPr>
          <p:nvPr/>
        </p:nvSpPr>
        <p:spPr bwMode="auto">
          <a:xfrm>
            <a:off x="5362994" y="1828800"/>
            <a:ext cx="1501775"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Kundenauftrag 4</a:t>
            </a:r>
          </a:p>
        </p:txBody>
      </p:sp>
      <p:sp>
        <p:nvSpPr>
          <p:cNvPr id="15" name="AutoShape 19"/>
          <p:cNvSpPr>
            <a:spLocks noChangeArrowheads="1"/>
          </p:cNvSpPr>
          <p:nvPr/>
        </p:nvSpPr>
        <p:spPr bwMode="auto">
          <a:xfrm>
            <a:off x="5807494" y="2667000"/>
            <a:ext cx="1554162"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Lieferung 8…13</a:t>
            </a:r>
          </a:p>
        </p:txBody>
      </p:sp>
      <p:sp>
        <p:nvSpPr>
          <p:cNvPr id="16" name="AutoShape 20"/>
          <p:cNvSpPr>
            <a:spLocks noChangeArrowheads="1"/>
          </p:cNvSpPr>
          <p:nvPr/>
        </p:nvSpPr>
        <p:spPr bwMode="auto">
          <a:xfrm>
            <a:off x="5807494" y="3505200"/>
            <a:ext cx="1554162"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Lieferung 8…14</a:t>
            </a:r>
          </a:p>
        </p:txBody>
      </p:sp>
      <p:sp>
        <p:nvSpPr>
          <p:cNvPr id="17" name="AutoShape 21"/>
          <p:cNvSpPr>
            <a:spLocks noChangeArrowheads="1"/>
          </p:cNvSpPr>
          <p:nvPr/>
        </p:nvSpPr>
        <p:spPr bwMode="auto">
          <a:xfrm>
            <a:off x="5807494" y="4267200"/>
            <a:ext cx="1554162"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Lieferung 8…15</a:t>
            </a:r>
          </a:p>
        </p:txBody>
      </p:sp>
      <p:cxnSp>
        <p:nvCxnSpPr>
          <p:cNvPr id="18" name="AutoShape 22"/>
          <p:cNvCxnSpPr>
            <a:cxnSpLocks noChangeShapeType="1"/>
            <a:stCxn id="15" idx="1"/>
            <a:endCxn id="14" idx="1"/>
          </p:cNvCxnSpPr>
          <p:nvPr/>
        </p:nvCxnSpPr>
        <p:spPr bwMode="auto">
          <a:xfrm rot="10800000">
            <a:off x="5362994" y="2057400"/>
            <a:ext cx="444500" cy="838200"/>
          </a:xfrm>
          <a:prstGeom prst="bentConnector3">
            <a:avLst>
              <a:gd name="adj1" fmla="val 151431"/>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19" name="AutoShape 23"/>
          <p:cNvCxnSpPr>
            <a:cxnSpLocks noChangeShapeType="1"/>
            <a:stCxn id="16" idx="1"/>
            <a:endCxn id="14" idx="1"/>
          </p:cNvCxnSpPr>
          <p:nvPr/>
        </p:nvCxnSpPr>
        <p:spPr bwMode="auto">
          <a:xfrm rot="10800000">
            <a:off x="5362994" y="2057400"/>
            <a:ext cx="444500" cy="1676400"/>
          </a:xfrm>
          <a:prstGeom prst="bentConnector3">
            <a:avLst>
              <a:gd name="adj1" fmla="val 151431"/>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24"/>
          <p:cNvCxnSpPr>
            <a:cxnSpLocks noChangeShapeType="1"/>
            <a:stCxn id="17" idx="1"/>
            <a:endCxn id="14" idx="1"/>
          </p:cNvCxnSpPr>
          <p:nvPr/>
        </p:nvCxnSpPr>
        <p:spPr bwMode="auto">
          <a:xfrm rot="10800000">
            <a:off x="5362994" y="2057400"/>
            <a:ext cx="444500" cy="2438400"/>
          </a:xfrm>
          <a:prstGeom prst="bentConnector3">
            <a:avLst>
              <a:gd name="adj1" fmla="val 151431"/>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sp>
        <p:nvSpPr>
          <p:cNvPr id="21" name="Rectangle 26"/>
          <p:cNvSpPr>
            <a:spLocks noChangeArrowheads="1"/>
          </p:cNvSpPr>
          <p:nvPr/>
        </p:nvSpPr>
        <p:spPr bwMode="auto">
          <a:xfrm>
            <a:off x="7879181" y="1524000"/>
            <a:ext cx="2441575" cy="441960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20000"/>
              </a:spcBef>
              <a:buClr>
                <a:srgbClr val="F48B00"/>
              </a:buClr>
              <a:buFont typeface="Wingdings" panose="05000000000000000000" pitchFamily="2" charset="2"/>
              <a:buNone/>
            </a:pPr>
            <a:endParaRPr lang="de-DE" altLang="de-DE" sz="2800"/>
          </a:p>
        </p:txBody>
      </p:sp>
      <p:sp>
        <p:nvSpPr>
          <p:cNvPr id="22" name="Rectangle 27"/>
          <p:cNvSpPr>
            <a:spLocks noChangeArrowheads="1"/>
          </p:cNvSpPr>
          <p:nvPr/>
        </p:nvSpPr>
        <p:spPr bwMode="auto">
          <a:xfrm>
            <a:off x="8122069" y="5103813"/>
            <a:ext cx="2065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Gesamtlieferung</a:t>
            </a:r>
          </a:p>
        </p:txBody>
      </p:sp>
      <p:sp>
        <p:nvSpPr>
          <p:cNvPr id="23" name="AutoShape 28"/>
          <p:cNvSpPr>
            <a:spLocks noChangeArrowheads="1"/>
          </p:cNvSpPr>
          <p:nvPr/>
        </p:nvSpPr>
        <p:spPr bwMode="auto">
          <a:xfrm>
            <a:off x="8323681" y="1828800"/>
            <a:ext cx="1420813"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Kundenauftrag 5</a:t>
            </a:r>
          </a:p>
        </p:txBody>
      </p:sp>
      <p:sp>
        <p:nvSpPr>
          <p:cNvPr id="24" name="AutoShape 29"/>
          <p:cNvSpPr>
            <a:spLocks noChangeArrowheads="1"/>
          </p:cNvSpPr>
          <p:nvPr/>
        </p:nvSpPr>
        <p:spPr bwMode="auto">
          <a:xfrm>
            <a:off x="8544344" y="2590800"/>
            <a:ext cx="1554162"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Lieferung 8…16</a:t>
            </a:r>
          </a:p>
        </p:txBody>
      </p:sp>
      <p:cxnSp>
        <p:nvCxnSpPr>
          <p:cNvPr id="25" name="AutoShape 30"/>
          <p:cNvCxnSpPr>
            <a:cxnSpLocks noChangeShapeType="1"/>
            <a:stCxn id="23" idx="1"/>
            <a:endCxn id="24" idx="1"/>
          </p:cNvCxnSpPr>
          <p:nvPr/>
        </p:nvCxnSpPr>
        <p:spPr bwMode="auto">
          <a:xfrm rot="10800000" flipH="1" flipV="1">
            <a:off x="8323681" y="2057400"/>
            <a:ext cx="220663" cy="762000"/>
          </a:xfrm>
          <a:prstGeom prst="bentConnector3">
            <a:avLst>
              <a:gd name="adj1" fmla="val -103597"/>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sp>
        <p:nvSpPr>
          <p:cNvPr id="26" name="AutoShape 9"/>
          <p:cNvSpPr>
            <a:spLocks noChangeArrowheads="1"/>
          </p:cNvSpPr>
          <p:nvPr/>
        </p:nvSpPr>
        <p:spPr bwMode="auto">
          <a:xfrm>
            <a:off x="2700756" y="3500438"/>
            <a:ext cx="1500188" cy="457200"/>
          </a:xfrm>
          <a:prstGeom prst="roundRect">
            <a:avLst>
              <a:gd name="adj" fmla="val 16667"/>
            </a:avLst>
          </a:prstGeom>
          <a:solidFill>
            <a:srgbClr val="004880"/>
          </a:solidFill>
          <a:ln w="1905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400">
                <a:solidFill>
                  <a:schemeClr val="bg1"/>
                </a:solidFill>
              </a:rPr>
              <a:t>Kundenauftrag 3</a:t>
            </a:r>
          </a:p>
        </p:txBody>
      </p:sp>
    </p:spTree>
    <p:extLst>
      <p:ext uri="{BB962C8B-B14F-4D97-AF65-F5344CB8AC3E}">
        <p14:creationId xmlns:p14="http://schemas.microsoft.com/office/powerpoint/2010/main" val="120323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Erstellung der Lieferung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Auftrag und Materialien werden überprüft, um zu ermitteln, ob eine Lieferung möglich ist – Liefersperre (halten), </a:t>
            </a:r>
            <a:r>
              <a:rPr lang="de-DE" altLang="de-DE" dirty="0" smtClean="0">
                <a:latin typeface="Arial" panose="020B0604020202020204" pitchFamily="34" charset="0"/>
              </a:rPr>
              <a:t>Vollständigkeit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Verfügbarkeit bestätigen </a:t>
            </a:r>
            <a:endParaRPr lang="de-DE" altLang="de-DE" dirty="0" smtClean="0">
              <a:latin typeface="Arial" panose="020B0604020202020204" pitchFamily="34" charset="0"/>
            </a:endParaRPr>
          </a:p>
          <a:p>
            <a:pPr>
              <a:tabLst>
                <a:tab pos="1971675" algn="l"/>
              </a:tabLst>
            </a:pPr>
            <a:endParaRPr lang="de-DE" altLang="de-DE" dirty="0">
              <a:latin typeface="Arial" panose="020B0604020202020204" pitchFamily="34" charset="0"/>
            </a:endParaRPr>
          </a:p>
          <a:p>
            <a:pPr>
              <a:tabLst>
                <a:tab pos="1971675" algn="l"/>
              </a:tabLst>
            </a:pPr>
            <a:r>
              <a:rPr lang="de-DE" altLang="de-DE" dirty="0" smtClean="0">
                <a:latin typeface="Arial" panose="020B0604020202020204" pitchFamily="34" charset="0"/>
              </a:rPr>
              <a:t>Gesamtgewicht </a:t>
            </a:r>
            <a:r>
              <a:rPr lang="de-DE" altLang="de-DE" dirty="0">
                <a:latin typeface="Arial" panose="020B0604020202020204" pitchFamily="34" charset="0"/>
              </a:rPr>
              <a:t>und Gesamtvolumen bestimmen </a:t>
            </a:r>
            <a:endParaRPr lang="de-DE" altLang="de-DE" dirty="0" smtClean="0">
              <a:latin typeface="Arial" panose="020B0604020202020204" pitchFamily="34" charset="0"/>
            </a:endParaRPr>
          </a:p>
          <a:p>
            <a:pPr>
              <a:tabLst>
                <a:tab pos="1971675" algn="l"/>
              </a:tabLst>
            </a:pPr>
            <a:endParaRPr lang="de-DE" altLang="de-DE" dirty="0" smtClean="0">
              <a:latin typeface="Arial" panose="020B0604020202020204" pitchFamily="34" charset="0"/>
            </a:endParaRPr>
          </a:p>
          <a:p>
            <a:pPr>
              <a:tabLst>
                <a:tab pos="1971675" algn="l"/>
              </a:tabLst>
            </a:pPr>
            <a:r>
              <a:rPr lang="de-DE" altLang="de-DE" dirty="0">
                <a:latin typeface="Arial" panose="020B0604020202020204" pitchFamily="34" charset="0"/>
              </a:rPr>
              <a:t>Erzeugt </a:t>
            </a:r>
            <a:r>
              <a:rPr lang="de-DE" altLang="de-DE" dirty="0" smtClean="0">
                <a:latin typeface="Arial" panose="020B0604020202020204" pitchFamily="34" charset="0"/>
              </a:rPr>
              <a:t>Verpackungsvorschlag</a:t>
            </a:r>
            <a:endParaRPr lang="de-DE" altLang="de-DE" dirty="0">
              <a:latin typeface="Arial" panose="020B0604020202020204" pitchFamily="34" charset="0"/>
            </a:endParaRPr>
          </a:p>
          <a:p>
            <a:pPr marL="0" indent="0">
              <a:buNone/>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Überprüft Terminierung</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Erwägt Teillieferungen</a:t>
            </a:r>
          </a:p>
          <a:p>
            <a:pPr>
              <a:tabLst>
                <a:tab pos="1971675" algn="l"/>
              </a:tabLst>
            </a:pPr>
            <a:endParaRPr lang="de-DE" altLang="de-DE" dirty="0">
              <a:latin typeface="Arial" panose="020B0604020202020204" pitchFamily="34" charset="0"/>
            </a:endParaRPr>
          </a:p>
        </p:txBody>
      </p:sp>
      <p:sp>
        <p:nvSpPr>
          <p:cNvPr id="4" name="Inhaltsplatzhalter 3"/>
          <p:cNvSpPr>
            <a:spLocks noGrp="1"/>
          </p:cNvSpPr>
          <p:nvPr>
            <p:ph idx="12"/>
          </p:nvPr>
        </p:nvSpPr>
        <p:spPr/>
        <p:txBody>
          <a:bodyPr/>
          <a:lstStyle/>
          <a:p>
            <a:pPr>
              <a:tabLst>
                <a:tab pos="1971675" algn="l"/>
              </a:tabLst>
            </a:pPr>
            <a:r>
              <a:rPr lang="de-DE" altLang="de-DE" dirty="0">
                <a:latin typeface="Arial" panose="020B0604020202020204" pitchFamily="34" charset="0"/>
              </a:rPr>
              <a:t>Aktualisiert die Routen-Zuordnung</a:t>
            </a:r>
          </a:p>
          <a:p>
            <a:pPr>
              <a:tabLst>
                <a:tab pos="1971675" algn="l"/>
              </a:tabLst>
            </a:pPr>
            <a:endParaRPr lang="de-DE" altLang="de-DE" dirty="0" smtClean="0">
              <a:latin typeface="Arial" panose="020B0604020202020204" pitchFamily="34" charset="0"/>
            </a:endParaRPr>
          </a:p>
          <a:p>
            <a:pPr>
              <a:tabLst>
                <a:tab pos="1971675" algn="l"/>
              </a:tabLst>
            </a:pPr>
            <a:r>
              <a:rPr lang="de-DE" altLang="de-DE" dirty="0" smtClean="0">
                <a:latin typeface="Arial" panose="020B0604020202020204" pitchFamily="34" charset="0"/>
              </a:rPr>
              <a:t>Weist </a:t>
            </a:r>
            <a:r>
              <a:rPr lang="de-DE" altLang="de-DE" dirty="0" err="1">
                <a:latin typeface="Arial" panose="020B0604020202020204" pitchFamily="34" charset="0"/>
              </a:rPr>
              <a:t>Kommissionierlager</a:t>
            </a:r>
            <a:r>
              <a:rPr lang="de-DE" altLang="de-DE" dirty="0">
                <a:latin typeface="Arial" panose="020B0604020202020204" pitchFamily="34" charset="0"/>
              </a:rPr>
              <a:t> zu</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Aktualisiert Kundenauftrag</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Bestimmt Chargen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Qualitätskontrolle (falls erforderlich)</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Aktualisiert </a:t>
            </a:r>
            <a:r>
              <a:rPr lang="de-DE" altLang="de-DE" dirty="0" smtClean="0">
                <a:latin typeface="Arial" panose="020B0604020202020204" pitchFamily="34" charset="0"/>
              </a:rPr>
              <a:t>Kundenauftrag</a:t>
            </a:r>
            <a:endParaRPr lang="de-DE" altLang="de-DE" dirty="0">
              <a:latin typeface="Arial" panose="020B0604020202020204" pitchFamily="34" charset="0"/>
            </a:endParaRPr>
          </a:p>
        </p:txBody>
      </p:sp>
    </p:spTree>
    <p:extLst>
      <p:ext uri="{BB962C8B-B14F-4D97-AF65-F5344CB8AC3E}">
        <p14:creationId xmlns:p14="http://schemas.microsoft.com/office/powerpoint/2010/main" val="2386486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Lieferbeleg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Der Lieferbeleg initiiert den Lieferprozess und ist der Steuerungsmechanismus für diesen Prozess</a:t>
            </a:r>
          </a:p>
          <a:p>
            <a:pPr lvl="1">
              <a:tabLst>
                <a:tab pos="1971675" algn="l"/>
              </a:tabLst>
            </a:pPr>
            <a:r>
              <a:rPr lang="de-DE" altLang="de-DE" dirty="0">
                <a:latin typeface="Arial" panose="020B0604020202020204" pitchFamily="34" charset="0"/>
              </a:rPr>
              <a:t>Kommissionierung</a:t>
            </a:r>
          </a:p>
          <a:p>
            <a:pPr lvl="1">
              <a:tabLst>
                <a:tab pos="1971675" algn="l"/>
              </a:tabLst>
            </a:pPr>
            <a:r>
              <a:rPr lang="de-DE" altLang="de-DE" dirty="0">
                <a:latin typeface="Arial" panose="020B0604020202020204" pitchFamily="34" charset="0"/>
              </a:rPr>
              <a:t>Verpackung</a:t>
            </a:r>
          </a:p>
          <a:p>
            <a:pPr lvl="1">
              <a:tabLst>
                <a:tab pos="1971675" algn="l"/>
              </a:tabLst>
            </a:pPr>
            <a:r>
              <a:rPr lang="de-DE" altLang="de-DE" dirty="0">
                <a:latin typeface="Arial" panose="020B0604020202020204" pitchFamily="34" charset="0"/>
              </a:rPr>
              <a:t>Laden</a:t>
            </a:r>
          </a:p>
          <a:p>
            <a:pPr lvl="1">
              <a:tabLst>
                <a:tab pos="1971675" algn="l"/>
              </a:tabLst>
            </a:pPr>
            <a:r>
              <a:rPr lang="de-DE" altLang="de-DE" dirty="0">
                <a:latin typeface="Arial" panose="020B0604020202020204" pitchFamily="34" charset="0"/>
              </a:rPr>
              <a:t>Buchung </a:t>
            </a:r>
            <a:r>
              <a:rPr lang="de-DE" altLang="de-DE" dirty="0" smtClean="0">
                <a:latin typeface="Arial" panose="020B0604020202020204" pitchFamily="34" charset="0"/>
              </a:rPr>
              <a:t>Warenausgang</a:t>
            </a:r>
          </a:p>
          <a:p>
            <a:pPr lvl="1">
              <a:tabLst>
                <a:tab pos="1971675" algn="l"/>
              </a:tabLst>
            </a:pPr>
            <a:endParaRPr lang="de-DE" altLang="de-DE" dirty="0" smtClean="0">
              <a:latin typeface="Arial" panose="020B0604020202020204" pitchFamily="34" charset="0"/>
            </a:endParaRPr>
          </a:p>
          <a:p>
            <a:pPr>
              <a:tabLst>
                <a:tab pos="1971675" algn="l"/>
              </a:tabLst>
            </a:pPr>
            <a:r>
              <a:rPr lang="de-DE" altLang="de-DE" dirty="0" smtClean="0">
                <a:latin typeface="Arial" panose="020B0604020202020204" pitchFamily="34" charset="0"/>
              </a:rPr>
              <a:t>Änderungen bis zur Lieferung sind zulässig – Produkte, Mengen</a:t>
            </a:r>
            <a:endParaRPr lang="en-US" altLang="de-DE" dirty="0" smtClean="0">
              <a:latin typeface="Arial" panose="020B0604020202020204" pitchFamily="34" charset="0"/>
            </a:endParaRPr>
          </a:p>
          <a:p>
            <a:endParaRPr lang="de-DE" dirty="0"/>
          </a:p>
        </p:txBody>
      </p:sp>
    </p:spTree>
    <p:extLst>
      <p:ext uri="{BB962C8B-B14F-4D97-AF65-F5344CB8AC3E}">
        <p14:creationId xmlns:p14="http://schemas.microsoft.com/office/powerpoint/2010/main" val="2563952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Kommissionierung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Mengen auf Grundlage des </a:t>
            </a:r>
            <a:r>
              <a:rPr lang="de-DE" altLang="de-DE" dirty="0" smtClean="0">
                <a:latin typeface="Arial" panose="020B0604020202020204" pitchFamily="34" charset="0"/>
              </a:rPr>
              <a:t>Lieferscheins</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Zuordnung des Zeitpunktes, an dem die Kommissionierung beginnen </a:t>
            </a:r>
            <a:r>
              <a:rPr lang="de-DE" altLang="de-DE" dirty="0" smtClean="0">
                <a:latin typeface="Arial" panose="020B0604020202020204" pitchFamily="34" charset="0"/>
              </a:rPr>
              <a:t>soll</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Automatische Zuordnung des </a:t>
            </a:r>
            <a:r>
              <a:rPr lang="de-DE" altLang="de-DE" dirty="0" smtClean="0">
                <a:latin typeface="Arial" panose="020B0604020202020204" pitchFamily="34" charset="0"/>
              </a:rPr>
              <a:t>Lagerorts</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Unterstützt Seriennummer/Losnummernverfolgung und </a:t>
            </a:r>
            <a:r>
              <a:rPr lang="de-DE" altLang="de-DE" dirty="0" smtClean="0">
                <a:latin typeface="Arial" panose="020B0604020202020204" pitchFamily="34" charset="0"/>
              </a:rPr>
              <a:t>Chargenverwaltung</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Ist mit Warehouse Management (WM) verbunden</a:t>
            </a:r>
          </a:p>
          <a:p>
            <a:endParaRPr lang="de-DE" dirty="0"/>
          </a:p>
        </p:txBody>
      </p:sp>
    </p:spTree>
    <p:extLst>
      <p:ext uri="{BB962C8B-B14F-4D97-AF65-F5344CB8AC3E}">
        <p14:creationId xmlns:p14="http://schemas.microsoft.com/office/powerpoint/2010/main" val="79454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pPr marL="72000" indent="0">
              <a:buNone/>
            </a:pPr>
            <a:r>
              <a:rPr lang="de-DE" dirty="0"/>
              <a:t>Sie sind in der Lage,</a:t>
            </a:r>
          </a:p>
          <a:p>
            <a:r>
              <a:rPr lang="de-DE" dirty="0"/>
              <a:t>einige Funktionalitäten des Vertriebsmoduls aufzuzählen.</a:t>
            </a:r>
          </a:p>
          <a:p>
            <a:r>
              <a:rPr lang="de-DE" dirty="0"/>
              <a:t>die zentralen Organisationseinheiten des Vertriebsmoduls zu definieren.</a:t>
            </a:r>
          </a:p>
          <a:p>
            <a:r>
              <a:rPr lang="de-DE" dirty="0"/>
              <a:t>Stammdaten mit besonderer Bedeutung für das Vertriebsmodul zusammenzufassen.</a:t>
            </a:r>
          </a:p>
          <a:p>
            <a:r>
              <a:rPr lang="de-DE" dirty="0"/>
              <a:t>einen Standardvertriebsprozess zu erläutern.</a:t>
            </a:r>
          </a:p>
        </p:txBody>
      </p:sp>
    </p:spTree>
    <p:extLst>
      <p:ext uri="{BB962C8B-B14F-4D97-AF65-F5344CB8AC3E}">
        <p14:creationId xmlns:p14="http://schemas.microsoft.com/office/powerpoint/2010/main" val="35669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Laden und Verpacken</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Identifiziert, welche Verpackung für ein bestimmtes Erzeugnis genutzt werden </a:t>
            </a:r>
            <a:r>
              <a:rPr lang="de-DE" altLang="de-DE" dirty="0" smtClean="0">
                <a:latin typeface="Arial" panose="020B0604020202020204" pitchFamily="34" charset="0"/>
              </a:rPr>
              <a:t>soll</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Identifiziert und aktualisiert Kunden für Mehrwegverpackungen </a:t>
            </a:r>
            <a:endParaRPr lang="de-DE" altLang="de-DE" dirty="0" smtClean="0">
              <a:latin typeface="Arial" panose="020B0604020202020204" pitchFamily="34" charset="0"/>
            </a:endParaRP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Verfolgt die verpackten Produkte in </a:t>
            </a:r>
            <a:r>
              <a:rPr lang="de-DE" altLang="de-DE" dirty="0" smtClean="0">
                <a:latin typeface="Arial" panose="020B0604020202020204" pitchFamily="34" charset="0"/>
              </a:rPr>
              <a:t>Containern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Sichert, dass Gewicht- und Volumenbeschränkungen eingehalten </a:t>
            </a:r>
            <a:r>
              <a:rPr lang="de-DE" altLang="de-DE" dirty="0" smtClean="0">
                <a:latin typeface="Arial" panose="020B0604020202020204" pitchFamily="34" charset="0"/>
              </a:rPr>
              <a:t>wurden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Ordnet alle verpackten Artikel dem erforderlichen Transportmittel zu</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2829014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Warenausgang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Ereignis, das die gesetzlichen Änderungen in den Besitzverhältnissen der Produkte </a:t>
            </a:r>
            <a:r>
              <a:rPr lang="de-DE" altLang="de-DE" dirty="0" smtClean="0">
                <a:latin typeface="Arial" panose="020B0604020202020204" pitchFamily="34" charset="0"/>
              </a:rPr>
              <a:t>zeigt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Reduziert den Bestand und schreibt Selbstkosten </a:t>
            </a:r>
            <a:r>
              <a:rPr lang="de-DE" altLang="de-DE" dirty="0" smtClean="0">
                <a:latin typeface="Arial" panose="020B0604020202020204" pitchFamily="34" charset="0"/>
              </a:rPr>
              <a:t>fort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Aktualisiert automatisch die Konten im Hauptbuch  </a:t>
            </a:r>
            <a:endParaRPr lang="de-DE" altLang="de-DE" dirty="0" smtClean="0">
              <a:latin typeface="Arial" panose="020B0604020202020204" pitchFamily="34" charset="0"/>
            </a:endParaRP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Beendet den Versandvorgang und aktualisiert den Status des Versandbelegs</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315818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Fakturierung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smtClean="0">
                <a:latin typeface="Arial" panose="020B0604020202020204" pitchFamily="34" charset="0"/>
              </a:rPr>
              <a:t>Der </a:t>
            </a:r>
            <a:r>
              <a:rPr lang="de-DE" altLang="de-DE" dirty="0" err="1" smtClean="0">
                <a:latin typeface="Arial" panose="020B0604020202020204" pitchFamily="34" charset="0"/>
              </a:rPr>
              <a:t>Fakturabeleg</a:t>
            </a:r>
            <a:r>
              <a:rPr lang="de-DE" altLang="de-DE" dirty="0" smtClean="0">
                <a:latin typeface="Arial" panose="020B0604020202020204" pitchFamily="34" charset="0"/>
              </a:rPr>
              <a:t> </a:t>
            </a:r>
            <a:r>
              <a:rPr lang="de-DE" altLang="de-DE" dirty="0">
                <a:latin typeface="Arial" panose="020B0604020202020204" pitchFamily="34" charset="0"/>
              </a:rPr>
              <a:t>wird durch das Kopieren der Daten aus dem Kundenauftrag </a:t>
            </a:r>
            <a:r>
              <a:rPr lang="de-DE" altLang="de-DE" dirty="0" smtClean="0">
                <a:latin typeface="Arial" panose="020B0604020202020204" pitchFamily="34" charset="0"/>
              </a:rPr>
              <a:t>und/oder </a:t>
            </a:r>
            <a:r>
              <a:rPr lang="de-DE" altLang="de-DE" dirty="0">
                <a:latin typeface="Arial" panose="020B0604020202020204" pitchFamily="34" charset="0"/>
              </a:rPr>
              <a:t>dem Lieferschein erstellt.</a:t>
            </a:r>
          </a:p>
          <a:p>
            <a:pPr lvl="1">
              <a:tabLst>
                <a:tab pos="1971675" algn="l"/>
              </a:tabLst>
            </a:pPr>
            <a:r>
              <a:rPr lang="de-DE" altLang="de-DE" dirty="0">
                <a:latin typeface="Arial" panose="020B0604020202020204" pitchFamily="34" charset="0"/>
              </a:rPr>
              <a:t>Kundenauftragsbasierte Abrechnung</a:t>
            </a:r>
          </a:p>
          <a:p>
            <a:pPr lvl="1">
              <a:tabLst>
                <a:tab pos="1971675" algn="l"/>
              </a:tabLst>
            </a:pPr>
            <a:r>
              <a:rPr lang="de-DE" altLang="de-DE" dirty="0">
                <a:latin typeface="Arial" panose="020B0604020202020204" pitchFamily="34" charset="0"/>
              </a:rPr>
              <a:t>Lieferbasierte </a:t>
            </a:r>
            <a:r>
              <a:rPr lang="de-DE" altLang="de-DE" dirty="0" smtClean="0">
                <a:latin typeface="Arial" panose="020B0604020202020204" pitchFamily="34" charset="0"/>
              </a:rPr>
              <a:t>Abrechnung</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Der </a:t>
            </a:r>
            <a:r>
              <a:rPr lang="de-DE" altLang="de-DE" dirty="0" err="1">
                <a:latin typeface="Arial" panose="020B0604020202020204" pitchFamily="34" charset="0"/>
              </a:rPr>
              <a:t>Fakturaprozess</a:t>
            </a:r>
            <a:r>
              <a:rPr lang="de-DE" altLang="de-DE" dirty="0">
                <a:latin typeface="Arial" panose="020B0604020202020204" pitchFamily="34" charset="0"/>
              </a:rPr>
              <a:t> wird verwendet, um die Kundenrechnung zu erzeugen</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Der Kreditstatus des Kunden wird aktualisiert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Die Faktura erstellt automatisch eine Sollbuchung an das Nebenbuchkonto des Kunden und entlastet das Ertragskonto.</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An dieser Stelle wird der Verkaufsprozess an das Finanzwesen übergeben, wo die Zahlung erwartet wird.</a:t>
            </a:r>
            <a:endParaRPr lang="en-US" altLang="de-DE" dirty="0">
              <a:latin typeface="Arial" panose="020B0604020202020204" pitchFamily="34" charset="0"/>
            </a:endParaRPr>
          </a:p>
          <a:p>
            <a:pPr>
              <a:tabLst>
                <a:tab pos="1971675" algn="l"/>
              </a:tabLst>
            </a:pP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372558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Buchungsmethode</a:t>
            </a:r>
            <a:endParaRPr lang="de-DE" dirty="0"/>
          </a:p>
        </p:txBody>
      </p:sp>
      <p:sp>
        <p:nvSpPr>
          <p:cNvPr id="4" name="Rectangle 5"/>
          <p:cNvSpPr>
            <a:spLocks noChangeArrowheads="1"/>
          </p:cNvSpPr>
          <p:nvPr/>
        </p:nvSpPr>
        <p:spPr bwMode="auto">
          <a:xfrm>
            <a:off x="2105529" y="3124200"/>
            <a:ext cx="8077200" cy="1385888"/>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20000"/>
              </a:spcBef>
              <a:buClr>
                <a:srgbClr val="F48B00"/>
              </a:buClr>
              <a:buFont typeface="Wingdings" panose="05000000000000000000" pitchFamily="2" charset="2"/>
              <a:buNone/>
            </a:pPr>
            <a:endParaRPr lang="de-DE" altLang="de-DE" sz="2800"/>
          </a:p>
        </p:txBody>
      </p:sp>
      <p:sp>
        <p:nvSpPr>
          <p:cNvPr id="5" name="Text Box 6"/>
          <p:cNvSpPr txBox="1">
            <a:spLocks noChangeArrowheads="1"/>
          </p:cNvSpPr>
          <p:nvPr/>
        </p:nvSpPr>
        <p:spPr bwMode="auto">
          <a:xfrm>
            <a:off x="2257929" y="3679825"/>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Sammelfakturierung</a:t>
            </a:r>
          </a:p>
        </p:txBody>
      </p:sp>
      <p:sp>
        <p:nvSpPr>
          <p:cNvPr id="6" name="Rectangle 8"/>
          <p:cNvSpPr>
            <a:spLocks noChangeArrowheads="1"/>
          </p:cNvSpPr>
          <p:nvPr/>
        </p:nvSpPr>
        <p:spPr bwMode="auto">
          <a:xfrm>
            <a:off x="2105529" y="1676400"/>
            <a:ext cx="8077200" cy="1219200"/>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20000"/>
              </a:spcBef>
              <a:buClr>
                <a:srgbClr val="F48B00"/>
              </a:buClr>
              <a:buFont typeface="Wingdings" panose="05000000000000000000" pitchFamily="2" charset="2"/>
              <a:buNone/>
            </a:pPr>
            <a:endParaRPr lang="de-DE" altLang="de-DE" sz="2800"/>
          </a:p>
        </p:txBody>
      </p:sp>
      <p:sp>
        <p:nvSpPr>
          <p:cNvPr id="7" name="Text Box 9"/>
          <p:cNvSpPr txBox="1">
            <a:spLocks noChangeArrowheads="1"/>
          </p:cNvSpPr>
          <p:nvPr/>
        </p:nvSpPr>
        <p:spPr bwMode="auto">
          <a:xfrm>
            <a:off x="2183317" y="1905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buFontTx/>
              <a:buNone/>
            </a:pPr>
            <a:r>
              <a:rPr lang="de-DE" altLang="de-DE" b="0">
                <a:solidFill>
                  <a:srgbClr val="000000"/>
                </a:solidFill>
              </a:rPr>
              <a:t>Lieferbezogene Fakturierung</a:t>
            </a:r>
          </a:p>
        </p:txBody>
      </p:sp>
      <p:sp>
        <p:nvSpPr>
          <p:cNvPr id="8" name="AutoShape 11"/>
          <p:cNvSpPr>
            <a:spLocks noChangeArrowheads="1"/>
          </p:cNvSpPr>
          <p:nvPr/>
        </p:nvSpPr>
        <p:spPr bwMode="auto">
          <a:xfrm>
            <a:off x="6372729" y="3657600"/>
            <a:ext cx="15240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Lieferung 8…34</a:t>
            </a:r>
          </a:p>
        </p:txBody>
      </p:sp>
      <p:sp>
        <p:nvSpPr>
          <p:cNvPr id="9" name="AutoShape 12"/>
          <p:cNvSpPr>
            <a:spLocks noChangeArrowheads="1"/>
          </p:cNvSpPr>
          <p:nvPr/>
        </p:nvSpPr>
        <p:spPr bwMode="auto">
          <a:xfrm>
            <a:off x="6372729" y="3200400"/>
            <a:ext cx="15240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Lieferung 8…33</a:t>
            </a:r>
          </a:p>
        </p:txBody>
      </p:sp>
      <p:sp>
        <p:nvSpPr>
          <p:cNvPr id="10" name="AutoShape 13"/>
          <p:cNvSpPr>
            <a:spLocks noChangeArrowheads="1"/>
          </p:cNvSpPr>
          <p:nvPr/>
        </p:nvSpPr>
        <p:spPr bwMode="auto">
          <a:xfrm>
            <a:off x="4772529" y="4114800"/>
            <a:ext cx="9906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Auftrag 14</a:t>
            </a:r>
          </a:p>
        </p:txBody>
      </p:sp>
      <p:sp>
        <p:nvSpPr>
          <p:cNvPr id="11" name="AutoShape 14"/>
          <p:cNvSpPr>
            <a:spLocks noChangeArrowheads="1"/>
          </p:cNvSpPr>
          <p:nvPr/>
        </p:nvSpPr>
        <p:spPr bwMode="auto">
          <a:xfrm>
            <a:off x="4772529" y="3429000"/>
            <a:ext cx="9906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Auftrag 9</a:t>
            </a:r>
          </a:p>
        </p:txBody>
      </p:sp>
      <p:sp>
        <p:nvSpPr>
          <p:cNvPr id="12" name="AutoShape 15"/>
          <p:cNvSpPr>
            <a:spLocks noChangeArrowheads="1"/>
          </p:cNvSpPr>
          <p:nvPr/>
        </p:nvSpPr>
        <p:spPr bwMode="auto">
          <a:xfrm>
            <a:off x="6372729" y="4114800"/>
            <a:ext cx="15240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Lieferung 8…56</a:t>
            </a:r>
          </a:p>
        </p:txBody>
      </p:sp>
      <p:sp>
        <p:nvSpPr>
          <p:cNvPr id="13" name="AutoShape 16"/>
          <p:cNvSpPr>
            <a:spLocks noChangeArrowheads="1"/>
          </p:cNvSpPr>
          <p:nvPr/>
        </p:nvSpPr>
        <p:spPr bwMode="auto">
          <a:xfrm>
            <a:off x="8353929" y="3657600"/>
            <a:ext cx="1524000" cy="304800"/>
          </a:xfrm>
          <a:prstGeom prst="roundRect">
            <a:avLst>
              <a:gd name="adj" fmla="val 16667"/>
            </a:avLst>
          </a:prstGeom>
          <a:solidFill>
            <a:srgbClr val="DBB40D"/>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rgbClr val="000000"/>
                </a:solidFill>
              </a:rPr>
              <a:t>Rechnung 9…68</a:t>
            </a:r>
          </a:p>
        </p:txBody>
      </p:sp>
      <p:sp>
        <p:nvSpPr>
          <p:cNvPr id="14" name="AutoShape 18"/>
          <p:cNvSpPr>
            <a:spLocks noChangeArrowheads="1"/>
          </p:cNvSpPr>
          <p:nvPr/>
        </p:nvSpPr>
        <p:spPr bwMode="auto">
          <a:xfrm>
            <a:off x="4772529" y="2057400"/>
            <a:ext cx="9906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Auftrag 6</a:t>
            </a:r>
          </a:p>
        </p:txBody>
      </p:sp>
      <p:sp>
        <p:nvSpPr>
          <p:cNvPr id="15" name="AutoShape 19"/>
          <p:cNvSpPr>
            <a:spLocks noChangeArrowheads="1"/>
          </p:cNvSpPr>
          <p:nvPr/>
        </p:nvSpPr>
        <p:spPr bwMode="auto">
          <a:xfrm>
            <a:off x="6372729" y="1828800"/>
            <a:ext cx="15240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Lieferung 8…20</a:t>
            </a:r>
          </a:p>
        </p:txBody>
      </p:sp>
      <p:sp>
        <p:nvSpPr>
          <p:cNvPr id="16" name="AutoShape 20"/>
          <p:cNvSpPr>
            <a:spLocks noChangeArrowheads="1"/>
          </p:cNvSpPr>
          <p:nvPr/>
        </p:nvSpPr>
        <p:spPr bwMode="auto">
          <a:xfrm>
            <a:off x="6372729" y="2286000"/>
            <a:ext cx="15240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Lieferung 8…21</a:t>
            </a:r>
          </a:p>
        </p:txBody>
      </p:sp>
      <p:sp>
        <p:nvSpPr>
          <p:cNvPr id="17" name="AutoShape 21"/>
          <p:cNvSpPr>
            <a:spLocks noChangeArrowheads="1"/>
          </p:cNvSpPr>
          <p:nvPr/>
        </p:nvSpPr>
        <p:spPr bwMode="auto">
          <a:xfrm>
            <a:off x="8430129" y="1828800"/>
            <a:ext cx="1524000" cy="304800"/>
          </a:xfrm>
          <a:prstGeom prst="roundRect">
            <a:avLst>
              <a:gd name="adj" fmla="val 16667"/>
            </a:avLst>
          </a:prstGeom>
          <a:solidFill>
            <a:srgbClr val="DBB40D"/>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rgbClr val="000000"/>
                </a:solidFill>
              </a:rPr>
              <a:t>Rechnung 9…45</a:t>
            </a:r>
          </a:p>
        </p:txBody>
      </p:sp>
      <p:sp>
        <p:nvSpPr>
          <p:cNvPr id="18" name="AutoShape 22"/>
          <p:cNvSpPr>
            <a:spLocks noChangeArrowheads="1"/>
          </p:cNvSpPr>
          <p:nvPr/>
        </p:nvSpPr>
        <p:spPr bwMode="auto">
          <a:xfrm>
            <a:off x="8430129" y="2286000"/>
            <a:ext cx="1524000" cy="304800"/>
          </a:xfrm>
          <a:prstGeom prst="roundRect">
            <a:avLst>
              <a:gd name="adj" fmla="val 16667"/>
            </a:avLst>
          </a:prstGeom>
          <a:solidFill>
            <a:srgbClr val="DBB40D"/>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rgbClr val="000000"/>
                </a:solidFill>
              </a:rPr>
              <a:t>Rechnung 9…46</a:t>
            </a:r>
          </a:p>
        </p:txBody>
      </p:sp>
      <p:cxnSp>
        <p:nvCxnSpPr>
          <p:cNvPr id="19" name="AutoShape 23"/>
          <p:cNvCxnSpPr>
            <a:cxnSpLocks noChangeShapeType="1"/>
            <a:stCxn id="14" idx="3"/>
            <a:endCxn id="15" idx="1"/>
          </p:cNvCxnSpPr>
          <p:nvPr/>
        </p:nvCxnSpPr>
        <p:spPr bwMode="auto">
          <a:xfrm flipV="1">
            <a:off x="5772654" y="1981200"/>
            <a:ext cx="590550" cy="2286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24"/>
          <p:cNvCxnSpPr>
            <a:cxnSpLocks noChangeShapeType="1"/>
            <a:stCxn id="14" idx="3"/>
            <a:endCxn id="16" idx="1"/>
          </p:cNvCxnSpPr>
          <p:nvPr/>
        </p:nvCxnSpPr>
        <p:spPr bwMode="auto">
          <a:xfrm>
            <a:off x="5772654" y="2209800"/>
            <a:ext cx="590550" cy="2286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1" name="AutoShape 25"/>
          <p:cNvCxnSpPr>
            <a:cxnSpLocks noChangeShapeType="1"/>
            <a:stCxn id="15" idx="3"/>
            <a:endCxn id="17" idx="1"/>
          </p:cNvCxnSpPr>
          <p:nvPr/>
        </p:nvCxnSpPr>
        <p:spPr bwMode="auto">
          <a:xfrm>
            <a:off x="7906254" y="1981200"/>
            <a:ext cx="51435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26"/>
          <p:cNvCxnSpPr>
            <a:cxnSpLocks noChangeShapeType="1"/>
            <a:stCxn id="16" idx="3"/>
            <a:endCxn id="18" idx="1"/>
          </p:cNvCxnSpPr>
          <p:nvPr/>
        </p:nvCxnSpPr>
        <p:spPr bwMode="auto">
          <a:xfrm>
            <a:off x="7906254" y="2438400"/>
            <a:ext cx="51435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7"/>
          <p:cNvCxnSpPr>
            <a:cxnSpLocks noChangeShapeType="1"/>
            <a:stCxn id="11" idx="3"/>
            <a:endCxn id="9" idx="1"/>
          </p:cNvCxnSpPr>
          <p:nvPr/>
        </p:nvCxnSpPr>
        <p:spPr bwMode="auto">
          <a:xfrm flipV="1">
            <a:off x="5772654" y="3352800"/>
            <a:ext cx="590550" cy="2286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4" name="AutoShape 28"/>
          <p:cNvCxnSpPr>
            <a:cxnSpLocks noChangeShapeType="1"/>
            <a:stCxn id="11" idx="3"/>
            <a:endCxn id="8" idx="1"/>
          </p:cNvCxnSpPr>
          <p:nvPr/>
        </p:nvCxnSpPr>
        <p:spPr bwMode="auto">
          <a:xfrm>
            <a:off x="5772654" y="3581400"/>
            <a:ext cx="590550" cy="2286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5" name="AutoShape 29"/>
          <p:cNvCxnSpPr>
            <a:cxnSpLocks noChangeShapeType="1"/>
            <a:stCxn id="10" idx="3"/>
            <a:endCxn id="12" idx="1"/>
          </p:cNvCxnSpPr>
          <p:nvPr/>
        </p:nvCxnSpPr>
        <p:spPr bwMode="auto">
          <a:xfrm>
            <a:off x="5772654" y="4267200"/>
            <a:ext cx="59055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6" name="AutoShape 30"/>
          <p:cNvCxnSpPr>
            <a:cxnSpLocks noChangeShapeType="1"/>
            <a:stCxn id="9" idx="3"/>
            <a:endCxn id="13" idx="1"/>
          </p:cNvCxnSpPr>
          <p:nvPr/>
        </p:nvCxnSpPr>
        <p:spPr bwMode="auto">
          <a:xfrm>
            <a:off x="7906254" y="3352800"/>
            <a:ext cx="438150" cy="4572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7" name="AutoShape 31"/>
          <p:cNvCxnSpPr>
            <a:cxnSpLocks noChangeShapeType="1"/>
            <a:stCxn id="8" idx="3"/>
            <a:endCxn id="13" idx="1"/>
          </p:cNvCxnSpPr>
          <p:nvPr/>
        </p:nvCxnSpPr>
        <p:spPr bwMode="auto">
          <a:xfrm>
            <a:off x="7906254" y="3810000"/>
            <a:ext cx="43815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AutoShape 32"/>
          <p:cNvCxnSpPr>
            <a:cxnSpLocks noChangeShapeType="1"/>
            <a:stCxn id="12" idx="3"/>
            <a:endCxn id="13" idx="1"/>
          </p:cNvCxnSpPr>
          <p:nvPr/>
        </p:nvCxnSpPr>
        <p:spPr bwMode="auto">
          <a:xfrm flipV="1">
            <a:off x="7906254" y="3810000"/>
            <a:ext cx="438150" cy="4572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
        <p:nvSpPr>
          <p:cNvPr id="29" name="Rectangle 34"/>
          <p:cNvSpPr>
            <a:spLocks noChangeArrowheads="1"/>
          </p:cNvSpPr>
          <p:nvPr/>
        </p:nvSpPr>
        <p:spPr bwMode="auto">
          <a:xfrm>
            <a:off x="2105529" y="4724400"/>
            <a:ext cx="8077200" cy="1247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20000"/>
              </a:spcBef>
              <a:buClr>
                <a:srgbClr val="F48B00"/>
              </a:buClr>
              <a:buFont typeface="Wingdings" panose="05000000000000000000" pitchFamily="2" charset="2"/>
              <a:buNone/>
            </a:pPr>
            <a:endParaRPr lang="de-DE" altLang="de-DE" sz="2800"/>
          </a:p>
        </p:txBody>
      </p:sp>
      <p:sp>
        <p:nvSpPr>
          <p:cNvPr id="30" name="Text Box 35"/>
          <p:cNvSpPr txBox="1">
            <a:spLocks noChangeArrowheads="1"/>
          </p:cNvSpPr>
          <p:nvPr/>
        </p:nvSpPr>
        <p:spPr bwMode="auto">
          <a:xfrm>
            <a:off x="2183317" y="5119688"/>
            <a:ext cx="266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b="0">
                <a:solidFill>
                  <a:srgbClr val="000000"/>
                </a:solidFill>
              </a:rPr>
              <a:t>Teilfakturierung</a:t>
            </a:r>
          </a:p>
        </p:txBody>
      </p:sp>
      <p:sp>
        <p:nvSpPr>
          <p:cNvPr id="31" name="AutoShape 37"/>
          <p:cNvSpPr>
            <a:spLocks noChangeArrowheads="1"/>
          </p:cNvSpPr>
          <p:nvPr/>
        </p:nvSpPr>
        <p:spPr bwMode="auto">
          <a:xfrm>
            <a:off x="4772529" y="5181600"/>
            <a:ext cx="9906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Auftrag 32</a:t>
            </a:r>
          </a:p>
        </p:txBody>
      </p:sp>
      <p:sp>
        <p:nvSpPr>
          <p:cNvPr id="32" name="AutoShape 38"/>
          <p:cNvSpPr>
            <a:spLocks noChangeArrowheads="1"/>
          </p:cNvSpPr>
          <p:nvPr/>
        </p:nvSpPr>
        <p:spPr bwMode="auto">
          <a:xfrm>
            <a:off x="6372729" y="5181600"/>
            <a:ext cx="1524000" cy="304800"/>
          </a:xfrm>
          <a:prstGeom prst="roundRect">
            <a:avLst>
              <a:gd name="adj" fmla="val 16667"/>
            </a:avLst>
          </a:prstGeom>
          <a:solidFill>
            <a:srgbClr val="004880"/>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chemeClr val="bg1"/>
                </a:solidFill>
              </a:rPr>
              <a:t>Lieferung 8…86</a:t>
            </a:r>
          </a:p>
        </p:txBody>
      </p:sp>
      <p:sp>
        <p:nvSpPr>
          <p:cNvPr id="33" name="AutoShape 39"/>
          <p:cNvSpPr>
            <a:spLocks noChangeArrowheads="1"/>
          </p:cNvSpPr>
          <p:nvPr/>
        </p:nvSpPr>
        <p:spPr bwMode="auto">
          <a:xfrm>
            <a:off x="8430129" y="5486400"/>
            <a:ext cx="1524000" cy="304800"/>
          </a:xfrm>
          <a:prstGeom prst="roundRect">
            <a:avLst>
              <a:gd name="adj" fmla="val 16667"/>
            </a:avLst>
          </a:prstGeom>
          <a:solidFill>
            <a:srgbClr val="DBB40D"/>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rgbClr val="000000"/>
                </a:solidFill>
              </a:rPr>
              <a:t>Rechnung 9…92</a:t>
            </a:r>
          </a:p>
        </p:txBody>
      </p:sp>
      <p:sp>
        <p:nvSpPr>
          <p:cNvPr id="34" name="AutoShape 40"/>
          <p:cNvSpPr>
            <a:spLocks noChangeArrowheads="1"/>
          </p:cNvSpPr>
          <p:nvPr/>
        </p:nvSpPr>
        <p:spPr bwMode="auto">
          <a:xfrm>
            <a:off x="8430129" y="4876800"/>
            <a:ext cx="1524000" cy="304800"/>
          </a:xfrm>
          <a:prstGeom prst="roundRect">
            <a:avLst>
              <a:gd name="adj" fmla="val 16667"/>
            </a:avLst>
          </a:prstGeom>
          <a:solidFill>
            <a:srgbClr val="DBB40D"/>
          </a:solidFill>
          <a:ln w="25400" algn="ctr">
            <a:solidFill>
              <a:schemeClr val="tx1"/>
            </a:solidFill>
            <a:round/>
            <a:headEnd/>
            <a:tailEnd/>
          </a:ln>
        </p:spPr>
        <p:txBody>
          <a:bodyPr wrap="none" anchor="ctr"/>
          <a:lstStyle>
            <a:lvl1pPr>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FontTx/>
              <a:buNone/>
            </a:pPr>
            <a:r>
              <a:rPr lang="de-DE" altLang="de-DE" sz="1600" b="0">
                <a:solidFill>
                  <a:srgbClr val="000000"/>
                </a:solidFill>
              </a:rPr>
              <a:t>Rechnung 9…91</a:t>
            </a:r>
          </a:p>
        </p:txBody>
      </p:sp>
      <p:cxnSp>
        <p:nvCxnSpPr>
          <p:cNvPr id="35" name="AutoShape 41"/>
          <p:cNvCxnSpPr>
            <a:cxnSpLocks noChangeShapeType="1"/>
            <a:stCxn id="31" idx="3"/>
            <a:endCxn id="32" idx="1"/>
          </p:cNvCxnSpPr>
          <p:nvPr/>
        </p:nvCxnSpPr>
        <p:spPr bwMode="auto">
          <a:xfrm>
            <a:off x="5772654" y="5334000"/>
            <a:ext cx="59055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6" name="AutoShape 42"/>
          <p:cNvCxnSpPr>
            <a:cxnSpLocks noChangeShapeType="1"/>
            <a:stCxn id="32" idx="3"/>
            <a:endCxn id="34" idx="1"/>
          </p:cNvCxnSpPr>
          <p:nvPr/>
        </p:nvCxnSpPr>
        <p:spPr bwMode="auto">
          <a:xfrm flipV="1">
            <a:off x="7906254" y="5029200"/>
            <a:ext cx="514350" cy="3048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37" name="AutoShape 43"/>
          <p:cNvCxnSpPr>
            <a:cxnSpLocks noChangeShapeType="1"/>
            <a:stCxn id="32" idx="3"/>
            <a:endCxn id="33" idx="1"/>
          </p:cNvCxnSpPr>
          <p:nvPr/>
        </p:nvCxnSpPr>
        <p:spPr bwMode="auto">
          <a:xfrm>
            <a:off x="7906254" y="5334000"/>
            <a:ext cx="514350" cy="30480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7065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Zahlung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Die Zahlung ist der letzte Schritt im Kundenauftragsprozess. Dieser wird durch die Buchhaltungsabteilung verwaltet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Die endgültige Zahlung beinhaltet:</a:t>
            </a:r>
          </a:p>
          <a:p>
            <a:pPr lvl="1">
              <a:tabLst>
                <a:tab pos="1971675" algn="l"/>
              </a:tabLst>
            </a:pPr>
            <a:r>
              <a:rPr lang="de-DE" altLang="de-DE" dirty="0">
                <a:latin typeface="Arial" panose="020B0604020202020204" pitchFamily="34" charset="0"/>
              </a:rPr>
              <a:t>Zahlungen gegen Rechnungen buchen</a:t>
            </a:r>
          </a:p>
          <a:p>
            <a:pPr lvl="1">
              <a:tabLst>
                <a:tab pos="1971675" algn="l"/>
              </a:tabLst>
            </a:pPr>
            <a:r>
              <a:rPr lang="de-DE" altLang="de-DE" dirty="0">
                <a:latin typeface="Arial" panose="020B0604020202020204" pitchFamily="34" charset="0"/>
              </a:rPr>
              <a:t>Differenzen zwischen der Zahlung und der Rechnung </a:t>
            </a:r>
            <a:r>
              <a:rPr lang="de-DE" altLang="de-DE" dirty="0" smtClean="0">
                <a:latin typeface="Arial" panose="020B0604020202020204" pitchFamily="34" charset="0"/>
              </a:rPr>
              <a:t>ausgleichen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Die Zahlung erzeugt eine Buchung, die die Forderungen im  Debitorenkonto ausgleicht und z.B. das Bankkonto erhöht.</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3796541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Belegfluss</a:t>
            </a:r>
            <a:endParaRPr lang="de-DE" dirty="0"/>
          </a:p>
        </p:txBody>
      </p:sp>
      <p:sp>
        <p:nvSpPr>
          <p:cNvPr id="3" name="Inhaltsplatzhalter 2"/>
          <p:cNvSpPr>
            <a:spLocks noGrp="1"/>
          </p:cNvSpPr>
          <p:nvPr>
            <p:ph idx="1"/>
          </p:nvPr>
        </p:nvSpPr>
        <p:spPr/>
        <p:txBody>
          <a:bodyPr/>
          <a:lstStyle/>
          <a:p>
            <a:r>
              <a:rPr lang="de-DE" altLang="de-DE" dirty="0">
                <a:latin typeface="Arial" panose="020B0604020202020204" pitchFamily="34" charset="0"/>
              </a:rPr>
              <a:t>Der Belegfluss und die Auftragsstatusfunktion erlaubt es Ihnen, den Status eines Auftrags zu jedem beliebigen Zeitpunkt zu finden. SAP aktualisiert den Auftragsstatus sobald eine Änderung in einem Dokument im Kundenauftragszyklus vorgenommen wurde (Order-</a:t>
            </a:r>
            <a:r>
              <a:rPr lang="de-DE" altLang="de-DE" dirty="0" err="1">
                <a:latin typeface="Arial" panose="020B0604020202020204" pitchFamily="34" charset="0"/>
              </a:rPr>
              <a:t>to</a:t>
            </a:r>
            <a:r>
              <a:rPr lang="de-DE" altLang="de-DE" dirty="0">
                <a:latin typeface="Arial" panose="020B0604020202020204" pitchFamily="34" charset="0"/>
              </a:rPr>
              <a:t>-Cash).</a:t>
            </a:r>
            <a:endParaRPr lang="en-US" altLang="de-DE" dirty="0">
              <a:latin typeface="Arial" panose="020B0604020202020204" pitchFamily="34" charset="0"/>
            </a:endParaRPr>
          </a:p>
          <a:p>
            <a:endParaRPr lang="de-DE" dirty="0"/>
          </a:p>
        </p:txBody>
      </p:sp>
      <p:pic>
        <p:nvPicPr>
          <p:cNvPr id="6" name="Grafik 5"/>
          <p:cNvPicPr>
            <a:picLocks noChangeAspect="1"/>
          </p:cNvPicPr>
          <p:nvPr/>
        </p:nvPicPr>
        <p:blipFill>
          <a:blip r:embed="rId2"/>
          <a:stretch>
            <a:fillRect/>
          </a:stretch>
        </p:blipFill>
        <p:spPr>
          <a:xfrm>
            <a:off x="2055989" y="2751292"/>
            <a:ext cx="8081222" cy="3388473"/>
          </a:xfrm>
          <a:prstGeom prst="rect">
            <a:avLst/>
          </a:prstGeom>
        </p:spPr>
      </p:pic>
    </p:spTree>
    <p:extLst>
      <p:ext uri="{BB962C8B-B14F-4D97-AF65-F5344CB8AC3E}">
        <p14:creationId xmlns:p14="http://schemas.microsoft.com/office/powerpoint/2010/main" val="182916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Fehlerbeseitigung im Kundenauftragsprozess</a:t>
            </a:r>
            <a:endParaRPr lang="de-DE" dirty="0"/>
          </a:p>
        </p:txBody>
      </p:sp>
      <p:sp>
        <p:nvSpPr>
          <p:cNvPr id="3" name="Inhaltsplatzhalter 2"/>
          <p:cNvSpPr>
            <a:spLocks noGrp="1"/>
          </p:cNvSpPr>
          <p:nvPr>
            <p:ph idx="1"/>
          </p:nvPr>
        </p:nvSpPr>
        <p:spPr/>
        <p:txBody>
          <a:bodyPr/>
          <a:lstStyle/>
          <a:p>
            <a:r>
              <a:rPr lang="de-DE" altLang="de-DE" dirty="0">
                <a:latin typeface="Arial" panose="020B0604020202020204" pitchFamily="34" charset="0"/>
              </a:rPr>
              <a:t>„</a:t>
            </a:r>
            <a:r>
              <a:rPr lang="de-DE" altLang="de-DE" sz="2400" dirty="0">
                <a:latin typeface="Arial" panose="020B0604020202020204" pitchFamily="34" charset="0"/>
              </a:rPr>
              <a:t>Nie wieder habe ich so viel in so kurzer Zeit gelernt, da zwanzig Teilnehmer Fehler für mich gemacht haben! Sie können so viele Fehler gar nicht allein machen</a:t>
            </a:r>
            <a:r>
              <a:rPr lang="de-DE" altLang="de-DE" sz="2400" dirty="0" smtClean="0">
                <a:latin typeface="Arial" panose="020B0604020202020204" pitchFamily="34" charset="0"/>
              </a:rPr>
              <a:t>.“</a:t>
            </a:r>
            <a:endParaRPr lang="en-US" altLang="de-DE" dirty="0" smtClean="0">
              <a:latin typeface="Arial" panose="020B0604020202020204" pitchFamily="34" charset="0"/>
            </a:endParaRPr>
          </a:p>
          <a:p>
            <a:endParaRPr lang="en-US" altLang="de-DE" dirty="0">
              <a:latin typeface="Arial" panose="020B0604020202020204" pitchFamily="34" charset="0"/>
            </a:endParaRPr>
          </a:p>
          <a:p>
            <a:pPr lvl="2" algn="r">
              <a:buFont typeface="Arial" panose="020B0604020202020204" pitchFamily="34" charset="0"/>
              <a:buNone/>
            </a:pPr>
            <a:r>
              <a:rPr lang="en-US" altLang="de-DE" sz="2000" dirty="0">
                <a:latin typeface="Arial" panose="020B0604020202020204" pitchFamily="34" charset="0"/>
              </a:rPr>
              <a:t>SAP-</a:t>
            </a:r>
            <a:r>
              <a:rPr lang="en-US" altLang="de-DE" sz="2000" dirty="0" err="1">
                <a:latin typeface="Arial" panose="020B0604020202020204" pitchFamily="34" charset="0"/>
              </a:rPr>
              <a:t>Mitgründer</a:t>
            </a:r>
            <a:r>
              <a:rPr lang="en-US" altLang="de-DE" sz="2000" dirty="0">
                <a:latin typeface="Arial" panose="020B0604020202020204" pitchFamily="34" charset="0"/>
              </a:rPr>
              <a:t> Klaus </a:t>
            </a:r>
            <a:r>
              <a:rPr lang="en-US" altLang="de-DE" sz="2000" dirty="0" err="1">
                <a:latin typeface="Arial" panose="020B0604020202020204" pitchFamily="34" charset="0"/>
              </a:rPr>
              <a:t>Tschira</a:t>
            </a:r>
            <a:r>
              <a:rPr lang="en-US" altLang="de-DE" sz="2000" dirty="0">
                <a:latin typeface="Arial" panose="020B0604020202020204" pitchFamily="34" charset="0"/>
              </a:rPr>
              <a:t> </a:t>
            </a:r>
          </a:p>
          <a:p>
            <a:pPr lvl="2" algn="r">
              <a:buFont typeface="Arial" panose="020B0604020202020204" pitchFamily="34" charset="0"/>
              <a:buNone/>
            </a:pPr>
            <a:r>
              <a:rPr lang="en-US" altLang="de-DE" dirty="0" err="1">
                <a:latin typeface="Arial" panose="020B0604020202020204" pitchFamily="34" charset="0"/>
              </a:rPr>
              <a:t>über</a:t>
            </a:r>
            <a:r>
              <a:rPr lang="en-US" altLang="de-DE" dirty="0">
                <a:latin typeface="Arial" panose="020B0604020202020204" pitchFamily="34" charset="0"/>
              </a:rPr>
              <a:t> seine </a:t>
            </a:r>
            <a:r>
              <a:rPr lang="en-US" altLang="de-DE" dirty="0" err="1">
                <a:latin typeface="Arial" panose="020B0604020202020204" pitchFamily="34" charset="0"/>
              </a:rPr>
              <a:t>Erfahrungen</a:t>
            </a:r>
            <a:r>
              <a:rPr lang="en-US" altLang="de-DE" dirty="0">
                <a:latin typeface="Arial" panose="020B0604020202020204" pitchFamily="34" charset="0"/>
              </a:rPr>
              <a:t> </a:t>
            </a:r>
            <a:r>
              <a:rPr lang="en-US" altLang="de-DE" dirty="0" err="1">
                <a:latin typeface="Arial" panose="020B0604020202020204" pitchFamily="34" charset="0"/>
              </a:rPr>
              <a:t>beim</a:t>
            </a:r>
            <a:r>
              <a:rPr lang="en-US" altLang="de-DE" dirty="0">
                <a:latin typeface="Arial" panose="020B0604020202020204" pitchFamily="34" charset="0"/>
              </a:rPr>
              <a:t> </a:t>
            </a:r>
            <a:r>
              <a:rPr lang="en-US" altLang="de-DE" dirty="0" err="1">
                <a:latin typeface="Arial" panose="020B0604020202020204" pitchFamily="34" charset="0"/>
              </a:rPr>
              <a:t>Lehren</a:t>
            </a:r>
            <a:r>
              <a:rPr lang="en-US" altLang="de-DE" dirty="0">
                <a:latin typeface="Arial" panose="020B0604020202020204" pitchFamily="34" charset="0"/>
              </a:rPr>
              <a:t> </a:t>
            </a:r>
          </a:p>
          <a:p>
            <a:pPr lvl="2" algn="r">
              <a:buFont typeface="Arial" panose="020B0604020202020204" pitchFamily="34" charset="0"/>
              <a:buNone/>
            </a:pPr>
            <a:r>
              <a:rPr lang="en-US" altLang="de-DE" dirty="0">
                <a:latin typeface="Arial" panose="020B0604020202020204" pitchFamily="34" charset="0"/>
              </a:rPr>
              <a:t>von COBOL </a:t>
            </a:r>
            <a:r>
              <a:rPr lang="en-US" altLang="de-DE" dirty="0" err="1">
                <a:latin typeface="Arial" panose="020B0604020202020204" pitchFamily="34" charset="0"/>
              </a:rPr>
              <a:t>für</a:t>
            </a:r>
            <a:r>
              <a:rPr lang="en-US" altLang="de-DE" dirty="0">
                <a:latin typeface="Arial" panose="020B0604020202020204" pitchFamily="34" charset="0"/>
              </a:rPr>
              <a:t> </a:t>
            </a:r>
            <a:r>
              <a:rPr lang="en-US" altLang="de-DE" dirty="0" err="1">
                <a:latin typeface="Arial" panose="020B0604020202020204" pitchFamily="34" charset="0"/>
              </a:rPr>
              <a:t>Kunden</a:t>
            </a:r>
            <a:r>
              <a:rPr lang="en-US" altLang="de-DE" dirty="0">
                <a:latin typeface="Arial" panose="020B0604020202020204" pitchFamily="34" charset="0"/>
              </a:rPr>
              <a:t> </a:t>
            </a:r>
            <a:r>
              <a:rPr lang="en-US" altLang="de-DE" dirty="0" err="1">
                <a:latin typeface="Arial" panose="020B0604020202020204" pitchFamily="34" charset="0"/>
              </a:rPr>
              <a:t>bei</a:t>
            </a:r>
            <a:r>
              <a:rPr lang="en-US" altLang="de-DE" dirty="0">
                <a:latin typeface="Arial" panose="020B0604020202020204" pitchFamily="34" charset="0"/>
              </a:rPr>
              <a:t> IBM</a:t>
            </a:r>
          </a:p>
          <a:p>
            <a:endParaRPr lang="en-US" altLang="de-DE" sz="1600" dirty="0">
              <a:latin typeface="Arial" panose="020B0604020202020204" pitchFamily="34" charset="0"/>
            </a:endParaRPr>
          </a:p>
          <a:p>
            <a:r>
              <a:rPr lang="de-DE" altLang="de-DE" dirty="0"/>
              <a:t>Belegfluss</a:t>
            </a:r>
          </a:p>
          <a:p>
            <a:pPr lvl="1"/>
            <a:r>
              <a:rPr lang="de-DE" altLang="de-DE" dirty="0"/>
              <a:t>Übermittelt den Status des Kundenauftrags</a:t>
            </a:r>
          </a:p>
          <a:p>
            <a:pPr lvl="1"/>
            <a:endParaRPr lang="de-DE" altLang="de-DE" dirty="0"/>
          </a:p>
          <a:p>
            <a:r>
              <a:rPr lang="de-DE" altLang="de-DE" dirty="0" smtClean="0"/>
              <a:t>Kundenauftragsliste</a:t>
            </a:r>
            <a:endParaRPr lang="de-DE" altLang="de-DE" dirty="0"/>
          </a:p>
          <a:p>
            <a:pPr lvl="1"/>
            <a:r>
              <a:rPr lang="de-DE" altLang="de-DE" dirty="0"/>
              <a:t>Tool, um Kundenaufträge zu finden</a:t>
            </a:r>
          </a:p>
          <a:p>
            <a:pPr lvl="1"/>
            <a:r>
              <a:rPr lang="de-DE" altLang="de-DE" dirty="0"/>
              <a:t>Die User ID/Datensatznummer der Studenten wird benötigt</a:t>
            </a:r>
          </a:p>
          <a:p>
            <a:endParaRPr lang="de-DE" dirty="0"/>
          </a:p>
        </p:txBody>
      </p:sp>
      <p:pic>
        <p:nvPicPr>
          <p:cNvPr id="4" name="Picture 4" descr="BS009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302" y="3647679"/>
            <a:ext cx="533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4"/>
          <a:stretch>
            <a:fillRect/>
          </a:stretch>
        </p:blipFill>
        <p:spPr>
          <a:xfrm>
            <a:off x="6682801" y="3974704"/>
            <a:ext cx="5186399" cy="2174668"/>
          </a:xfrm>
          <a:prstGeom prst="rect">
            <a:avLst/>
          </a:prstGeom>
        </p:spPr>
      </p:pic>
    </p:spTree>
    <p:extLst>
      <p:ext uri="{BB962C8B-B14F-4D97-AF65-F5344CB8AC3E}">
        <p14:creationId xmlns:p14="http://schemas.microsoft.com/office/powerpoint/2010/main" val="185480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Funktionalität</a:t>
            </a:r>
            <a:endParaRPr lang="de-DE" dirty="0"/>
          </a:p>
        </p:txBody>
      </p:sp>
      <p:sp>
        <p:nvSpPr>
          <p:cNvPr id="3" name="Inhaltsplatzhalter 2"/>
          <p:cNvSpPr>
            <a:spLocks noGrp="1"/>
          </p:cNvSpPr>
          <p:nvPr>
            <p:ph idx="1"/>
          </p:nvPr>
        </p:nvSpPr>
        <p:spPr/>
        <p:txBody>
          <a:bodyPr/>
          <a:lstStyle/>
          <a:p>
            <a:r>
              <a:rPr lang="de-DE" altLang="de-DE" dirty="0" smtClean="0">
                <a:latin typeface="Arial" panose="020B0604020202020204" pitchFamily="34" charset="0"/>
              </a:rPr>
              <a:t>Vertriebsunterstützung</a:t>
            </a:r>
          </a:p>
          <a:p>
            <a:endParaRPr lang="de-DE" altLang="de-DE" dirty="0">
              <a:latin typeface="Arial" panose="020B0604020202020204" pitchFamily="34" charset="0"/>
            </a:endParaRPr>
          </a:p>
          <a:p>
            <a:r>
              <a:rPr lang="de-DE" altLang="de-DE" dirty="0" smtClean="0">
                <a:latin typeface="Arial" panose="020B0604020202020204" pitchFamily="34" charset="0"/>
              </a:rPr>
              <a:t>Verkauf</a:t>
            </a:r>
          </a:p>
          <a:p>
            <a:endParaRPr lang="de-DE" altLang="de-DE" dirty="0">
              <a:latin typeface="Arial" panose="020B0604020202020204" pitchFamily="34" charset="0"/>
            </a:endParaRPr>
          </a:p>
          <a:p>
            <a:r>
              <a:rPr lang="de-DE" altLang="de-DE" dirty="0">
                <a:latin typeface="Arial" panose="020B0604020202020204" pitchFamily="34" charset="0"/>
              </a:rPr>
              <a:t>Versand und </a:t>
            </a:r>
            <a:r>
              <a:rPr lang="de-DE" altLang="de-DE" dirty="0" smtClean="0">
                <a:latin typeface="Arial" panose="020B0604020202020204" pitchFamily="34" charset="0"/>
              </a:rPr>
              <a:t>Transport</a:t>
            </a:r>
          </a:p>
          <a:p>
            <a:endParaRPr lang="de-DE" altLang="de-DE" dirty="0">
              <a:latin typeface="Arial" panose="020B0604020202020204" pitchFamily="34" charset="0"/>
            </a:endParaRPr>
          </a:p>
          <a:p>
            <a:r>
              <a:rPr lang="de-DE" altLang="de-DE" dirty="0" smtClean="0">
                <a:latin typeface="Arial" panose="020B0604020202020204" pitchFamily="34" charset="0"/>
              </a:rPr>
              <a:t>Fakturierung</a:t>
            </a:r>
          </a:p>
          <a:p>
            <a:endParaRPr lang="de-DE" altLang="de-DE" dirty="0">
              <a:latin typeface="Arial" panose="020B0604020202020204" pitchFamily="34" charset="0"/>
            </a:endParaRPr>
          </a:p>
          <a:p>
            <a:r>
              <a:rPr lang="de-DE" altLang="de-DE" dirty="0" smtClean="0">
                <a:latin typeface="Arial" panose="020B0604020202020204" pitchFamily="34" charset="0"/>
              </a:rPr>
              <a:t>Kreditmanagement</a:t>
            </a:r>
          </a:p>
          <a:p>
            <a:endParaRPr lang="de-DE" altLang="de-DE" dirty="0">
              <a:latin typeface="Arial" panose="020B0604020202020204" pitchFamily="34" charset="0"/>
            </a:endParaRPr>
          </a:p>
          <a:p>
            <a:r>
              <a:rPr lang="de-DE" altLang="de-DE" dirty="0">
                <a:latin typeface="Arial" panose="020B0604020202020204" pitchFamily="34" charset="0"/>
              </a:rPr>
              <a:t>Außenhandel</a:t>
            </a:r>
          </a:p>
          <a:p>
            <a:endParaRPr lang="de-DE" dirty="0"/>
          </a:p>
        </p:txBody>
      </p:sp>
    </p:spTree>
    <p:extLst>
      <p:ext uri="{BB962C8B-B14F-4D97-AF65-F5344CB8AC3E}">
        <p14:creationId xmlns:p14="http://schemas.microsoft.com/office/powerpoint/2010/main" val="317260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Kapitelübersicht</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altLang="de-DE" dirty="0" smtClean="0">
                <a:latin typeface="Arial" panose="020B0604020202020204" pitchFamily="34" charset="0"/>
              </a:rPr>
              <a:t>SD Organisationsstruktur</a:t>
            </a:r>
          </a:p>
          <a:p>
            <a:pPr>
              <a:tabLst>
                <a:tab pos="1971675" algn="l"/>
              </a:tabLst>
            </a:pPr>
            <a:endParaRPr lang="de-DE" altLang="de-DE" dirty="0">
              <a:latin typeface="Arial" panose="020B0604020202020204" pitchFamily="34" charset="0"/>
            </a:endParaRPr>
          </a:p>
          <a:p>
            <a:pPr>
              <a:tabLst>
                <a:tab pos="1971675" algn="l"/>
              </a:tabLst>
            </a:pPr>
            <a:r>
              <a:rPr lang="de-DE" altLang="de-DE" dirty="0">
                <a:solidFill>
                  <a:schemeClr val="bg2"/>
                </a:solidFill>
                <a:latin typeface="Arial" panose="020B0604020202020204" pitchFamily="34" charset="0"/>
              </a:rPr>
              <a:t>SD </a:t>
            </a:r>
            <a:r>
              <a:rPr lang="de-DE" altLang="de-DE" dirty="0" smtClean="0">
                <a:solidFill>
                  <a:schemeClr val="bg2"/>
                </a:solidFill>
                <a:latin typeface="Arial" panose="020B0604020202020204" pitchFamily="34" charset="0"/>
              </a:rPr>
              <a:t>Stammdaten</a:t>
            </a:r>
          </a:p>
          <a:p>
            <a:pPr>
              <a:tabLst>
                <a:tab pos="1971675" algn="l"/>
              </a:tabLst>
            </a:pPr>
            <a:endParaRPr lang="de-DE" altLang="de-DE" dirty="0">
              <a:solidFill>
                <a:schemeClr val="bg2"/>
              </a:solidFill>
              <a:latin typeface="Arial" panose="020B0604020202020204" pitchFamily="34" charset="0"/>
            </a:endParaRPr>
          </a:p>
          <a:p>
            <a:pPr>
              <a:tabLst>
                <a:tab pos="1971675" algn="l"/>
              </a:tabLst>
            </a:pPr>
            <a:r>
              <a:rPr lang="de-DE" altLang="de-DE" dirty="0">
                <a:solidFill>
                  <a:schemeClr val="bg2"/>
                </a:solidFill>
                <a:latin typeface="Arial" panose="020B0604020202020204" pitchFamily="34" charset="0"/>
              </a:rPr>
              <a:t>SD Prozesse</a:t>
            </a:r>
          </a:p>
          <a:p>
            <a:pPr lvl="1">
              <a:tabLst>
                <a:tab pos="1971675" algn="l"/>
              </a:tabLst>
            </a:pPr>
            <a:r>
              <a:rPr lang="de-DE" altLang="de-DE" dirty="0">
                <a:solidFill>
                  <a:schemeClr val="bg2"/>
                </a:solidFill>
                <a:latin typeface="Arial" panose="020B0604020202020204" pitchFamily="34" charset="0"/>
              </a:rPr>
              <a:t>Order-</a:t>
            </a:r>
            <a:r>
              <a:rPr lang="de-DE" altLang="de-DE" dirty="0" err="1">
                <a:solidFill>
                  <a:schemeClr val="bg2"/>
                </a:solidFill>
                <a:latin typeface="Arial" panose="020B0604020202020204" pitchFamily="34" charset="0"/>
              </a:rPr>
              <a:t>to</a:t>
            </a:r>
            <a:r>
              <a:rPr lang="de-DE" altLang="de-DE" dirty="0">
                <a:solidFill>
                  <a:schemeClr val="bg2"/>
                </a:solidFill>
                <a:latin typeface="Arial" panose="020B0604020202020204" pitchFamily="34" charset="0"/>
              </a:rPr>
              <a:t>-Cash </a:t>
            </a:r>
            <a:r>
              <a:rPr lang="de-DE" altLang="de-DE" dirty="0" smtClean="0">
                <a:solidFill>
                  <a:schemeClr val="bg2"/>
                </a:solidFill>
                <a:latin typeface="Arial" panose="020B0604020202020204" pitchFamily="34" charset="0"/>
              </a:rPr>
              <a:t>Prozess</a:t>
            </a:r>
            <a:endParaRPr lang="de-DE" altLang="de-DE" dirty="0">
              <a:solidFill>
                <a:schemeClr val="bg2"/>
              </a:solidFill>
              <a:latin typeface="Arial" panose="020B0604020202020204" pitchFamily="34" charset="0"/>
            </a:endParaRPr>
          </a:p>
        </p:txBody>
      </p:sp>
    </p:spTree>
    <p:extLst>
      <p:ext uri="{BB962C8B-B14F-4D97-AF65-F5344CB8AC3E}">
        <p14:creationId xmlns:p14="http://schemas.microsoft.com/office/powerpoint/2010/main" val="36411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latin typeface="Arial" panose="020B0604020202020204" pitchFamily="34" charset="0"/>
              </a:rPr>
              <a:t>SD Organisationsstruktur</a:t>
            </a:r>
            <a:endParaRPr lang="de-DE" dirty="0"/>
          </a:p>
        </p:txBody>
      </p:sp>
      <p:sp>
        <p:nvSpPr>
          <p:cNvPr id="3" name="Textplatzhalter 2"/>
          <p:cNvSpPr>
            <a:spLocks noGrp="1"/>
          </p:cNvSpPr>
          <p:nvPr>
            <p:ph idx="1"/>
          </p:nvPr>
        </p:nvSpPr>
        <p:spPr>
          <a:xfrm>
            <a:off x="324000" y="1718238"/>
            <a:ext cx="11545200" cy="4392042"/>
          </a:xfrm>
        </p:spPr>
        <p:txBody>
          <a:bodyPr/>
          <a:lstStyle/>
          <a:p>
            <a:pPr>
              <a:lnSpc>
                <a:spcPct val="90000"/>
              </a:lnSpc>
              <a:tabLst>
                <a:tab pos="1971675" algn="l"/>
              </a:tabLst>
            </a:pPr>
            <a:r>
              <a:rPr lang="de-DE" altLang="de-DE" dirty="0" smtClean="0">
                <a:latin typeface="Arial" panose="020B0604020202020204" pitchFamily="34" charset="0"/>
              </a:rPr>
              <a:t>Mandant</a:t>
            </a:r>
          </a:p>
          <a:p>
            <a:pPr lvl="1">
              <a:lnSpc>
                <a:spcPct val="90000"/>
              </a:lnSpc>
              <a:tabLst>
                <a:tab pos="1971675" algn="l"/>
              </a:tabLst>
            </a:pPr>
            <a:r>
              <a:rPr lang="de-DE" altLang="de-DE" dirty="0" smtClean="0">
                <a:latin typeface="Arial" panose="020B0604020202020204" pitchFamily="34" charset="0"/>
              </a:rPr>
              <a:t>Betriebswirtschaftlich größte organisatorische Einheit in einem SAP-System</a:t>
            </a:r>
          </a:p>
          <a:p>
            <a:pPr lvl="1">
              <a:lnSpc>
                <a:spcPct val="90000"/>
              </a:lnSpc>
              <a:tabLst>
                <a:tab pos="1971675" algn="l"/>
              </a:tabLst>
            </a:pPr>
            <a:endParaRPr lang="de-DE" altLang="de-DE" dirty="0" smtClean="0">
              <a:latin typeface="Arial" panose="020B0604020202020204" pitchFamily="34" charset="0"/>
            </a:endParaRPr>
          </a:p>
          <a:p>
            <a:pPr>
              <a:lnSpc>
                <a:spcPct val="90000"/>
              </a:lnSpc>
              <a:tabLst>
                <a:tab pos="1971675" algn="l"/>
              </a:tabLst>
            </a:pPr>
            <a:r>
              <a:rPr lang="de-DE" altLang="de-DE" dirty="0" smtClean="0">
                <a:latin typeface="Arial" panose="020B0604020202020204" pitchFamily="34" charset="0"/>
              </a:rPr>
              <a:t>Buchungskreis</a:t>
            </a:r>
          </a:p>
          <a:p>
            <a:pPr lvl="1">
              <a:lnSpc>
                <a:spcPct val="90000"/>
              </a:lnSpc>
              <a:tabLst>
                <a:tab pos="1971675" algn="l"/>
              </a:tabLst>
            </a:pPr>
            <a:r>
              <a:rPr lang="de-DE" altLang="de-DE" dirty="0" smtClean="0">
                <a:latin typeface="Arial" panose="020B0604020202020204" pitchFamily="34" charset="0"/>
              </a:rPr>
              <a:t>Betriebswirtschaftlich kleinste Organisationseinheit, für die eine vollständige, in sich abgeschlossene Buchhaltung (Bilanz, GuV etc.) abgebildet werden kann</a:t>
            </a:r>
          </a:p>
          <a:p>
            <a:pPr lvl="1">
              <a:lnSpc>
                <a:spcPct val="90000"/>
              </a:lnSpc>
              <a:tabLst>
                <a:tab pos="1971675" algn="l"/>
              </a:tabLst>
            </a:pPr>
            <a:endParaRPr lang="de-DE" altLang="de-DE" dirty="0" smtClean="0">
              <a:latin typeface="Arial" panose="020B0604020202020204" pitchFamily="34" charset="0"/>
            </a:endParaRPr>
          </a:p>
          <a:p>
            <a:pPr>
              <a:lnSpc>
                <a:spcPct val="90000"/>
              </a:lnSpc>
              <a:tabLst>
                <a:tab pos="1971675" algn="l"/>
              </a:tabLst>
            </a:pPr>
            <a:r>
              <a:rPr lang="de-DE" altLang="de-DE" dirty="0" smtClean="0">
                <a:latin typeface="Arial" panose="020B0604020202020204" pitchFamily="34" charset="0"/>
              </a:rPr>
              <a:t>Kreditkontrollbereich</a:t>
            </a:r>
          </a:p>
          <a:p>
            <a:pPr lvl="1">
              <a:lnSpc>
                <a:spcPct val="90000"/>
              </a:lnSpc>
              <a:tabLst>
                <a:tab pos="1971675" algn="l"/>
              </a:tabLst>
            </a:pPr>
            <a:r>
              <a:rPr lang="de-DE" altLang="de-DE" dirty="0" smtClean="0">
                <a:latin typeface="Arial" panose="020B0604020202020204" pitchFamily="34" charset="0"/>
              </a:rPr>
              <a:t>Organisationseinheit, die die Kreditlinien der Kunden gewährt und überwacht</a:t>
            </a:r>
          </a:p>
          <a:p>
            <a:pPr lvl="1">
              <a:lnSpc>
                <a:spcPct val="90000"/>
              </a:lnSpc>
              <a:tabLst>
                <a:tab pos="1971675" algn="l"/>
              </a:tabLst>
            </a:pPr>
            <a:r>
              <a:rPr lang="de-DE" altLang="de-DE" dirty="0" smtClean="0">
                <a:latin typeface="Arial" panose="020B0604020202020204" pitchFamily="34" charset="0"/>
              </a:rPr>
              <a:t>Kann über einen oder mehrere Buchungskreise definiert werden</a:t>
            </a:r>
          </a:p>
          <a:p>
            <a:pPr lvl="1">
              <a:lnSpc>
                <a:spcPct val="90000"/>
              </a:lnSpc>
              <a:tabLst>
                <a:tab pos="1971675" algn="l"/>
              </a:tabLst>
            </a:pPr>
            <a:endParaRPr lang="de-DE" altLang="de-DE" dirty="0" smtClean="0">
              <a:latin typeface="Arial" panose="020B0604020202020204" pitchFamily="34" charset="0"/>
            </a:endParaRPr>
          </a:p>
          <a:p>
            <a:pPr>
              <a:lnSpc>
                <a:spcPct val="90000"/>
              </a:lnSpc>
              <a:tabLst>
                <a:tab pos="1971675" algn="l"/>
              </a:tabLst>
            </a:pPr>
            <a:r>
              <a:rPr lang="de-DE" altLang="de-DE" dirty="0" smtClean="0">
                <a:latin typeface="Arial" panose="020B0604020202020204" pitchFamily="34" charset="0"/>
              </a:rPr>
              <a:t>Verkaufsorganisation</a:t>
            </a:r>
          </a:p>
          <a:p>
            <a:pPr lvl="1">
              <a:lnSpc>
                <a:spcPct val="90000"/>
              </a:lnSpc>
              <a:tabLst>
                <a:tab pos="1971675" algn="l"/>
              </a:tabLst>
            </a:pPr>
            <a:r>
              <a:rPr lang="de-DE" altLang="de-DE" dirty="0" smtClean="0">
                <a:latin typeface="Arial" panose="020B0604020202020204" pitchFamily="34" charset="0"/>
              </a:rPr>
              <a:t>Organisationseinheit, die für den Verkauf von bestimmten Produkten oder Dienstleistungen verantwortlich ist</a:t>
            </a:r>
          </a:p>
          <a:p>
            <a:pPr lvl="1">
              <a:lnSpc>
                <a:spcPct val="90000"/>
              </a:lnSpc>
              <a:tabLst>
                <a:tab pos="1971675" algn="l"/>
              </a:tabLst>
            </a:pPr>
            <a:r>
              <a:rPr lang="de-DE" altLang="de-DE" dirty="0" smtClean="0">
                <a:latin typeface="Arial" panose="020B0604020202020204" pitchFamily="34" charset="0"/>
              </a:rPr>
              <a:t>Die Verantwortlichkeit umfasst auch die Haftung für verkaufte Produkte und die Verantwortung für die Rückgriffsrechte des Kunden</a:t>
            </a:r>
          </a:p>
          <a:p>
            <a:pPr lvl="1">
              <a:lnSpc>
                <a:spcPct val="90000"/>
              </a:lnSpc>
              <a:tabLst>
                <a:tab pos="1971675" algn="l"/>
              </a:tabLst>
            </a:pPr>
            <a:endParaRPr lang="de-DE" altLang="de-DE" dirty="0" smtClean="0">
              <a:latin typeface="Arial" panose="020B0604020202020204" pitchFamily="34" charset="0"/>
            </a:endParaRPr>
          </a:p>
          <a:p>
            <a:pPr>
              <a:lnSpc>
                <a:spcPct val="90000"/>
              </a:lnSpc>
              <a:tabLst>
                <a:tab pos="1971675" algn="l"/>
              </a:tabLst>
            </a:pPr>
            <a:r>
              <a:rPr lang="de-DE" altLang="de-DE" dirty="0" smtClean="0">
                <a:latin typeface="Arial" panose="020B0604020202020204" pitchFamily="34" charset="0"/>
              </a:rPr>
              <a:t>Vertriebsweg</a:t>
            </a:r>
          </a:p>
          <a:p>
            <a:pPr lvl="1">
              <a:lnSpc>
                <a:spcPct val="90000"/>
              </a:lnSpc>
              <a:tabLst>
                <a:tab pos="1971675" algn="l"/>
              </a:tabLst>
            </a:pPr>
            <a:r>
              <a:rPr lang="de-DE" altLang="de-DE" dirty="0" smtClean="0">
                <a:latin typeface="Arial" panose="020B0604020202020204" pitchFamily="34" charset="0"/>
              </a:rPr>
              <a:t>Ist der Weg, über den Produkte und Dienstleistungen zum Kunden gelangen</a:t>
            </a:r>
          </a:p>
          <a:p>
            <a:pPr lvl="1">
              <a:lnSpc>
                <a:spcPct val="90000"/>
              </a:lnSpc>
              <a:tabLst>
                <a:tab pos="1971675" algn="l"/>
              </a:tabLst>
            </a:pPr>
            <a:r>
              <a:rPr lang="de-DE" altLang="de-DE" dirty="0" smtClean="0">
                <a:latin typeface="Arial" panose="020B0604020202020204" pitchFamily="34" charset="0"/>
              </a:rPr>
              <a:t>Typische Beispiele für Vertriebswege sind Großhandel oder Endkundenverkauf</a:t>
            </a:r>
          </a:p>
          <a:p>
            <a:endParaRPr lang="de-DE" dirty="0"/>
          </a:p>
        </p:txBody>
      </p:sp>
    </p:spTree>
    <p:extLst>
      <p:ext uri="{BB962C8B-B14F-4D97-AF65-F5344CB8AC3E}">
        <p14:creationId xmlns:p14="http://schemas.microsoft.com/office/powerpoint/2010/main" val="3935334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SD Organisationsstruktur</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Sparte</a:t>
            </a:r>
          </a:p>
          <a:p>
            <a:pPr lvl="1">
              <a:tabLst>
                <a:tab pos="1971675" algn="l"/>
              </a:tabLst>
            </a:pPr>
            <a:r>
              <a:rPr lang="de-DE" altLang="de-DE" dirty="0">
                <a:latin typeface="Arial" panose="020B0604020202020204" pitchFamily="34" charset="0"/>
              </a:rPr>
              <a:t>Dient der Gruppierung von Materialien und </a:t>
            </a:r>
            <a:r>
              <a:rPr lang="de-DE" altLang="de-DE" dirty="0" smtClean="0">
                <a:latin typeface="Arial" panose="020B0604020202020204" pitchFamily="34" charset="0"/>
              </a:rPr>
              <a:t>Dienstleistungen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Vertriebsbereich</a:t>
            </a:r>
          </a:p>
          <a:p>
            <a:pPr lvl="1">
              <a:tabLst>
                <a:tab pos="1971675" algn="l"/>
              </a:tabLst>
            </a:pPr>
            <a:r>
              <a:rPr lang="de-DE" altLang="de-DE" dirty="0">
                <a:latin typeface="Arial" panose="020B0604020202020204" pitchFamily="34" charset="0"/>
              </a:rPr>
              <a:t>Kombination aus Verkaufsorganisation, Vertriebsweg und Sparte</a:t>
            </a:r>
          </a:p>
          <a:p>
            <a:pPr lvl="1">
              <a:tabLst>
                <a:tab pos="1971675" algn="l"/>
              </a:tabLst>
            </a:pPr>
            <a:r>
              <a:rPr lang="de-DE" altLang="de-DE" dirty="0">
                <a:latin typeface="Arial" panose="020B0604020202020204" pitchFamily="34" charset="0"/>
              </a:rPr>
              <a:t>Definiert Konditionen (z.B. Preisfindung) für </a:t>
            </a:r>
            <a:r>
              <a:rPr lang="de-DE" altLang="de-DE" dirty="0" smtClean="0">
                <a:latin typeface="Arial" panose="020B0604020202020204" pitchFamily="34" charset="0"/>
              </a:rPr>
              <a:t>Verkaufsaktivitäten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Werk </a:t>
            </a:r>
            <a:r>
              <a:rPr lang="de-DE" altLang="de-DE" sz="1600" dirty="0">
                <a:latin typeface="Arial" panose="020B0604020202020204" pitchFamily="34" charset="0"/>
              </a:rPr>
              <a:t>(hier: Auslieferungswerk)</a:t>
            </a:r>
          </a:p>
          <a:p>
            <a:pPr lvl="1">
              <a:tabLst>
                <a:tab pos="1971675" algn="l"/>
              </a:tabLst>
            </a:pPr>
            <a:r>
              <a:rPr lang="de-DE" altLang="de-DE" dirty="0">
                <a:latin typeface="Arial" panose="020B0604020202020204" pitchFamily="34" charset="0"/>
              </a:rPr>
              <a:t>Werk, von dem aus die Güter zum Kunden geliefert </a:t>
            </a:r>
            <a:r>
              <a:rPr lang="de-DE" altLang="de-DE" dirty="0" smtClean="0">
                <a:latin typeface="Arial" panose="020B0604020202020204" pitchFamily="34" charset="0"/>
              </a:rPr>
              <a:t>werden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Andere SD Organisationseinheiten:</a:t>
            </a:r>
          </a:p>
          <a:p>
            <a:pPr lvl="1">
              <a:tabLst>
                <a:tab pos="1971675" algn="l"/>
              </a:tabLst>
            </a:pPr>
            <a:r>
              <a:rPr lang="de-DE" altLang="de-DE" dirty="0">
                <a:latin typeface="Arial" panose="020B0604020202020204" pitchFamily="34" charset="0"/>
              </a:rPr>
              <a:t>Versandstelle</a:t>
            </a:r>
          </a:p>
          <a:p>
            <a:pPr lvl="1">
              <a:tabLst>
                <a:tab pos="1971675" algn="l"/>
              </a:tabLst>
            </a:pPr>
            <a:r>
              <a:rPr lang="de-DE" altLang="de-DE" dirty="0">
                <a:latin typeface="Arial" panose="020B0604020202020204" pitchFamily="34" charset="0"/>
              </a:rPr>
              <a:t>Ladestelle</a:t>
            </a:r>
          </a:p>
          <a:p>
            <a:pPr lvl="1">
              <a:tabLst>
                <a:tab pos="1971675" algn="l"/>
              </a:tabLst>
            </a:pPr>
            <a:r>
              <a:rPr lang="de-DE" altLang="de-DE" dirty="0">
                <a:latin typeface="Arial" panose="020B0604020202020204" pitchFamily="34" charset="0"/>
              </a:rPr>
              <a:t>Verkaufsbüro</a:t>
            </a:r>
          </a:p>
          <a:p>
            <a:pPr lvl="1">
              <a:tabLst>
                <a:tab pos="1971675" algn="l"/>
              </a:tabLst>
            </a:pPr>
            <a:r>
              <a:rPr lang="de-DE" altLang="de-DE" dirty="0">
                <a:latin typeface="Arial" panose="020B0604020202020204" pitchFamily="34" charset="0"/>
              </a:rPr>
              <a:t>Verkaufsgruppe</a:t>
            </a:r>
          </a:p>
          <a:p>
            <a:pPr lvl="1">
              <a:tabLst>
                <a:tab pos="1971675" algn="l"/>
              </a:tabLst>
            </a:pPr>
            <a:r>
              <a:rPr lang="de-DE" altLang="de-DE" dirty="0">
                <a:latin typeface="Arial" panose="020B0604020202020204" pitchFamily="34" charset="0"/>
              </a:rPr>
              <a:t>Verkaufsperson</a:t>
            </a:r>
          </a:p>
          <a:p>
            <a:endParaRPr lang="de-DE" dirty="0"/>
          </a:p>
        </p:txBody>
      </p:sp>
    </p:spTree>
    <p:extLst>
      <p:ext uri="{BB962C8B-B14F-4D97-AF65-F5344CB8AC3E}">
        <p14:creationId xmlns:p14="http://schemas.microsoft.com/office/powerpoint/2010/main" val="118811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rPr>
              <a:t>Global Bike </a:t>
            </a:r>
            <a:r>
              <a:rPr lang="de-DE" altLang="de-DE" dirty="0">
                <a:latin typeface="Arial" panose="020B0604020202020204" pitchFamily="34" charset="0"/>
              </a:rPr>
              <a:t>Struktur des Vertriebs</a:t>
            </a:r>
            <a:endParaRPr lang="de-DE" dirty="0"/>
          </a:p>
        </p:txBody>
      </p:sp>
      <p:sp>
        <p:nvSpPr>
          <p:cNvPr id="4" name="Rectangle 5"/>
          <p:cNvSpPr>
            <a:spLocks noChangeArrowheads="1"/>
          </p:cNvSpPr>
          <p:nvPr/>
        </p:nvSpPr>
        <p:spPr bwMode="white">
          <a:xfrm>
            <a:off x="4767011" y="2295275"/>
            <a:ext cx="13128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Global Bike</a:t>
            </a:r>
          </a:p>
        </p:txBody>
      </p:sp>
      <p:sp>
        <p:nvSpPr>
          <p:cNvPr id="5" name="Line 8"/>
          <p:cNvSpPr>
            <a:spLocks noChangeShapeType="1"/>
          </p:cNvSpPr>
          <p:nvPr/>
        </p:nvSpPr>
        <p:spPr bwMode="white">
          <a:xfrm>
            <a:off x="5428999" y="2654050"/>
            <a:ext cx="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 name="Line 10"/>
          <p:cNvSpPr>
            <a:spLocks noChangeShapeType="1"/>
          </p:cNvSpPr>
          <p:nvPr/>
        </p:nvSpPr>
        <p:spPr bwMode="white">
          <a:xfrm>
            <a:off x="3487486" y="3014412"/>
            <a:ext cx="38163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 name="Rectangle 5"/>
          <p:cNvSpPr>
            <a:spLocks noChangeArrowheads="1"/>
          </p:cNvSpPr>
          <p:nvPr/>
        </p:nvSpPr>
        <p:spPr bwMode="white">
          <a:xfrm>
            <a:off x="2695324" y="3303337"/>
            <a:ext cx="1720850"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Global Bike Inc.</a:t>
            </a:r>
          </a:p>
        </p:txBody>
      </p:sp>
      <p:sp>
        <p:nvSpPr>
          <p:cNvPr id="8" name="Rectangle 5"/>
          <p:cNvSpPr>
            <a:spLocks noChangeArrowheads="1"/>
          </p:cNvSpPr>
          <p:nvPr/>
        </p:nvSpPr>
        <p:spPr bwMode="white">
          <a:xfrm>
            <a:off x="5792536" y="3303337"/>
            <a:ext cx="2917825"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Global Bike Germany GmbH</a:t>
            </a:r>
          </a:p>
        </p:txBody>
      </p:sp>
      <p:sp>
        <p:nvSpPr>
          <p:cNvPr id="9" name="Line 8"/>
          <p:cNvSpPr>
            <a:spLocks noChangeShapeType="1"/>
          </p:cNvSpPr>
          <p:nvPr/>
        </p:nvSpPr>
        <p:spPr bwMode="white">
          <a:xfrm>
            <a:off x="3487486" y="3014412"/>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0" name="Line 8"/>
          <p:cNvSpPr>
            <a:spLocks noChangeShapeType="1"/>
          </p:cNvSpPr>
          <p:nvPr/>
        </p:nvSpPr>
        <p:spPr bwMode="white">
          <a:xfrm>
            <a:off x="7303836" y="3014412"/>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1" name="Line 8"/>
          <p:cNvSpPr>
            <a:spLocks noChangeShapeType="1"/>
          </p:cNvSpPr>
          <p:nvPr/>
        </p:nvSpPr>
        <p:spPr bwMode="white">
          <a:xfrm>
            <a:off x="3487486" y="3662112"/>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2" name="Line 10"/>
          <p:cNvSpPr>
            <a:spLocks noChangeShapeType="1"/>
          </p:cNvSpPr>
          <p:nvPr/>
        </p:nvSpPr>
        <p:spPr bwMode="white">
          <a:xfrm>
            <a:off x="2885824" y="4022475"/>
            <a:ext cx="19700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3" name="Line 8"/>
          <p:cNvSpPr>
            <a:spLocks noChangeShapeType="1"/>
          </p:cNvSpPr>
          <p:nvPr/>
        </p:nvSpPr>
        <p:spPr bwMode="white">
          <a:xfrm>
            <a:off x="2885824" y="4022475"/>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4" name="Line 8"/>
          <p:cNvSpPr>
            <a:spLocks noChangeShapeType="1"/>
          </p:cNvSpPr>
          <p:nvPr/>
        </p:nvSpPr>
        <p:spPr bwMode="white">
          <a:xfrm>
            <a:off x="4855911" y="4022475"/>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5" name="Rectangle 5"/>
          <p:cNvSpPr>
            <a:spLocks noChangeArrowheads="1"/>
          </p:cNvSpPr>
          <p:nvPr/>
        </p:nvSpPr>
        <p:spPr bwMode="white">
          <a:xfrm>
            <a:off x="2461961" y="4311400"/>
            <a:ext cx="1017588"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US West</a:t>
            </a:r>
          </a:p>
        </p:txBody>
      </p:sp>
      <p:sp>
        <p:nvSpPr>
          <p:cNvPr id="16" name="Rectangle 5"/>
          <p:cNvSpPr>
            <a:spLocks noChangeArrowheads="1"/>
          </p:cNvSpPr>
          <p:nvPr/>
        </p:nvSpPr>
        <p:spPr bwMode="white">
          <a:xfrm>
            <a:off x="4374899" y="4311400"/>
            <a:ext cx="865187" cy="341312"/>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US Ost</a:t>
            </a:r>
          </a:p>
        </p:txBody>
      </p:sp>
      <p:sp>
        <p:nvSpPr>
          <p:cNvPr id="17" name="Line 8"/>
          <p:cNvSpPr>
            <a:spLocks noChangeShapeType="1"/>
          </p:cNvSpPr>
          <p:nvPr/>
        </p:nvSpPr>
        <p:spPr bwMode="white">
          <a:xfrm>
            <a:off x="2911224" y="4670175"/>
            <a:ext cx="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8" name="Line 10"/>
          <p:cNvSpPr>
            <a:spLocks noChangeShapeType="1"/>
          </p:cNvSpPr>
          <p:nvPr/>
        </p:nvSpPr>
        <p:spPr bwMode="white">
          <a:xfrm>
            <a:off x="2569911" y="5030537"/>
            <a:ext cx="142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9" name="Line 8"/>
          <p:cNvSpPr>
            <a:spLocks noChangeShapeType="1"/>
          </p:cNvSpPr>
          <p:nvPr/>
        </p:nvSpPr>
        <p:spPr bwMode="white">
          <a:xfrm>
            <a:off x="2569911" y="5030537"/>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0" name="Line 8"/>
          <p:cNvSpPr>
            <a:spLocks noChangeShapeType="1"/>
          </p:cNvSpPr>
          <p:nvPr/>
        </p:nvSpPr>
        <p:spPr bwMode="white">
          <a:xfrm>
            <a:off x="3992311" y="5030537"/>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1" name="Rectangle 5"/>
          <p:cNvSpPr>
            <a:spLocks noChangeArrowheads="1"/>
          </p:cNvSpPr>
          <p:nvPr/>
        </p:nvSpPr>
        <p:spPr bwMode="white">
          <a:xfrm>
            <a:off x="2230186" y="5319462"/>
            <a:ext cx="11858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San Diego</a:t>
            </a:r>
          </a:p>
        </p:txBody>
      </p:sp>
      <p:sp>
        <p:nvSpPr>
          <p:cNvPr id="22" name="Line 8"/>
          <p:cNvSpPr>
            <a:spLocks noChangeShapeType="1"/>
          </p:cNvSpPr>
          <p:nvPr/>
        </p:nvSpPr>
        <p:spPr bwMode="white">
          <a:xfrm>
            <a:off x="7303836" y="3662112"/>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3" name="Line 10"/>
          <p:cNvSpPr>
            <a:spLocks noChangeShapeType="1"/>
          </p:cNvSpPr>
          <p:nvPr/>
        </p:nvSpPr>
        <p:spPr bwMode="white">
          <a:xfrm>
            <a:off x="6438649" y="4022475"/>
            <a:ext cx="17287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4" name="Line 8"/>
          <p:cNvSpPr>
            <a:spLocks noChangeShapeType="1"/>
          </p:cNvSpPr>
          <p:nvPr/>
        </p:nvSpPr>
        <p:spPr bwMode="white">
          <a:xfrm>
            <a:off x="6438649" y="4022475"/>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5" name="Line 8"/>
          <p:cNvSpPr>
            <a:spLocks noChangeShapeType="1"/>
          </p:cNvSpPr>
          <p:nvPr/>
        </p:nvSpPr>
        <p:spPr bwMode="white">
          <a:xfrm>
            <a:off x="8167436" y="4022475"/>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6" name="Rectangle 5"/>
          <p:cNvSpPr>
            <a:spLocks noChangeArrowheads="1"/>
          </p:cNvSpPr>
          <p:nvPr/>
        </p:nvSpPr>
        <p:spPr bwMode="white">
          <a:xfrm>
            <a:off x="5910011" y="4311400"/>
            <a:ext cx="1004888"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DE Nord</a:t>
            </a:r>
          </a:p>
        </p:txBody>
      </p:sp>
      <p:sp>
        <p:nvSpPr>
          <p:cNvPr id="27" name="Rectangle 5"/>
          <p:cNvSpPr>
            <a:spLocks noChangeArrowheads="1"/>
          </p:cNvSpPr>
          <p:nvPr/>
        </p:nvSpPr>
        <p:spPr bwMode="white">
          <a:xfrm>
            <a:off x="7792786" y="4311400"/>
            <a:ext cx="914400"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DE Süd</a:t>
            </a:r>
          </a:p>
        </p:txBody>
      </p:sp>
      <p:sp>
        <p:nvSpPr>
          <p:cNvPr id="28" name="Rectangle 5"/>
          <p:cNvSpPr>
            <a:spLocks noChangeArrowheads="1"/>
          </p:cNvSpPr>
          <p:nvPr/>
        </p:nvSpPr>
        <p:spPr bwMode="white">
          <a:xfrm>
            <a:off x="3560511" y="5319462"/>
            <a:ext cx="7921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Dallas</a:t>
            </a:r>
          </a:p>
        </p:txBody>
      </p:sp>
      <p:sp>
        <p:nvSpPr>
          <p:cNvPr id="29" name="Rectangle 5"/>
          <p:cNvSpPr>
            <a:spLocks noChangeArrowheads="1"/>
          </p:cNvSpPr>
          <p:nvPr/>
        </p:nvSpPr>
        <p:spPr bwMode="white">
          <a:xfrm>
            <a:off x="4506661" y="5319462"/>
            <a:ext cx="771525"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Miami</a:t>
            </a:r>
          </a:p>
        </p:txBody>
      </p:sp>
      <p:sp>
        <p:nvSpPr>
          <p:cNvPr id="30" name="Line 8"/>
          <p:cNvSpPr>
            <a:spLocks noChangeShapeType="1"/>
          </p:cNvSpPr>
          <p:nvPr/>
        </p:nvSpPr>
        <p:spPr bwMode="white">
          <a:xfrm>
            <a:off x="4855911" y="4671762"/>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1" name="Rectangle 5"/>
          <p:cNvSpPr>
            <a:spLocks noChangeArrowheads="1"/>
          </p:cNvSpPr>
          <p:nvPr/>
        </p:nvSpPr>
        <p:spPr bwMode="white">
          <a:xfrm>
            <a:off x="5935411" y="5319462"/>
            <a:ext cx="10842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Hamburg</a:t>
            </a:r>
          </a:p>
        </p:txBody>
      </p:sp>
      <p:sp>
        <p:nvSpPr>
          <p:cNvPr id="32" name="Line 8"/>
          <p:cNvSpPr>
            <a:spLocks noChangeShapeType="1"/>
          </p:cNvSpPr>
          <p:nvPr/>
        </p:nvSpPr>
        <p:spPr bwMode="white">
          <a:xfrm>
            <a:off x="6440236" y="4671762"/>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3" name="Rectangle 5"/>
          <p:cNvSpPr>
            <a:spLocks noChangeArrowheads="1"/>
          </p:cNvSpPr>
          <p:nvPr/>
        </p:nvSpPr>
        <p:spPr bwMode="white">
          <a:xfrm>
            <a:off x="7592761" y="5319462"/>
            <a:ext cx="124301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
                <a:schemeClr val="accent1"/>
              </a:buClr>
              <a:buSzPct val="80000"/>
              <a:buFont typeface="Wingdings" panose="05000000000000000000" pitchFamily="2" charset="2"/>
              <a:buNone/>
            </a:pPr>
            <a:r>
              <a:rPr lang="de-DE" altLang="de-DE" sz="1600">
                <a:solidFill>
                  <a:schemeClr val="bg1"/>
                </a:solidFill>
                <a:ea typeface="Arial Unicode MS" panose="020B0604020202020204" pitchFamily="34" charset="-128"/>
                <a:cs typeface="Arial Unicode MS" panose="020B0604020202020204" pitchFamily="34" charset="-128"/>
              </a:rPr>
              <a:t>Heidelberg</a:t>
            </a:r>
          </a:p>
        </p:txBody>
      </p:sp>
      <p:sp>
        <p:nvSpPr>
          <p:cNvPr id="34" name="Line 8"/>
          <p:cNvSpPr>
            <a:spLocks noChangeShapeType="1"/>
          </p:cNvSpPr>
          <p:nvPr/>
        </p:nvSpPr>
        <p:spPr bwMode="white">
          <a:xfrm>
            <a:off x="8169024" y="4671762"/>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5" name="Rectangle 5"/>
          <p:cNvSpPr>
            <a:spLocks noChangeArrowheads="1"/>
          </p:cNvSpPr>
          <p:nvPr/>
        </p:nvSpPr>
        <p:spPr bwMode="white">
          <a:xfrm>
            <a:off x="9361236" y="2295275"/>
            <a:ext cx="7778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
                <a:schemeClr val="accent1"/>
              </a:buClr>
              <a:buSzPct val="80000"/>
              <a:buFont typeface="Wingdings" panose="05000000000000000000" pitchFamily="2" charset="2"/>
              <a:buNone/>
            </a:pPr>
            <a:r>
              <a:rPr lang="de-DE" altLang="de-DE" sz="1200" b="0">
                <a:ea typeface="Arial Unicode MS" panose="020B0604020202020204" pitchFamily="34" charset="-128"/>
                <a:cs typeface="Arial Unicode MS" panose="020B0604020202020204" pitchFamily="34" charset="-128"/>
              </a:rPr>
              <a:t>Mandant</a:t>
            </a:r>
          </a:p>
        </p:txBody>
      </p:sp>
      <p:sp>
        <p:nvSpPr>
          <p:cNvPr id="36" name="Rectangle 5"/>
          <p:cNvSpPr>
            <a:spLocks noChangeArrowheads="1"/>
          </p:cNvSpPr>
          <p:nvPr/>
        </p:nvSpPr>
        <p:spPr bwMode="white">
          <a:xfrm>
            <a:off x="8975474" y="3262062"/>
            <a:ext cx="11874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
                <a:schemeClr val="accent1"/>
              </a:buClr>
              <a:buSzPct val="80000"/>
              <a:buFont typeface="Wingdings" panose="05000000000000000000" pitchFamily="2" charset="2"/>
              <a:buNone/>
            </a:pPr>
            <a:r>
              <a:rPr lang="de-DE" altLang="de-DE" sz="1200" b="0">
                <a:ea typeface="Arial Unicode MS" panose="020B0604020202020204" pitchFamily="34" charset="-128"/>
                <a:cs typeface="Arial Unicode MS" panose="020B0604020202020204" pitchFamily="34" charset="-128"/>
              </a:rPr>
              <a:t>Buchungskreis</a:t>
            </a:r>
          </a:p>
        </p:txBody>
      </p:sp>
      <p:sp>
        <p:nvSpPr>
          <p:cNvPr id="37" name="Rectangle 5"/>
          <p:cNvSpPr>
            <a:spLocks noChangeArrowheads="1"/>
          </p:cNvSpPr>
          <p:nvPr/>
        </p:nvSpPr>
        <p:spPr bwMode="white">
          <a:xfrm>
            <a:off x="9132636" y="4254250"/>
            <a:ext cx="1016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
                <a:schemeClr val="accent1"/>
              </a:buClr>
              <a:buSzPct val="80000"/>
              <a:buFont typeface="Wingdings" panose="05000000000000000000" pitchFamily="2" charset="2"/>
              <a:buNone/>
            </a:pPr>
            <a:r>
              <a:rPr lang="de-DE" altLang="de-DE" sz="1200" b="0">
                <a:ea typeface="Arial Unicode MS" panose="020B0604020202020204" pitchFamily="34" charset="-128"/>
                <a:cs typeface="Arial Unicode MS" panose="020B0604020202020204" pitchFamily="34" charset="-128"/>
              </a:rPr>
              <a:t>Verkaufs-</a:t>
            </a:r>
          </a:p>
          <a:p>
            <a:pPr algn="r" eaLnBrk="1" hangingPunct="1">
              <a:spcBef>
                <a:spcPct val="0"/>
              </a:spcBef>
              <a:buClr>
                <a:schemeClr val="accent1"/>
              </a:buClr>
              <a:buSzPct val="80000"/>
              <a:buFont typeface="Wingdings" panose="05000000000000000000" pitchFamily="2" charset="2"/>
              <a:buNone/>
            </a:pPr>
            <a:r>
              <a:rPr lang="de-DE" altLang="de-DE" sz="1200" b="0">
                <a:ea typeface="Arial Unicode MS" panose="020B0604020202020204" pitchFamily="34" charset="-128"/>
                <a:cs typeface="Arial Unicode MS" panose="020B0604020202020204" pitchFamily="34" charset="-128"/>
              </a:rPr>
              <a:t>organisation</a:t>
            </a:r>
          </a:p>
        </p:txBody>
      </p:sp>
      <p:sp>
        <p:nvSpPr>
          <p:cNvPr id="38" name="Rectangle 5"/>
          <p:cNvSpPr>
            <a:spLocks noChangeArrowheads="1"/>
          </p:cNvSpPr>
          <p:nvPr/>
        </p:nvSpPr>
        <p:spPr bwMode="white">
          <a:xfrm>
            <a:off x="9059611" y="5351212"/>
            <a:ext cx="1085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a:spcBef>
                <a:spcPct val="5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
                <a:schemeClr val="accent1"/>
              </a:buClr>
              <a:buSzPct val="80000"/>
              <a:buFont typeface="Wingdings" panose="05000000000000000000" pitchFamily="2" charset="2"/>
              <a:buNone/>
            </a:pPr>
            <a:r>
              <a:rPr lang="de-DE" altLang="de-DE" sz="1200" b="0">
                <a:ea typeface="Arial Unicode MS" panose="020B0604020202020204" pitchFamily="34" charset="-128"/>
                <a:cs typeface="Arial Unicode MS" panose="020B0604020202020204" pitchFamily="34" charset="-128"/>
              </a:rPr>
              <a:t>Verkaufsbüro</a:t>
            </a:r>
          </a:p>
        </p:txBody>
      </p:sp>
    </p:spTree>
    <p:extLst>
      <p:ext uri="{BB962C8B-B14F-4D97-AF65-F5344CB8AC3E}">
        <p14:creationId xmlns:p14="http://schemas.microsoft.com/office/powerpoint/2010/main" val="3324443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äsentation1" id="{57F493F3-C7D5-4775-8B15-1AB2D8924BA4}" vid="{BA671897-2218-4B64-A211-BE4C8732D146}"/>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SAP_Template_169_de</Template>
  <TotalTime>0</TotalTime>
  <Words>2143</Words>
  <Application>Microsoft Office PowerPoint</Application>
  <PresentationFormat>Benutzerdefiniert</PresentationFormat>
  <Paragraphs>562</Paragraphs>
  <Slides>46</Slides>
  <Notes>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46</vt:i4>
      </vt:variant>
    </vt:vector>
  </HeadingPairs>
  <TitlesOfParts>
    <vt:vector size="56" baseType="lpstr">
      <vt:lpstr>Angsana New</vt:lpstr>
      <vt:lpstr>Arial</vt:lpstr>
      <vt:lpstr>Arial Unicode MS</vt:lpstr>
      <vt:lpstr>Benton Sans</vt:lpstr>
      <vt:lpstr>Courier New</vt:lpstr>
      <vt:lpstr>Symbol</vt:lpstr>
      <vt:lpstr>Times New Roman</vt:lpstr>
      <vt:lpstr>wingdings</vt:lpstr>
      <vt:lpstr>wingdings</vt:lpstr>
      <vt:lpstr>SAP_2016_16x9_white</vt:lpstr>
      <vt:lpstr>Vertrieb (SD)</vt:lpstr>
      <vt:lpstr>PowerPoint-Präsentation</vt:lpstr>
      <vt:lpstr>PowerPoint-Präsentation</vt:lpstr>
      <vt:lpstr>PowerPoint-Präsentation</vt:lpstr>
      <vt:lpstr>Funktionalität</vt:lpstr>
      <vt:lpstr>Kapitelübersicht</vt:lpstr>
      <vt:lpstr>SD Organisationsstruktur</vt:lpstr>
      <vt:lpstr>SD Organisationsstruktur</vt:lpstr>
      <vt:lpstr>Global Bike Struktur des Vertriebs</vt:lpstr>
      <vt:lpstr>Global Bike Organisationsstruktur in SAP ERP (Vertrieb)</vt:lpstr>
      <vt:lpstr>Kapitelübersicht</vt:lpstr>
      <vt:lpstr>SD Stammdaten</vt:lpstr>
      <vt:lpstr>Kundenstammsatz</vt:lpstr>
      <vt:lpstr>Kundenstammsatz</vt:lpstr>
      <vt:lpstr>Materialstammsatz</vt:lpstr>
      <vt:lpstr>Materialstammsatz – Sichten</vt:lpstr>
      <vt:lpstr>Materialstammsatz</vt:lpstr>
      <vt:lpstr>Konditionsstammsatz (Preisfindung)</vt:lpstr>
      <vt:lpstr>Nachrichten für Vertriebsabwicklung</vt:lpstr>
      <vt:lpstr>Kapitelübersicht</vt:lpstr>
      <vt:lpstr>Kundenauftragsprozess</vt:lpstr>
      <vt:lpstr>Vorverkaufsaktivitäten (CRM Light)</vt:lpstr>
      <vt:lpstr>Anfrage</vt:lpstr>
      <vt:lpstr>Angebot</vt:lpstr>
      <vt:lpstr>Kundenauftrag</vt:lpstr>
      <vt:lpstr>Kundenauftrag</vt:lpstr>
      <vt:lpstr>Kundenauftrag</vt:lpstr>
      <vt:lpstr>Lieferplaneinteilung</vt:lpstr>
      <vt:lpstr>Rückwärtsterminierung</vt:lpstr>
      <vt:lpstr>Vorwärtsterminierung</vt:lpstr>
      <vt:lpstr>Versand &amp; Routenfindung</vt:lpstr>
      <vt:lpstr>Verfügbarkeitsprüfung</vt:lpstr>
      <vt:lpstr>Preisfindung</vt:lpstr>
      <vt:lpstr>Kreditprüfung</vt:lpstr>
      <vt:lpstr>Versand &amp; Transport</vt:lpstr>
      <vt:lpstr>Versand</vt:lpstr>
      <vt:lpstr>Erstellung der Lieferung</vt:lpstr>
      <vt:lpstr>Lieferbeleg</vt:lpstr>
      <vt:lpstr>Kommissionierung</vt:lpstr>
      <vt:lpstr>Laden und Verpacken</vt:lpstr>
      <vt:lpstr>Warenausgang</vt:lpstr>
      <vt:lpstr>Fakturierung</vt:lpstr>
      <vt:lpstr>Buchungsmethode</vt:lpstr>
      <vt:lpstr>Zahlung</vt:lpstr>
      <vt:lpstr>Belegfluss</vt:lpstr>
      <vt:lpstr>Fehlerbeseitigung im Kundenauftragsprozess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Victoria Helmstädt</dc:creator>
  <cp:keywords>2016/16:9/white</cp:keywords>
  <cp:lastModifiedBy>Chris Reich</cp:lastModifiedBy>
  <cp:revision>74</cp:revision>
  <dcterms:created xsi:type="dcterms:W3CDTF">2017-02-17T11:22:35Z</dcterms:created>
  <dcterms:modified xsi:type="dcterms:W3CDTF">2022-05-09T09:00:21Z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-1173631419</vt:i4>
  </property>
  <property fmtid="{D5CDD505-2E9C-101B-9397-08002B2CF9AE}" pid="3" name="_NewReviewCycle">
    <vt:lpwstr/>
  </property>
  <property fmtid="{D5CDD505-2E9C-101B-9397-08002B2CF9AE}" pid="4" name="_EmailSubject">
    <vt:lpwstr> UA Master Slides Diskussion</vt:lpwstr>
  </property>
  <property fmtid="{D5CDD505-2E9C-101B-9397-08002B2CF9AE}" pid="5" name="_AuthorEmail">
    <vt:lpwstr>kristof.schneider@sap.com</vt:lpwstr>
  </property>
  <property fmtid="{D5CDD505-2E9C-101B-9397-08002B2CF9AE}" pid="6" name="_AuthorEmailDisplayName">
    <vt:lpwstr>Schneider, Kristof</vt:lpwstr>
  </property>
  <property fmtid="{D5CDD505-2E9C-101B-9397-08002B2CF9AE}" pid="7" name="_PreviousAdHocReviewCycleID">
    <vt:i4>1357826825</vt:i4>
  </property>
</Properties>
</file>