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3"/>
  </p:notesMasterIdLst>
  <p:handoutMasterIdLst>
    <p:handoutMasterId r:id="rId24"/>
  </p:handoutMasterIdLst>
  <p:sldIdLst>
    <p:sldId id="381" r:id="rId2"/>
    <p:sldId id="380" r:id="rId3"/>
    <p:sldId id="363" r:id="rId4"/>
    <p:sldId id="364" r:id="rId5"/>
    <p:sldId id="382" r:id="rId6"/>
    <p:sldId id="366" r:id="rId7"/>
    <p:sldId id="368" r:id="rId8"/>
    <p:sldId id="383" r:id="rId9"/>
    <p:sldId id="369" r:id="rId10"/>
    <p:sldId id="370" r:id="rId11"/>
    <p:sldId id="384" r:id="rId12"/>
    <p:sldId id="371" r:id="rId13"/>
    <p:sldId id="372" r:id="rId14"/>
    <p:sldId id="385" r:id="rId15"/>
    <p:sldId id="373" r:id="rId16"/>
    <p:sldId id="374" r:id="rId17"/>
    <p:sldId id="386" r:id="rId18"/>
    <p:sldId id="375" r:id="rId19"/>
    <p:sldId id="376" r:id="rId20"/>
    <p:sldId id="377" r:id="rId21"/>
    <p:sldId id="378" r:id="rId22"/>
  </p:sldIdLst>
  <p:sldSz cx="12195175" cy="6859588"/>
  <p:notesSz cx="6797675" cy="9874250"/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285">
          <p15:clr>
            <a:srgbClr val="A4A3A4"/>
          </p15:clr>
        </p15:guide>
        <p15:guide id="4" orient="horz" pos="779">
          <p15:clr>
            <a:srgbClr val="A4A3A4"/>
          </p15:clr>
        </p15:guide>
        <p15:guide id="5" pos="7478">
          <p15:clr>
            <a:srgbClr val="A4A3A4"/>
          </p15:clr>
        </p15:guide>
        <p15:guide id="6" pos="205">
          <p15:clr>
            <a:srgbClr val="A4A3A4"/>
          </p15:clr>
        </p15:guide>
        <p15:guide id="7" pos="3849">
          <p15:clr>
            <a:srgbClr val="A4A3A4"/>
          </p15:clr>
        </p15:guide>
        <p15:guide id="8" pos="4708">
          <p15:clr>
            <a:srgbClr val="A4A3A4"/>
          </p15:clr>
        </p15:guide>
        <p15:guide id="9" pos="4812">
          <p15:clr>
            <a:srgbClr val="A4A3A4"/>
          </p15:clr>
        </p15:guide>
        <p15:guide id="10" pos="2865">
          <p15:clr>
            <a:srgbClr val="A4A3A4"/>
          </p15:clr>
        </p15:guide>
        <p15:guide id="11" pos="2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351">
          <p15:clr>
            <a:srgbClr val="A4A3A4"/>
          </p15:clr>
        </p15:guide>
        <p15:guide id="3" pos="3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2B2B2"/>
    <a:srgbClr val="003283"/>
    <a:srgbClr val="FF0000"/>
    <a:srgbClr val="666666"/>
    <a:srgbClr val="2B3F7B"/>
    <a:srgbClr val="9C277B"/>
    <a:srgbClr val="D4652D"/>
    <a:srgbClr val="9E3039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690" autoAdjust="0"/>
  </p:normalViewPr>
  <p:slideViewPr>
    <p:cSldViewPr snapToGrid="0" showGuides="1">
      <p:cViewPr varScale="1">
        <p:scale>
          <a:sx n="60" d="100"/>
          <a:sy n="60" d="100"/>
        </p:scale>
        <p:origin x="84" y="1572"/>
      </p:cViewPr>
      <p:guideLst>
        <p:guide orient="horz" pos="1285"/>
        <p:guide orient="horz" pos="779"/>
        <p:guide pos="7478"/>
        <p:guide pos="205"/>
        <p:guide pos="3849"/>
        <p:guide pos="4708"/>
        <p:guide pos="4812"/>
        <p:guide pos="2865"/>
        <p:guide pos="29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4200" y="-82"/>
      </p:cViewPr>
      <p:guideLst>
        <p:guide orient="horz" pos="3110"/>
        <p:guide pos="351"/>
        <p:guide pos="39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26008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61988"/>
            <a:ext cx="5715000" cy="3214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171" y="4548205"/>
            <a:ext cx="5709333" cy="4696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31497" y="9627396"/>
            <a:ext cx="934681" cy="221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7D8C2C35-2B8A-446E-BEC0-FD36716C29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1088776" rtl="0" eaLnBrk="1" latinLnBrk="0" hangingPunct="1">
      <a:buClr>
        <a:schemeClr val="accent1"/>
      </a:buClr>
      <a:buSzPct val="100000"/>
      <a:buFont typeface="Wingdings" pitchFamily="2" charset="2"/>
      <a:buChar char="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7188" indent="-176213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sh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40520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10518759" y="6066338"/>
            <a:ext cx="1352566" cy="470987"/>
            <a:chOff x="10518759" y="6066338"/>
            <a:chExt cx="1352566" cy="470987"/>
          </a:xfrm>
        </p:grpSpPr>
        <p:sp>
          <p:nvSpPr>
            <p:cNvPr id="10" name="Rectangle 15"/>
            <p:cNvSpPr/>
            <p:nvPr/>
          </p:nvSpPr>
          <p:spPr bwMode="gray">
            <a:xfrm>
              <a:off x="10518759" y="6088062"/>
              <a:ext cx="1352566" cy="449263"/>
            </a:xfrm>
            <a:prstGeom prst="rect">
              <a:avLst/>
            </a:prstGeom>
            <a:solidFill>
              <a:schemeClr val="bg1"/>
            </a:solidFill>
            <a:ln w="12700" cmpd="sng" algn="ctr">
              <a:noFill/>
              <a:prstDash val="dash"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759" y="6066338"/>
              <a:ext cx="1288232" cy="470987"/>
            </a:xfrm>
            <a:prstGeom prst="rect">
              <a:avLst/>
            </a:prstGeom>
          </p:spPr>
        </p:pic>
      </p:grpSp>
      <p:pic>
        <p:nvPicPr>
          <p:cNvPr id="12" name="Picture 8" descr="M:\Dokumente\UCC_Partner\Logos\SAP UA Logo\SAP_University_Alliances_Logo_2013_Februar\RGB\SAP_UniversityAlliances_scrn_R_pos_stac3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6184900"/>
            <a:ext cx="647700" cy="3524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9330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2"/>
          </p:nvPr>
        </p:nvSpPr>
        <p:spPr bwMode="gray">
          <a:xfrm>
            <a:off x="6208016" y="1691079"/>
            <a:ext cx="5661184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8057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4"/>
          </p:nvPr>
        </p:nvSpPr>
        <p:spPr bwMode="gray">
          <a:xfrm>
            <a:off x="8133316" y="1691079"/>
            <a:ext cx="3735883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 bwMode="gray">
          <a:xfrm>
            <a:off x="4228658" y="1691079"/>
            <a:ext cx="37404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3740399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24075"/>
            <a:ext cx="11545200" cy="756175"/>
          </a:xfrm>
        </p:spPr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714995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7639050" y="1691079"/>
            <a:ext cx="4232275" cy="4392042"/>
          </a:xfrm>
          <a:solidFill>
            <a:schemeClr val="bg1">
              <a:lumMod val="95000"/>
            </a:schemeClr>
          </a:solidFill>
        </p:spPr>
        <p:txBody>
          <a:bodyPr tIns="1543147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208016" y="1692392"/>
            <a:ext cx="5662800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7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4224188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706938" y="1692392"/>
            <a:ext cx="7164387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7"/>
          </p:nvPr>
        </p:nvSpPr>
        <p:spPr bwMode="gray">
          <a:xfrm>
            <a:off x="6208016" y="1691079"/>
            <a:ext cx="5661184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6208016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9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/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478741"/>
            <a:ext cx="1833518" cy="9072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4000" y="2061275"/>
            <a:ext cx="11545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6000" noProof="0" dirty="0" smtClean="0"/>
              <a:t>Vielen Dank!</a:t>
            </a:r>
            <a:endParaRPr lang="de-DE" sz="6000" kern="0" dirty="0" err="1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25792" y="3659939"/>
            <a:ext cx="4341615" cy="2141713"/>
          </a:xfrm>
          <a:noFill/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 marL="0" indent="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None/>
              <a:defRPr sz="2400" b="1" baseline="0">
                <a:solidFill>
                  <a:schemeClr val="tx1"/>
                </a:solidFill>
              </a:defRPr>
            </a:lvl1pPr>
            <a:lvl2pPr marL="2016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361338" indent="0">
              <a:buNone/>
              <a:defRPr/>
            </a:lvl5pPr>
          </a:lstStyle>
          <a:p>
            <a:pPr lvl="0"/>
            <a:r>
              <a:rPr lang="de-DE" dirty="0" smtClean="0"/>
              <a:t>Kontakt</a:t>
            </a:r>
          </a:p>
          <a:p>
            <a:pPr lvl="0"/>
            <a:endParaRPr lang="de-DE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 smtClean="0">
                <a:ea typeface="Arial Unicode MS" pitchFamily="34" charset="-128"/>
                <a:cs typeface="Arial Unicode MS" pitchFamily="34" charset="-128"/>
              </a:rPr>
              <a:t> &lt;Vorname&gt; &lt;Nachname&gt;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baseline="0" dirty="0" smtClean="0">
                <a:ea typeface="Arial Unicode MS" pitchFamily="34" charset="-128"/>
                <a:cs typeface="Arial Unicode MS" pitchFamily="34" charset="-128"/>
              </a:rPr>
              <a:t> &lt;Position, Organisation&gt;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baseline="0" dirty="0" smtClean="0">
                <a:ea typeface="Arial Unicode MS" pitchFamily="34" charset="-128"/>
                <a:cs typeface="Arial Unicode MS" pitchFamily="34" charset="-128"/>
              </a:rPr>
              <a:t> &lt;Kontaktinformationen&gt;</a:t>
            </a:r>
            <a:endParaRPr lang="de-DE" sz="1800" kern="0" dirty="0" smtClean="0">
              <a:ea typeface="Arial Unicode MS" pitchFamily="34" charset="-128"/>
              <a:cs typeface="Arial Unicode MS" pitchFamily="34" charset="-128"/>
            </a:endParaRP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0474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Autoren</a:t>
            </a:r>
          </a:p>
        </p:txBody>
      </p:sp>
    </p:spTree>
    <p:extLst>
      <p:ext uri="{BB962C8B-B14F-4D97-AF65-F5344CB8AC3E}">
        <p14:creationId xmlns:p14="http://schemas.microsoft.com/office/powerpoint/2010/main" val="178725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2016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360000" indent="0">
              <a:buNone/>
              <a:defRPr/>
            </a:lvl5pPr>
            <a:lvl6pPr marL="2721940" indent="0">
              <a:buNone/>
              <a:defRPr/>
            </a:lvl6pPr>
          </a:lstStyle>
          <a:p>
            <a:pPr lvl="0"/>
            <a:r>
              <a:rPr lang="en-US" noProof="0" dirty="0" smtClean="0"/>
              <a:t>&lt;level 1&gt;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87988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Lehrmaterial-I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3.1 (Juli 2017)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Lehrmaterial-V</a:t>
              </a:r>
              <a:r>
                <a:rPr lang="de-DE" sz="1800" b="1" baseline="0" noProof="0" dirty="0" smtClean="0">
                  <a:solidFill>
                    <a:schemeClr val="tx1"/>
                  </a:solidFill>
                  <a:latin typeface="+mj-lt"/>
                </a:rPr>
                <a:t>ersion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  <a:p>
            <a:pPr lvl="0"/>
            <a:r>
              <a:rPr lang="de-DE" noProof="0" dirty="0" smtClean="0"/>
              <a:t>&lt;Client&gt;</a:t>
            </a:r>
            <a:endParaRPr lang="de-DE" noProof="0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 Software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5176323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Voraussetzungen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5489073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&lt;Curricula&gt;</a:t>
            </a:r>
          </a:p>
          <a:p>
            <a:pPr lvl="0"/>
            <a:r>
              <a:rPr lang="de-DE" noProof="0" dirty="0" smtClean="0"/>
              <a:t>&lt;anderes&gt;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046605" y="4184140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Genutztes Modell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</p:txBody>
      </p:sp>
    </p:spTree>
    <p:extLst>
      <p:ext uri="{BB962C8B-B14F-4D97-AF65-F5344CB8AC3E}">
        <p14:creationId xmlns:p14="http://schemas.microsoft.com/office/powerpoint/2010/main" val="85436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two lines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b" anchorCtr="0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de-DE" sz="3600" noProof="0" dirty="0" smtClean="0"/>
              <a:t>Alternativer Titel</a:t>
            </a:r>
            <a:br>
              <a:rPr lang="de-DE" sz="3600" noProof="0" dirty="0" smtClean="0"/>
            </a:br>
            <a:r>
              <a:rPr lang="de-DE" sz="3600" noProof="0" dirty="0" smtClean="0"/>
              <a:t>Zwei Zeilen</a:t>
            </a:r>
            <a:endParaRPr lang="de-DE" noProof="0" dirty="0"/>
          </a:p>
        </p:txBody>
      </p:sp>
      <p:sp>
        <p:nvSpPr>
          <p:cNvPr id="12" name="TextBox 11"/>
          <p:cNvSpPr txBox="1"/>
          <p:nvPr/>
        </p:nvSpPr>
        <p:spPr>
          <a:xfrm rot="21360000">
            <a:off x="4212456" y="3628659"/>
            <a:ext cx="37702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 this title slide only with an</a:t>
            </a:r>
            <a:r>
              <a:rPr lang="en-US" sz="1800" kern="0" baseline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image</a:t>
            </a:r>
            <a:endParaRPr lang="en-US" sz="18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sh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two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de-DE" sz="3600" noProof="0" dirty="0" smtClean="0"/>
              <a:t>Alternativer Titel</a:t>
            </a:r>
            <a:br>
              <a:rPr lang="de-DE" sz="3600" noProof="0" dirty="0" smtClean="0"/>
            </a:br>
            <a:r>
              <a:rPr lang="de-DE" sz="3600" noProof="0" dirty="0" smtClean="0"/>
              <a:t>Zwei Zeilen</a:t>
            </a:r>
            <a:endParaRPr lang="de-DE" noProof="0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Curriculum-I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&lt;Curriculum-Version + letztes Update&gt;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Curriculum-V</a:t>
              </a:r>
              <a:r>
                <a:rPr lang="de-DE" sz="1800" b="1" baseline="0" noProof="0" dirty="0" smtClean="0">
                  <a:solidFill>
                    <a:schemeClr val="tx1"/>
                  </a:solidFill>
                  <a:latin typeface="+mj-lt"/>
                </a:rPr>
                <a:t>ersion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  <a:p>
            <a:pPr lvl="0"/>
            <a:r>
              <a:rPr lang="de-DE" noProof="0" dirty="0" smtClean="0"/>
              <a:t>&lt;Client&gt;</a:t>
            </a:r>
            <a:endParaRPr lang="de-DE" noProof="0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 Software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4533142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Voraussetzungen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4845892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&lt;Curricula&gt;</a:t>
            </a:r>
          </a:p>
          <a:p>
            <a:pPr lvl="0"/>
            <a:r>
              <a:rPr lang="de-DE" noProof="0" dirty="0" smtClean="0"/>
              <a:t>&lt;anderes&gt;</a:t>
            </a:r>
          </a:p>
        </p:txBody>
      </p:sp>
    </p:spTree>
    <p:extLst>
      <p:ext uri="{BB962C8B-B14F-4D97-AF65-F5344CB8AC3E}">
        <p14:creationId xmlns:p14="http://schemas.microsoft.com/office/powerpoint/2010/main" val="17840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-Informationen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324000" y="1499007"/>
            <a:ext cx="1299600" cy="1299600"/>
            <a:chOff x="214040" y="1152039"/>
            <a:chExt cx="765542" cy="765543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361780" y="1456593"/>
              <a:ext cx="464587" cy="191753"/>
              <a:chOff x="1642324" y="4884196"/>
              <a:chExt cx="660745" cy="294992"/>
            </a:xfrm>
          </p:grpSpPr>
          <p:sp>
            <p:nvSpPr>
              <p:cNvPr id="25" name="Richtungspfeil 24"/>
              <p:cNvSpPr/>
              <p:nvPr userDrawn="1"/>
            </p:nvSpPr>
            <p:spPr bwMode="gray">
              <a:xfrm rot="8100000">
                <a:off x="1767471" y="4884196"/>
                <a:ext cx="535598" cy="221844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gray">
              <a:xfrm rot="8100000">
                <a:off x="1920613" y="4887121"/>
                <a:ext cx="305780" cy="129124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7" name="Gerade Verbindung 25"/>
              <p:cNvCxnSpPr/>
              <p:nvPr userDrawn="1"/>
            </p:nvCxnSpPr>
            <p:spPr>
              <a:xfrm>
                <a:off x="1642324" y="5179188"/>
                <a:ext cx="14010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8" name="Gruppieren 27"/>
          <p:cNvGrpSpPr/>
          <p:nvPr userDrawn="1"/>
        </p:nvGrpSpPr>
        <p:grpSpPr>
          <a:xfrm>
            <a:off x="324000" y="3809388"/>
            <a:ext cx="1299600" cy="1299600"/>
            <a:chOff x="216000" y="2969382"/>
            <a:chExt cx="765542" cy="765543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4" y="3133080"/>
              <a:ext cx="361950" cy="43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Donut 11"/>
            <p:cNvSpPr/>
            <p:nvPr userDrawn="1"/>
          </p:nvSpPr>
          <p:spPr bwMode="gray">
            <a:xfrm>
              <a:off x="216000" y="2969382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32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Autoren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3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&lt;Autor&gt;</a:t>
            </a:r>
          </a:p>
          <a:p>
            <a:pPr lvl="0"/>
            <a:r>
              <a:rPr lang="de-DE" noProof="0" dirty="0" smtClean="0"/>
              <a:t>&lt;Autor&gt;</a:t>
            </a:r>
          </a:p>
          <a:p>
            <a:pPr lvl="0"/>
            <a:r>
              <a:rPr lang="de-DE" noProof="0" dirty="0" smtClean="0"/>
              <a:t>&lt;Autor&gt;</a:t>
            </a:r>
          </a:p>
        </p:txBody>
      </p:sp>
      <p:grpSp>
        <p:nvGrpSpPr>
          <p:cNvPr id="35" name="Gruppieren 34"/>
          <p:cNvGrpSpPr/>
          <p:nvPr userDrawn="1"/>
        </p:nvGrpSpPr>
        <p:grpSpPr>
          <a:xfrm>
            <a:off x="1957853" y="4230977"/>
            <a:ext cx="9911347" cy="500901"/>
            <a:chOff x="1108399" y="1396713"/>
            <a:chExt cx="7030682" cy="404566"/>
          </a:xfrm>
        </p:grpSpPr>
        <p:sp>
          <p:nvSpPr>
            <p:cNvPr id="36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Zielgruppen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7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044953" y="4927509"/>
            <a:ext cx="9824247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&lt;Zielgruppe&gt;</a:t>
            </a:r>
          </a:p>
          <a:p>
            <a:pPr lvl="0"/>
            <a:r>
              <a:rPr lang="de-DE" noProof="0" dirty="0" smtClean="0"/>
              <a:t>&lt;Zielgruppe&gt;</a:t>
            </a:r>
          </a:p>
          <a:p>
            <a:pPr lvl="0"/>
            <a:r>
              <a:rPr lang="de-DE" noProof="0" dirty="0" smtClean="0"/>
              <a:t>&lt;Zielgruppe&gt;</a:t>
            </a:r>
          </a:p>
        </p:txBody>
      </p:sp>
    </p:spTree>
    <p:extLst>
      <p:ext uri="{BB962C8B-B14F-4D97-AF65-F5344CB8AC3E}">
        <p14:creationId xmlns:p14="http://schemas.microsoft.com/office/powerpoint/2010/main" val="273884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-Informationen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24000" y="1503256"/>
            <a:ext cx="1299600" cy="1299600"/>
            <a:chOff x="214040" y="1152039"/>
            <a:chExt cx="765542" cy="765543"/>
          </a:xfrm>
        </p:grpSpPr>
        <p:sp>
          <p:nvSpPr>
            <p:cNvPr id="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87" y="1313261"/>
              <a:ext cx="3524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4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Lernziele</a:t>
              </a:r>
              <a:endParaRPr lang="de-DE" sz="1800" b="1" kern="1200" noProof="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&lt;Lernziel&gt;</a:t>
            </a:r>
          </a:p>
          <a:p>
            <a:pPr lvl="0"/>
            <a:r>
              <a:rPr lang="de-DE" noProof="0" dirty="0" smtClean="0"/>
              <a:t>&lt;Lernziel&gt;</a:t>
            </a:r>
          </a:p>
          <a:p>
            <a:pPr lvl="0"/>
            <a:r>
              <a:rPr lang="de-DE" noProof="0" dirty="0" smtClean="0"/>
              <a:t>&lt;Lernziel&gt;</a:t>
            </a:r>
          </a:p>
        </p:txBody>
      </p:sp>
    </p:spTree>
    <p:extLst>
      <p:ext uri="{BB962C8B-B14F-4D97-AF65-F5344CB8AC3E}">
        <p14:creationId xmlns:p14="http://schemas.microsoft.com/office/powerpoint/2010/main" val="101486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&lt;Agenda&gt;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8060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defRPr/>
            </a:lvl4pPr>
            <a:lvl9pPr marL="4355104" indent="0">
              <a:buNone/>
              <a:defRPr/>
            </a:lvl9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7103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24075"/>
            <a:ext cx="11545200" cy="7561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&lt;level 1&gt;</a:t>
            </a:r>
          </a:p>
          <a:p>
            <a:pPr lvl="1"/>
            <a:r>
              <a:rPr lang="en-US" noProof="0" dirty="0" smtClean="0"/>
              <a:t>&lt;level 2&gt;</a:t>
            </a:r>
          </a:p>
          <a:p>
            <a:pPr lvl="2"/>
            <a:r>
              <a:rPr lang="en-US" noProof="0" dirty="0" smtClean="0"/>
              <a:t>&lt;level 3&gt;</a:t>
            </a:r>
          </a:p>
          <a:p>
            <a:pPr lvl="3"/>
            <a:r>
              <a:rPr lang="en-US" noProof="0" dirty="0" smtClean="0"/>
              <a:t>&lt;level 4&gt;</a:t>
            </a:r>
          </a:p>
        </p:txBody>
      </p:sp>
      <p:sp>
        <p:nvSpPr>
          <p:cNvPr id="33" name="Rectangle 32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 userDrawn="1"/>
        </p:nvSpPr>
        <p:spPr bwMode="white">
          <a:xfrm>
            <a:off x="324000" y="6537251"/>
            <a:ext cx="11545200" cy="324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 bwMode="black">
          <a:xfrm>
            <a:off x="324000" y="6630039"/>
            <a:ext cx="3486537" cy="138499"/>
          </a:xfrm>
          <a:prstGeom prst="rect">
            <a:avLst/>
          </a:prstGeom>
          <a:noFill/>
        </p:spPr>
        <p:txBody>
          <a:bodyPr wrap="none" lIns="85730" tIns="0" rIns="0" bIns="0" rtlCol="0">
            <a:spAutoFit/>
          </a:bodyPr>
          <a:lstStyle/>
          <a:p>
            <a:pPr marL="0" indent="0" algn="l" defTabSz="816226">
              <a:buClr>
                <a:srgbClr val="000000"/>
              </a:buClr>
              <a:buFont typeface="Arial" pitchFamily="34" charset="0"/>
              <a:buNone/>
            </a:pPr>
            <a:r>
              <a:rPr lang="de-DE" sz="900" noProof="0" dirty="0" smtClean="0">
                <a:solidFill>
                  <a:srgbClr val="FFFFFF"/>
                </a:solidFill>
              </a:rPr>
              <a:t>© 2022 SAP</a:t>
            </a:r>
            <a:r>
              <a:rPr lang="de-DE" sz="900" baseline="0" noProof="0" dirty="0" smtClean="0">
                <a:solidFill>
                  <a:srgbClr val="FFFFFF"/>
                </a:solidFill>
              </a:rPr>
              <a:t> SE /  SAP UCC Magdeburg</a:t>
            </a:r>
            <a:r>
              <a:rPr lang="de-DE" sz="900" noProof="0" dirty="0" smtClean="0">
                <a:solidFill>
                  <a:srgbClr val="FFFFFF"/>
                </a:solidFill>
              </a:rPr>
              <a:t>. Alle Rechte vorbehalten.</a:t>
            </a:r>
          </a:p>
        </p:txBody>
      </p:sp>
      <p:sp>
        <p:nvSpPr>
          <p:cNvPr id="34" name="TextBox 33"/>
          <p:cNvSpPr txBox="1"/>
          <p:nvPr userDrawn="1"/>
        </p:nvSpPr>
        <p:spPr bwMode="black">
          <a:xfrm>
            <a:off x="11640519" y="6630039"/>
            <a:ext cx="227631" cy="138499"/>
          </a:xfrm>
          <a:prstGeom prst="rect">
            <a:avLst/>
          </a:prstGeom>
          <a:noFill/>
        </p:spPr>
        <p:txBody>
          <a:bodyPr wrap="none" lIns="0" tIns="0" rIns="85730" bIns="0" rtlCol="0">
            <a:spAutoFit/>
          </a:bodyPr>
          <a:lstStyle/>
          <a:p>
            <a:pPr marL="111525" indent="-111525" algn="r">
              <a:buClr>
                <a:schemeClr val="accent2"/>
              </a:buClr>
              <a:buFont typeface="Arial" pitchFamily="34" charset="0"/>
              <a:buNone/>
            </a:pPr>
            <a:fld id="{0BDC132A-5C91-4078-9777-31DA19A62E0A}" type="slidenum">
              <a:rPr lang="en-US" sz="900" baseline="0" noProof="0" smtClean="0">
                <a:solidFill>
                  <a:schemeClr val="bg1"/>
                </a:solidFill>
              </a:rPr>
              <a:pPr marL="111525" indent="-111525" algn="r">
                <a:buClr>
                  <a:schemeClr val="accent2"/>
                </a:buClr>
                <a:buFont typeface="Arial" pitchFamily="34" charset="0"/>
                <a:buNone/>
              </a:pPr>
              <a:t>‹Nr.›</a:t>
            </a:fld>
            <a:endParaRPr lang="en-US" sz="90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56" r:id="rId5"/>
    <p:sldLayoutId id="2147483759" r:id="rId6"/>
    <p:sldLayoutId id="2147483760" r:id="rId7"/>
    <p:sldLayoutId id="2147483746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45" r:id="rId16"/>
    <p:sldLayoutId id="2147483757" r:id="rId17"/>
    <p:sldLayoutId id="2147483758" r:id="rId18"/>
    <p:sldLayoutId id="2147483762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88776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1600" indent="-216000" algn="l" defTabSz="1088776" rtl="0" eaLnBrk="1" latinLnBrk="0" hangingPunct="1"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17600" indent="-216000" algn="l" defTabSz="1088776" rtl="0" eaLnBrk="1" latinLnBrk="0" hangingPunct="1">
        <a:spcBef>
          <a:spcPts val="338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1088776" rtl="0" eaLnBrk="1" latinLnBrk="0" hangingPunct="1">
        <a:spcBef>
          <a:spcPts val="225"/>
        </a:spcBef>
        <a:buClr>
          <a:schemeClr val="accent1"/>
        </a:buClr>
        <a:buSzPct val="75000"/>
        <a:buFont typeface="Symbol" panose="05050102010706020507" pitchFamily="18" charset="2"/>
        <a:buChar char="-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16000" algn="l" defTabSz="1088776" rtl="0" eaLnBrk="1" latinLnBrk="0" hangingPunct="1">
        <a:spcBef>
          <a:spcPts val="14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1088776" rtl="0" eaLnBrk="1" latinLnBrk="0" hangingPunct="1">
        <a:spcBef>
          <a:spcPts val="250"/>
        </a:spcBef>
        <a:buClr>
          <a:schemeClr val="tx1"/>
        </a:buClr>
        <a:buSzPct val="100000"/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Global Bike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Curriculum: Einführung in </a:t>
            </a:r>
            <a:r>
              <a:rPr lang="de-DE" dirty="0" smtClean="0"/>
              <a:t>S/4HANA mit </a:t>
            </a:r>
            <a:r>
              <a:rPr lang="de-DE" dirty="0"/>
              <a:t>Global Bike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3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Organisationsstruktur </a:t>
            </a:r>
            <a:r>
              <a:rPr lang="en-US" altLang="de-DE" dirty="0" smtClean="0">
                <a:latin typeface="Arial" panose="020B0604020202020204" pitchFamily="34" charset="0"/>
              </a:rPr>
              <a:t>(</a:t>
            </a:r>
            <a:r>
              <a:rPr lang="en-US" altLang="de-DE" dirty="0">
                <a:latin typeface="Arial" panose="020B0604020202020204" pitchFamily="34" charset="0"/>
              </a:rPr>
              <a:t>Personal)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Mitarbeiter </a:t>
            </a:r>
            <a:r>
              <a:rPr lang="en-US" altLang="de-DE" dirty="0" smtClean="0"/>
              <a:t>(</a:t>
            </a:r>
            <a:r>
              <a:rPr lang="en-US" altLang="de-DE" dirty="0"/>
              <a:t>USA und Deutschland)</a:t>
            </a:r>
          </a:p>
          <a:p>
            <a:endParaRPr lang="de-DE" dirty="0"/>
          </a:p>
        </p:txBody>
      </p:sp>
      <p:pic>
        <p:nvPicPr>
          <p:cNvPr id="4" name="Picture 33" descr="04_Employees_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49" y="3059504"/>
            <a:ext cx="4876800" cy="30702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2" descr="04_Employees_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24" y="1691079"/>
            <a:ext cx="3744913" cy="263366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B2B2B2"/>
                </a:solidFill>
              </a:rPr>
              <a:t>Global Bike </a:t>
            </a:r>
            <a:r>
              <a:rPr lang="de-DE" dirty="0" smtClean="0">
                <a:solidFill>
                  <a:srgbClr val="B2B2B2"/>
                </a:solidFill>
              </a:rPr>
              <a:t>Group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 smtClean="0">
                <a:solidFill>
                  <a:srgbClr val="B2B2B2"/>
                </a:solidFill>
              </a:rPr>
              <a:t>Unternehmensstruktur</a:t>
            </a:r>
          </a:p>
          <a:p>
            <a:endParaRPr lang="de-DE" dirty="0"/>
          </a:p>
          <a:p>
            <a:r>
              <a:rPr lang="de-DE" dirty="0" smtClean="0"/>
              <a:t>Produkte</a:t>
            </a:r>
          </a:p>
          <a:p>
            <a:endParaRPr lang="de-DE" dirty="0"/>
          </a:p>
          <a:p>
            <a:r>
              <a:rPr lang="de-DE" dirty="0" smtClean="0">
                <a:solidFill>
                  <a:srgbClr val="B2B2B2"/>
                </a:solidFill>
              </a:rPr>
              <a:t>Geschäftspartner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>
                <a:solidFill>
                  <a:srgbClr val="B2B2B2"/>
                </a:solidFill>
              </a:rPr>
              <a:t>Geschäftsprozesse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7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Produkte</a:t>
            </a:r>
            <a:endParaRPr lang="de-D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539750" y="1268413"/>
            <a:ext cx="3816350" cy="4857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1600" indent="-216000" algn="l" defTabSz="1088776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600" indent="-216000" algn="l" defTabSz="1088776" rtl="0" eaLnBrk="1" latinLnBrk="0" hangingPunct="1">
              <a:spcBef>
                <a:spcPts val="338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16000" algn="l" defTabSz="1088776" rtl="0" eaLnBrk="1" latinLnBrk="0" hangingPunct="1">
              <a:spcBef>
                <a:spcPts val="225"/>
              </a:spcBef>
              <a:buClr>
                <a:schemeClr val="accent1"/>
              </a:buClr>
              <a:buSzPct val="75000"/>
              <a:buFont typeface="Symbol" panose="05050102010706020507" pitchFamily="18" charset="2"/>
              <a:buChar char="-"/>
              <a:defRPr sz="1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216000" algn="l" defTabSz="1088776" rtl="0" eaLnBrk="1" latinLnBrk="0" hangingPunct="1">
              <a:spcBef>
                <a:spcPts val="140"/>
              </a:spcBef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88776" rtl="0" eaLnBrk="1" latinLnBrk="0" hangingPunct="1">
              <a:spcBef>
                <a:spcPts val="25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latin typeface="Arial" panose="020B0604020202020204" pitchFamily="34" charset="0"/>
              </a:rPr>
              <a:t>Handelswaren</a:t>
            </a: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Zubehör</a:t>
            </a:r>
            <a:endParaRPr lang="de-DE" altLang="de-DE" dirty="0">
              <a:latin typeface="Arial" panose="020B0604020202020204" pitchFamily="34" charset="0"/>
            </a:endParaRPr>
          </a:p>
          <a:p>
            <a:pPr lvl="2"/>
            <a:r>
              <a:rPr lang="de-DE" altLang="de-DE" dirty="0" smtClean="0">
                <a:latin typeface="Arial" panose="020B0604020202020204" pitchFamily="34" charset="0"/>
              </a:rPr>
              <a:t>Sicherheit</a:t>
            </a:r>
          </a:p>
          <a:p>
            <a:pPr lvl="2"/>
            <a:r>
              <a:rPr lang="de-DE" altLang="de-DE" dirty="0" smtClean="0">
                <a:latin typeface="Arial" panose="020B0604020202020204" pitchFamily="34" charset="0"/>
              </a:rPr>
              <a:t>Andere</a:t>
            </a:r>
          </a:p>
          <a:p>
            <a:pPr marL="808038" lvl="1"/>
            <a:endParaRPr lang="de-DE" altLang="de-DE" dirty="0" smtClean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37910" y="1268413"/>
            <a:ext cx="38163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16000" eaLnBrk="1" hangingPunct="1">
              <a:spcBef>
                <a:spcPct val="5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altLang="de-DE" sz="1800" b="0" dirty="0"/>
              <a:t>Rohstoffe</a:t>
            </a:r>
          </a:p>
          <a:p>
            <a:pPr lvl="1">
              <a:buClrTx/>
              <a:buFontTx/>
              <a:buChar char="-"/>
            </a:pPr>
            <a:endParaRPr lang="de-DE" altLang="de-DE" sz="1800" b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76" y="2767827"/>
            <a:ext cx="2974276" cy="18589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41" y="1670301"/>
            <a:ext cx="2714315" cy="45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Produkte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Halbfabrikate</a:t>
            </a:r>
          </a:p>
          <a:p>
            <a:endParaRPr lang="de-DE" altLang="de-DE" dirty="0" smtClean="0">
              <a:latin typeface="Arial" panose="020B0604020202020204" pitchFamily="34" charset="0"/>
            </a:endParaRPr>
          </a:p>
          <a:p>
            <a:endParaRPr lang="de-DE" altLang="de-DE" dirty="0">
              <a:latin typeface="Arial" panose="020B0604020202020204" pitchFamily="34" charset="0"/>
            </a:endParaRPr>
          </a:p>
          <a:p>
            <a:endParaRPr lang="de-DE" altLang="de-DE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altLang="de-DE" dirty="0" smtClean="0">
              <a:latin typeface="Arial" panose="020B0604020202020204" pitchFamily="34" charset="0"/>
            </a:endParaRPr>
          </a:p>
          <a:p>
            <a:endParaRPr lang="de-DE" altLang="de-DE" dirty="0" smtClean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Fertigerzeugnisse</a:t>
            </a: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Rennräder (</a:t>
            </a:r>
            <a:r>
              <a:rPr lang="de-DE" altLang="de-DE" dirty="0" err="1" smtClean="0">
                <a:latin typeface="Arial" panose="020B0604020202020204" pitchFamily="34" charset="0"/>
              </a:rPr>
              <a:t>Deluxe</a:t>
            </a:r>
            <a:r>
              <a:rPr lang="de-DE" altLang="de-DE" dirty="0" smtClean="0">
                <a:latin typeface="Arial" panose="020B0604020202020204" pitchFamily="34" charset="0"/>
              </a:rPr>
              <a:t>, Professional) in drei Farben</a:t>
            </a: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Mountain Bikes (Herren, Damen)</a:t>
            </a:r>
          </a:p>
          <a:p>
            <a:pPr marL="808038" lvl="1"/>
            <a:endParaRPr lang="de-DE" altLang="de-DE" dirty="0" smtClean="0">
              <a:latin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36" y="4350837"/>
            <a:ext cx="3032241" cy="14560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41" y="2258681"/>
            <a:ext cx="3317085" cy="5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B2B2B2"/>
                </a:solidFill>
              </a:rPr>
              <a:t>Global Bike </a:t>
            </a:r>
            <a:r>
              <a:rPr lang="de-DE" dirty="0" smtClean="0">
                <a:solidFill>
                  <a:srgbClr val="B2B2B2"/>
                </a:solidFill>
              </a:rPr>
              <a:t>Group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 smtClean="0">
                <a:solidFill>
                  <a:srgbClr val="B2B2B2"/>
                </a:solidFill>
              </a:rPr>
              <a:t>Unternehmensstruktur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 smtClean="0">
                <a:solidFill>
                  <a:srgbClr val="B2B2B2"/>
                </a:solidFill>
              </a:rPr>
              <a:t>Produkte</a:t>
            </a:r>
          </a:p>
          <a:p>
            <a:endParaRPr lang="de-DE" dirty="0"/>
          </a:p>
          <a:p>
            <a:r>
              <a:rPr lang="de-DE" dirty="0" smtClean="0"/>
              <a:t>Geschäftspartner</a:t>
            </a:r>
          </a:p>
          <a:p>
            <a:endParaRPr lang="de-DE" dirty="0"/>
          </a:p>
          <a:p>
            <a:r>
              <a:rPr lang="de-DE" dirty="0">
                <a:solidFill>
                  <a:srgbClr val="B2B2B2"/>
                </a:solidFill>
              </a:rPr>
              <a:t>Geschäftsprozesse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3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Geschäftspartner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Kunden (USA und Deutschland)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69" y="2372318"/>
            <a:ext cx="3915331" cy="23959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755" y="3691703"/>
            <a:ext cx="3866266" cy="23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1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Geschäftspartner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Lieferanten (USA und Deutschland)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438" y="2069444"/>
            <a:ext cx="4052839" cy="232513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201" y="3757986"/>
            <a:ext cx="4107469" cy="23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4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B2B2B2"/>
                </a:solidFill>
              </a:rPr>
              <a:t>Global Bike </a:t>
            </a:r>
            <a:r>
              <a:rPr lang="de-DE" dirty="0" smtClean="0">
                <a:solidFill>
                  <a:srgbClr val="B2B2B2"/>
                </a:solidFill>
              </a:rPr>
              <a:t>Group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 smtClean="0">
                <a:solidFill>
                  <a:srgbClr val="B2B2B2"/>
                </a:solidFill>
              </a:rPr>
              <a:t>Unternehmensstruktur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 smtClean="0">
                <a:solidFill>
                  <a:srgbClr val="B2B2B2"/>
                </a:solidFill>
              </a:rPr>
              <a:t>Produkte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 smtClean="0">
                <a:solidFill>
                  <a:srgbClr val="B2B2B2"/>
                </a:solidFill>
              </a:rPr>
              <a:t>Geschäftspartner</a:t>
            </a:r>
          </a:p>
          <a:p>
            <a:endParaRPr lang="de-DE" dirty="0"/>
          </a:p>
          <a:p>
            <a:r>
              <a:rPr lang="de-DE" dirty="0"/>
              <a:t>Geschäftsprozesse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090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Geschäftsprozesse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Vertrieb (SD)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Materialwirtschaft </a:t>
            </a:r>
            <a:r>
              <a:rPr lang="de-DE" altLang="de-DE" dirty="0">
                <a:latin typeface="Arial" panose="020B0604020202020204" pitchFamily="34" charset="0"/>
              </a:rPr>
              <a:t>(MM)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Produktion </a:t>
            </a:r>
            <a:r>
              <a:rPr lang="de-DE" altLang="de-DE" dirty="0">
                <a:latin typeface="Arial" panose="020B0604020202020204" pitchFamily="34" charset="0"/>
              </a:rPr>
              <a:t>(PP)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Finanzwesen </a:t>
            </a:r>
            <a:r>
              <a:rPr lang="de-DE" altLang="de-DE" dirty="0">
                <a:latin typeface="Arial" panose="020B0604020202020204" pitchFamily="34" charset="0"/>
              </a:rPr>
              <a:t>(FI</a:t>
            </a:r>
            <a:r>
              <a:rPr lang="de-DE" altLang="de-DE" dirty="0" smtClean="0">
                <a:latin typeface="Arial" panose="020B0604020202020204" pitchFamily="34" charset="0"/>
              </a:rPr>
              <a:t>)</a:t>
            </a: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Controlling </a:t>
            </a:r>
            <a:r>
              <a:rPr lang="de-DE" altLang="de-DE" dirty="0">
                <a:latin typeface="Arial" panose="020B0604020202020204" pitchFamily="34" charset="0"/>
              </a:rPr>
              <a:t>(CO)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Human Capital Management (HCM)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Warehouse </a:t>
            </a:r>
            <a:r>
              <a:rPr lang="de-DE" altLang="de-DE" dirty="0">
                <a:latin typeface="Arial" panose="020B0604020202020204" pitchFamily="34" charset="0"/>
              </a:rPr>
              <a:t>Management (WM)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Wartung </a:t>
            </a:r>
            <a:r>
              <a:rPr lang="de-DE" altLang="de-DE" dirty="0">
                <a:latin typeface="Arial" panose="020B0604020202020204" pitchFamily="34" charset="0"/>
              </a:rPr>
              <a:t>(EAM)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Service </a:t>
            </a:r>
            <a:r>
              <a:rPr lang="de-DE" altLang="de-DE" dirty="0">
                <a:latin typeface="Arial" panose="020B0604020202020204" pitchFamily="34" charset="0"/>
              </a:rPr>
              <a:t>(CS)</a:t>
            </a:r>
          </a:p>
          <a:p>
            <a:pPr>
              <a:tabLst>
                <a:tab pos="1971675" algn="l"/>
              </a:tabLst>
            </a:pPr>
            <a:endParaRPr lang="de-DE" altLang="de-DE" dirty="0" smtClean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Projektmanagement </a:t>
            </a:r>
            <a:r>
              <a:rPr lang="de-DE" altLang="de-DE" dirty="0">
                <a:latin typeface="Arial" panose="020B0604020202020204" pitchFamily="34" charset="0"/>
              </a:rPr>
              <a:t>(PS)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98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Funktionsübergreifende Integration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72400" y="1628273"/>
            <a:ext cx="6248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98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SAP S/4HANA 2020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keine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Global Bike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4.1 (Mai 2022)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240000"/>
            <a:ext cx="485833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Prozessintegration (Beispiel)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Kundenauftragsprozess</a:t>
            </a:r>
          </a:p>
          <a:p>
            <a:pPr lvl="1">
              <a:tabLst>
                <a:tab pos="1971675" algn="l"/>
              </a:tabLst>
            </a:pPr>
            <a:r>
              <a:rPr lang="de-DE" altLang="de-DE" sz="1650" dirty="0" smtClean="0">
                <a:latin typeface="Arial" panose="020B0604020202020204" pitchFamily="34" charset="0"/>
              </a:rPr>
              <a:t>Vertrieb </a:t>
            </a:r>
            <a:r>
              <a:rPr lang="de-DE" altLang="de-DE" sz="1650" dirty="0">
                <a:latin typeface="Arial" panose="020B0604020202020204" pitchFamily="34" charset="0"/>
              </a:rPr>
              <a:t>(</a:t>
            </a:r>
            <a:r>
              <a:rPr lang="de-DE" altLang="de-DE" sz="1650" dirty="0" smtClean="0">
                <a:latin typeface="Arial" panose="020B0604020202020204" pitchFamily="34" charset="0"/>
              </a:rPr>
              <a:t>SD)</a:t>
            </a:r>
          </a:p>
          <a:p>
            <a:pPr lvl="1">
              <a:tabLst>
                <a:tab pos="1971675" algn="l"/>
              </a:tabLst>
            </a:pPr>
            <a:r>
              <a:rPr lang="de-DE" altLang="de-DE" sz="1650" dirty="0" smtClean="0">
                <a:latin typeface="Arial" panose="020B0604020202020204" pitchFamily="34" charset="0"/>
              </a:rPr>
              <a:t>Materialwirtschaft </a:t>
            </a:r>
            <a:r>
              <a:rPr lang="de-DE" altLang="de-DE" sz="1650" dirty="0">
                <a:latin typeface="Arial" panose="020B0604020202020204" pitchFamily="34" charset="0"/>
              </a:rPr>
              <a:t>(</a:t>
            </a:r>
            <a:r>
              <a:rPr lang="de-DE" altLang="de-DE" sz="1650" dirty="0" smtClean="0">
                <a:latin typeface="Arial" panose="020B0604020202020204" pitchFamily="34" charset="0"/>
              </a:rPr>
              <a:t>MM)</a:t>
            </a:r>
          </a:p>
          <a:p>
            <a:pPr lvl="1">
              <a:tabLst>
                <a:tab pos="1971675" algn="l"/>
              </a:tabLst>
            </a:pPr>
            <a:r>
              <a:rPr lang="de-DE" altLang="de-DE" sz="1650" dirty="0" smtClean="0">
                <a:latin typeface="Arial" panose="020B0604020202020204" pitchFamily="34" charset="0"/>
              </a:rPr>
              <a:t>Finanzwesen </a:t>
            </a:r>
            <a:r>
              <a:rPr lang="de-DE" altLang="de-DE" sz="1650" dirty="0">
                <a:latin typeface="Arial" panose="020B0604020202020204" pitchFamily="34" charset="0"/>
              </a:rPr>
              <a:t>(FI)</a:t>
            </a:r>
          </a:p>
          <a:p>
            <a:endParaRPr lang="de-DE" dirty="0"/>
          </a:p>
        </p:txBody>
      </p:sp>
      <p:pic>
        <p:nvPicPr>
          <p:cNvPr id="4" name="Picture 5" descr="Proze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0" y="2223400"/>
            <a:ext cx="5592763" cy="33274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38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Prozessintegration (Beispiel)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Beschaffungsprozess</a:t>
            </a:r>
          </a:p>
          <a:p>
            <a:pPr lvl="1">
              <a:tabLst>
                <a:tab pos="1971675" algn="l"/>
              </a:tabLst>
            </a:pPr>
            <a:r>
              <a:rPr lang="de-DE" altLang="de-DE" sz="1600" dirty="0" smtClean="0">
                <a:latin typeface="Arial" panose="020B0604020202020204" pitchFamily="34" charset="0"/>
              </a:rPr>
              <a:t>Materialwirtschaft </a:t>
            </a:r>
            <a:r>
              <a:rPr lang="de-DE" altLang="de-DE" sz="1600" dirty="0">
                <a:latin typeface="Arial" panose="020B0604020202020204" pitchFamily="34" charset="0"/>
              </a:rPr>
              <a:t>(</a:t>
            </a:r>
            <a:r>
              <a:rPr lang="de-DE" altLang="de-DE" sz="1600" dirty="0" smtClean="0">
                <a:latin typeface="Arial" panose="020B0604020202020204" pitchFamily="34" charset="0"/>
              </a:rPr>
              <a:t>MM)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Finanzwesen </a:t>
            </a:r>
            <a:r>
              <a:rPr lang="de-DE" altLang="de-DE" dirty="0">
                <a:latin typeface="Arial" panose="020B0604020202020204" pitchFamily="34" charset="0"/>
              </a:rPr>
              <a:t>(FI)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5" descr="PROZ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58" y="2194825"/>
            <a:ext cx="6783388" cy="33845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4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altLang="de-DE" dirty="0" err="1">
                <a:cs typeface="Arial" panose="020B0604020202020204" pitchFamily="34" charset="0"/>
              </a:rPr>
              <a:t>Simha</a:t>
            </a:r>
            <a:r>
              <a:rPr lang="de-DE" altLang="de-DE" dirty="0">
                <a:cs typeface="Arial" panose="020B0604020202020204" pitchFamily="34" charset="0"/>
              </a:rPr>
              <a:t> </a:t>
            </a:r>
            <a:r>
              <a:rPr lang="de-DE" altLang="de-DE" dirty="0" err="1">
                <a:cs typeface="Arial" panose="020B0604020202020204" pitchFamily="34" charset="0"/>
              </a:rPr>
              <a:t>Magal</a:t>
            </a:r>
            <a:endParaRPr lang="de-DE" altLang="de-DE" dirty="0">
              <a:cs typeface="Arial" panose="020B0604020202020204" pitchFamily="34" charset="0"/>
            </a:endParaRPr>
          </a:p>
          <a:p>
            <a:r>
              <a:rPr lang="de-DE" dirty="0" smtClean="0"/>
              <a:t>Stefan </a:t>
            </a:r>
            <a:r>
              <a:rPr lang="de-DE" dirty="0"/>
              <a:t>Weidner</a:t>
            </a:r>
          </a:p>
          <a:p>
            <a:r>
              <a:rPr lang="de-DE" altLang="de-DE">
                <a:cs typeface="Arial" panose="020B0604020202020204" pitchFamily="34" charset="0"/>
              </a:rPr>
              <a:t>Jeff </a:t>
            </a:r>
            <a:r>
              <a:rPr lang="de-DE" altLang="de-DE" smtClean="0">
                <a:cs typeface="Arial" panose="020B0604020202020204" pitchFamily="34" charset="0"/>
              </a:rPr>
              <a:t>Word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Anfänger</a:t>
            </a:r>
          </a:p>
        </p:txBody>
      </p:sp>
    </p:spTree>
    <p:extLst>
      <p:ext uri="{BB962C8B-B14F-4D97-AF65-F5344CB8AC3E}">
        <p14:creationId xmlns:p14="http://schemas.microsoft.com/office/powerpoint/2010/main" val="35489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2038856" y="2624438"/>
            <a:ext cx="9830344" cy="1776111"/>
          </a:xfrm>
        </p:spPr>
        <p:txBody>
          <a:bodyPr/>
          <a:lstStyle/>
          <a:p>
            <a:pPr marL="72000" indent="0">
              <a:buNone/>
            </a:pPr>
            <a:r>
              <a:rPr lang="de-DE" dirty="0" smtClean="0"/>
              <a:t>Sie sind in der Lage,</a:t>
            </a:r>
          </a:p>
          <a:p>
            <a:r>
              <a:rPr lang="de-DE" dirty="0" smtClean="0"/>
              <a:t>die Geschichte der Global Bike Group wiederzugeben.</a:t>
            </a:r>
          </a:p>
          <a:p>
            <a:r>
              <a:rPr lang="de-DE" dirty="0"/>
              <a:t>d</a:t>
            </a:r>
            <a:r>
              <a:rPr lang="de-DE" dirty="0" smtClean="0"/>
              <a:t>ie Unternehmensstruktur der Global Bike Group grob zu skizzieren.</a:t>
            </a:r>
          </a:p>
          <a:p>
            <a:r>
              <a:rPr lang="de-DE" dirty="0" smtClean="0"/>
              <a:t>wesentliche Merkmale der Produkte und Geschäftspartner der Global Bike Group zu beschreiben.</a:t>
            </a:r>
          </a:p>
          <a:p>
            <a:r>
              <a:rPr lang="de-DE" dirty="0" smtClean="0"/>
              <a:t>die Geschäftsprozesse der Global Bike Group zu nennen.</a:t>
            </a:r>
          </a:p>
        </p:txBody>
      </p:sp>
    </p:spTree>
    <p:extLst>
      <p:ext uri="{BB962C8B-B14F-4D97-AF65-F5344CB8AC3E}">
        <p14:creationId xmlns:p14="http://schemas.microsoft.com/office/powerpoint/2010/main" val="356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Global Bike </a:t>
            </a:r>
            <a:r>
              <a:rPr lang="de-DE" dirty="0" smtClean="0"/>
              <a:t>Group</a:t>
            </a:r>
          </a:p>
          <a:p>
            <a:endParaRPr lang="de-DE" dirty="0"/>
          </a:p>
          <a:p>
            <a:r>
              <a:rPr lang="de-DE" dirty="0" smtClean="0">
                <a:solidFill>
                  <a:srgbClr val="B2B2B2"/>
                </a:solidFill>
              </a:rPr>
              <a:t>Unternehmensstruktur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 smtClean="0">
                <a:solidFill>
                  <a:srgbClr val="B2B2B2"/>
                </a:solidFill>
              </a:rPr>
              <a:t>Produkte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 smtClean="0">
                <a:solidFill>
                  <a:srgbClr val="B2B2B2"/>
                </a:solidFill>
              </a:rPr>
              <a:t>Geschäftspartner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>
                <a:solidFill>
                  <a:srgbClr val="B2B2B2"/>
                </a:solidFill>
              </a:rPr>
              <a:t>Geschäftsprozesse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7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Global Bike Group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1078"/>
            <a:ext cx="11545200" cy="4392043"/>
          </a:xfrm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Hintergrund:</a:t>
            </a: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Globaler </a:t>
            </a:r>
            <a:r>
              <a:rPr lang="de-DE" altLang="de-DE" dirty="0">
                <a:latin typeface="Arial" panose="020B0604020202020204" pitchFamily="34" charset="0"/>
              </a:rPr>
              <a:t>Konzern nutzt alle </a:t>
            </a:r>
            <a:r>
              <a:rPr lang="de-DE" altLang="de-DE" dirty="0" smtClean="0">
                <a:latin typeface="Arial" panose="020B0604020202020204" pitchFamily="34" charset="0"/>
              </a:rPr>
              <a:t>ERP-Funktionen</a:t>
            </a: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Besteht </a:t>
            </a:r>
            <a:r>
              <a:rPr lang="de-DE" altLang="de-DE" dirty="0">
                <a:latin typeface="Arial" panose="020B0604020202020204" pitchFamily="34" charset="0"/>
              </a:rPr>
              <a:t>aus zwei Unternehmen in den USA und in </a:t>
            </a:r>
            <a:r>
              <a:rPr lang="de-DE" altLang="de-DE" dirty="0" smtClean="0">
                <a:latin typeface="Arial" panose="020B0604020202020204" pitchFamily="34" charset="0"/>
              </a:rPr>
              <a:t>Deutschland</a:t>
            </a:r>
          </a:p>
          <a:p>
            <a:pPr marL="808038" lvl="1"/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Geschichte:</a:t>
            </a:r>
          </a:p>
          <a:p>
            <a:pPr lvl="1"/>
            <a:r>
              <a:rPr lang="de-DE" altLang="de-DE" b="1" i="1" dirty="0" smtClean="0">
                <a:latin typeface="Arial" panose="020B0604020202020204" pitchFamily="34" charset="0"/>
              </a:rPr>
              <a:t>John </a:t>
            </a:r>
            <a:r>
              <a:rPr lang="de-DE" altLang="de-DE" b="1" i="1" dirty="0">
                <a:latin typeface="Arial" panose="020B0604020202020204" pitchFamily="34" charset="0"/>
              </a:rPr>
              <a:t>Davis</a:t>
            </a:r>
            <a:r>
              <a:rPr lang="de-DE" altLang="de-DE" dirty="0">
                <a:latin typeface="Arial" panose="020B0604020202020204" pitchFamily="34" charset="0"/>
              </a:rPr>
              <a:t> gewann viele Mountain Bike Wettbewerbe in den </a:t>
            </a:r>
            <a:r>
              <a:rPr lang="de-DE" altLang="de-DE" dirty="0" smtClean="0">
                <a:latin typeface="Arial" panose="020B0604020202020204" pitchFamily="34" charset="0"/>
              </a:rPr>
              <a:t>USA</a:t>
            </a: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1990 </a:t>
            </a:r>
            <a:r>
              <a:rPr lang="de-DE" altLang="de-DE" dirty="0">
                <a:latin typeface="Arial" panose="020B0604020202020204" pitchFamily="34" charset="0"/>
              </a:rPr>
              <a:t>gründete er seine eigene Firma (Frankenstein </a:t>
            </a:r>
            <a:r>
              <a:rPr lang="de-DE" altLang="de-DE" dirty="0" smtClean="0">
                <a:latin typeface="Arial" panose="020B0604020202020204" pitchFamily="34" charset="0"/>
              </a:rPr>
              <a:t>Bikes)</a:t>
            </a:r>
          </a:p>
          <a:p>
            <a:pPr lvl="1"/>
            <a:r>
              <a:rPr lang="de-DE" altLang="de-DE" b="1" i="1" dirty="0" smtClean="0">
                <a:latin typeface="Arial" panose="020B0604020202020204" pitchFamily="34" charset="0"/>
              </a:rPr>
              <a:t>Peter </a:t>
            </a:r>
            <a:r>
              <a:rPr lang="de-DE" altLang="de-DE" b="1" i="1" dirty="0">
                <a:latin typeface="Arial" panose="020B0604020202020204" pitchFamily="34" charset="0"/>
              </a:rPr>
              <a:t>Schwarz</a:t>
            </a:r>
            <a:r>
              <a:rPr lang="de-DE" altLang="de-DE" dirty="0">
                <a:latin typeface="Arial" panose="020B0604020202020204" pitchFamily="34" charset="0"/>
              </a:rPr>
              <a:t> wuchs auf Straßenfahrrädern im Schwarzwald </a:t>
            </a:r>
            <a:r>
              <a:rPr lang="de-DE" altLang="de-DE" dirty="0" smtClean="0">
                <a:latin typeface="Arial" panose="020B0604020202020204" pitchFamily="34" charset="0"/>
              </a:rPr>
              <a:t>auf</a:t>
            </a: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Als </a:t>
            </a:r>
            <a:r>
              <a:rPr lang="de-DE" altLang="de-DE" dirty="0">
                <a:latin typeface="Arial" panose="020B0604020202020204" pitchFamily="34" charset="0"/>
              </a:rPr>
              <a:t>Student entwickelte er superleichte </a:t>
            </a:r>
            <a:r>
              <a:rPr lang="de-DE" altLang="de-DE" dirty="0" smtClean="0">
                <a:latin typeface="Arial" panose="020B0604020202020204" pitchFamily="34" charset="0"/>
              </a:rPr>
              <a:t>Fahrradrahmen</a:t>
            </a: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1993 </a:t>
            </a:r>
            <a:r>
              <a:rPr lang="de-DE" altLang="de-DE" dirty="0">
                <a:latin typeface="Arial" panose="020B0604020202020204" pitchFamily="34" charset="0"/>
              </a:rPr>
              <a:t>gründete er seine Firma für Rahmen (Heidelberg </a:t>
            </a:r>
            <a:r>
              <a:rPr lang="de-DE" altLang="de-DE" dirty="0" smtClean="0">
                <a:latin typeface="Arial" panose="020B0604020202020204" pitchFamily="34" charset="0"/>
              </a:rPr>
              <a:t>Composites)</a:t>
            </a: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Beide </a:t>
            </a:r>
            <a:r>
              <a:rPr lang="de-DE" altLang="de-DE" dirty="0">
                <a:latin typeface="Arial" panose="020B0604020202020204" pitchFamily="34" charset="0"/>
              </a:rPr>
              <a:t>trafen sich im Jahr </a:t>
            </a:r>
            <a:r>
              <a:rPr lang="de-DE" altLang="de-DE" dirty="0" smtClean="0">
                <a:latin typeface="Arial" panose="020B0604020202020204" pitchFamily="34" charset="0"/>
              </a:rPr>
              <a:t>2000</a:t>
            </a: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2001 </a:t>
            </a:r>
            <a:r>
              <a:rPr lang="de-DE" altLang="de-DE" dirty="0">
                <a:latin typeface="Arial" panose="020B0604020202020204" pitchFamily="34" charset="0"/>
              </a:rPr>
              <a:t>verschmolzen sie ihre Firmen zu Global Bike Inc.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53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Global Bike Group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Strategie:</a:t>
            </a: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John </a:t>
            </a:r>
            <a:r>
              <a:rPr lang="de-DE" altLang="de-DE" dirty="0">
                <a:latin typeface="Arial" panose="020B0604020202020204" pitchFamily="34" charset="0"/>
              </a:rPr>
              <a:t>und Peter sind </a:t>
            </a:r>
            <a:r>
              <a:rPr lang="de-DE" altLang="de-DE" dirty="0" smtClean="0">
                <a:latin typeface="Arial" panose="020B0604020202020204" pitchFamily="34" charset="0"/>
              </a:rPr>
              <a:t>Co-CEOs</a:t>
            </a:r>
            <a:endParaRPr lang="de-DE" altLang="de-DE" dirty="0">
              <a:latin typeface="Arial" panose="020B0604020202020204" pitchFamily="34" charset="0"/>
            </a:endParaRP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John </a:t>
            </a:r>
            <a:r>
              <a:rPr lang="de-DE" altLang="de-DE" dirty="0">
                <a:latin typeface="Arial" panose="020B0604020202020204" pitchFamily="34" charset="0"/>
              </a:rPr>
              <a:t>ist verantwortlich </a:t>
            </a:r>
            <a:r>
              <a:rPr lang="de-DE" altLang="de-DE" dirty="0" smtClean="0">
                <a:latin typeface="Arial" panose="020B0604020202020204" pitchFamily="34" charset="0"/>
              </a:rPr>
              <a:t>für</a:t>
            </a:r>
          </a:p>
          <a:p>
            <a:pPr lvl="2"/>
            <a:r>
              <a:rPr lang="de-DE" altLang="de-DE" dirty="0" smtClean="0">
                <a:latin typeface="Arial" panose="020B0604020202020204" pitchFamily="34" charset="0"/>
              </a:rPr>
              <a:t>Vertrieb</a:t>
            </a:r>
            <a:r>
              <a:rPr lang="de-DE" altLang="de-DE" dirty="0">
                <a:latin typeface="Arial" panose="020B0604020202020204" pitchFamily="34" charset="0"/>
              </a:rPr>
              <a:t>, Marketing, Service und Support, IT, Finanzen und </a:t>
            </a:r>
            <a:r>
              <a:rPr lang="de-DE" altLang="de-DE" dirty="0" smtClean="0">
                <a:latin typeface="Arial" panose="020B0604020202020204" pitchFamily="34" charset="0"/>
              </a:rPr>
              <a:t>Personal</a:t>
            </a:r>
          </a:p>
          <a:p>
            <a:pPr lvl="2"/>
            <a:r>
              <a:rPr lang="de-DE" altLang="de-DE" dirty="0" smtClean="0">
                <a:latin typeface="Arial" panose="020B0604020202020204" pitchFamily="34" charset="0"/>
              </a:rPr>
              <a:t>Verkauft </a:t>
            </a:r>
            <a:r>
              <a:rPr lang="de-DE" altLang="de-DE" dirty="0">
                <a:latin typeface="Arial" panose="020B0604020202020204" pitchFamily="34" charset="0"/>
              </a:rPr>
              <a:t>Produkte und bringt Geld in die </a:t>
            </a:r>
            <a:r>
              <a:rPr lang="de-DE" altLang="de-DE" dirty="0" smtClean="0">
                <a:latin typeface="Arial" panose="020B0604020202020204" pitchFamily="34" charset="0"/>
              </a:rPr>
              <a:t>Firma</a:t>
            </a:r>
            <a:endParaRPr lang="de-DE" altLang="de-DE" dirty="0">
              <a:latin typeface="Arial" panose="020B0604020202020204" pitchFamily="34" charset="0"/>
            </a:endParaRP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Peter </a:t>
            </a:r>
            <a:r>
              <a:rPr lang="de-DE" altLang="de-DE" dirty="0">
                <a:latin typeface="Arial" panose="020B0604020202020204" pitchFamily="34" charset="0"/>
              </a:rPr>
              <a:t>ist verantwortlich </a:t>
            </a:r>
            <a:r>
              <a:rPr lang="de-DE" altLang="de-DE" dirty="0" smtClean="0">
                <a:latin typeface="Arial" panose="020B0604020202020204" pitchFamily="34" charset="0"/>
              </a:rPr>
              <a:t>für</a:t>
            </a:r>
          </a:p>
          <a:p>
            <a:pPr lvl="2"/>
            <a:r>
              <a:rPr lang="de-DE" altLang="de-DE" dirty="0" smtClean="0">
                <a:latin typeface="Arial" panose="020B0604020202020204" pitchFamily="34" charset="0"/>
              </a:rPr>
              <a:t>Forschung </a:t>
            </a:r>
            <a:r>
              <a:rPr lang="de-DE" altLang="de-DE" dirty="0">
                <a:latin typeface="Arial" panose="020B0604020202020204" pitchFamily="34" charset="0"/>
              </a:rPr>
              <a:t>und Entwicklung, Design, Einkauf und </a:t>
            </a:r>
            <a:r>
              <a:rPr lang="de-DE" altLang="de-DE" dirty="0" smtClean="0">
                <a:latin typeface="Arial" panose="020B0604020202020204" pitchFamily="34" charset="0"/>
              </a:rPr>
              <a:t>Fertigung</a:t>
            </a:r>
          </a:p>
          <a:p>
            <a:pPr lvl="2"/>
            <a:r>
              <a:rPr lang="de-DE" altLang="de-DE" dirty="0" smtClean="0">
                <a:latin typeface="Arial" panose="020B0604020202020204" pitchFamily="34" charset="0"/>
              </a:rPr>
              <a:t>Produziert </a:t>
            </a:r>
            <a:r>
              <a:rPr lang="de-DE" altLang="de-DE" dirty="0">
                <a:latin typeface="Arial" panose="020B0604020202020204" pitchFamily="34" charset="0"/>
              </a:rPr>
              <a:t>und verwendet Geld in der </a:t>
            </a:r>
            <a:r>
              <a:rPr lang="de-DE" altLang="de-DE" dirty="0" smtClean="0">
                <a:latin typeface="Arial" panose="020B0604020202020204" pitchFamily="34" charset="0"/>
              </a:rPr>
              <a:t>Firma</a:t>
            </a:r>
          </a:p>
          <a:p>
            <a:pPr lvl="1"/>
            <a:endParaRPr lang="de-DE" altLang="de-DE" dirty="0" smtClean="0">
              <a:latin typeface="Arial" panose="020B0604020202020204" pitchFamily="34" charset="0"/>
            </a:endParaRP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Führendes </a:t>
            </a:r>
            <a:r>
              <a:rPr lang="de-DE" altLang="de-DE" dirty="0">
                <a:latin typeface="Arial" panose="020B0604020202020204" pitchFamily="34" charset="0"/>
              </a:rPr>
              <a:t>Fahrradunternehmen sowohl im Spitzensport als auch im Privatkundenbereich für Sporträder und Mountain Bikes. </a:t>
            </a:r>
            <a:endParaRPr lang="de-DE" altLang="de-DE" dirty="0" smtClean="0">
              <a:latin typeface="Arial" panose="020B0604020202020204" pitchFamily="34" charset="0"/>
            </a:endParaRPr>
          </a:p>
          <a:p>
            <a:pPr lvl="1"/>
            <a:r>
              <a:rPr lang="de-DE" altLang="de-DE" dirty="0" smtClean="0">
                <a:latin typeface="Arial" panose="020B0604020202020204" pitchFamily="34" charset="0"/>
              </a:rPr>
              <a:t>Fokus:</a:t>
            </a:r>
          </a:p>
          <a:p>
            <a:pPr lvl="2"/>
            <a:r>
              <a:rPr lang="de-DE" altLang="de-DE" dirty="0" smtClean="0">
                <a:latin typeface="Arial" panose="020B0604020202020204" pitchFamily="34" charset="0"/>
              </a:rPr>
              <a:t>Qualität</a:t>
            </a:r>
            <a:endParaRPr lang="de-DE" altLang="de-DE" dirty="0">
              <a:latin typeface="Arial" panose="020B0604020202020204" pitchFamily="34" charset="0"/>
            </a:endParaRPr>
          </a:p>
          <a:p>
            <a:pPr lvl="2"/>
            <a:r>
              <a:rPr lang="de-DE" altLang="de-DE" dirty="0" smtClean="0">
                <a:latin typeface="Arial" panose="020B0604020202020204" pitchFamily="34" charset="0"/>
              </a:rPr>
              <a:t>Stärke</a:t>
            </a:r>
            <a:endParaRPr lang="de-DE" altLang="de-DE" dirty="0">
              <a:latin typeface="Arial" panose="020B0604020202020204" pitchFamily="34" charset="0"/>
            </a:endParaRPr>
          </a:p>
          <a:p>
            <a:pPr lvl="2"/>
            <a:r>
              <a:rPr lang="de-DE" altLang="de-DE" dirty="0" smtClean="0">
                <a:latin typeface="Arial" panose="020B0604020202020204" pitchFamily="34" charset="0"/>
              </a:rPr>
              <a:t>Leistung </a:t>
            </a:r>
            <a:endParaRPr lang="de-DE" altLang="de-DE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62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B2B2B2"/>
                </a:solidFill>
              </a:rPr>
              <a:t>Global Bike </a:t>
            </a:r>
            <a:r>
              <a:rPr lang="de-DE" dirty="0" smtClean="0">
                <a:solidFill>
                  <a:srgbClr val="B2B2B2"/>
                </a:solidFill>
              </a:rPr>
              <a:t>Group</a:t>
            </a:r>
          </a:p>
          <a:p>
            <a:endParaRPr lang="de-DE" dirty="0"/>
          </a:p>
          <a:p>
            <a:r>
              <a:rPr lang="de-DE" dirty="0" smtClean="0"/>
              <a:t>Unternehmensstruktur</a:t>
            </a:r>
          </a:p>
          <a:p>
            <a:endParaRPr lang="de-DE" dirty="0"/>
          </a:p>
          <a:p>
            <a:r>
              <a:rPr lang="de-DE" dirty="0" smtClean="0">
                <a:solidFill>
                  <a:srgbClr val="B2B2B2"/>
                </a:solidFill>
              </a:rPr>
              <a:t>Produkte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 smtClean="0">
                <a:solidFill>
                  <a:srgbClr val="B2B2B2"/>
                </a:solidFill>
              </a:rPr>
              <a:t>Geschäftspartner</a:t>
            </a:r>
          </a:p>
          <a:p>
            <a:endParaRPr lang="de-DE" dirty="0">
              <a:solidFill>
                <a:srgbClr val="B2B2B2"/>
              </a:solidFill>
            </a:endParaRPr>
          </a:p>
          <a:p>
            <a:r>
              <a:rPr lang="de-DE" dirty="0">
                <a:solidFill>
                  <a:srgbClr val="B2B2B2"/>
                </a:solidFill>
              </a:rPr>
              <a:t>Geschäftsprozesse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8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Unternehmensstruktur (Überblick)</a:t>
            </a:r>
            <a:endParaRPr lang="de-DE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white">
          <a:xfrm>
            <a:off x="4462714" y="2320922"/>
            <a:ext cx="1979613" cy="349250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 Group</a:t>
            </a:r>
            <a:endParaRPr lang="de-DE" altLang="de-DE" sz="160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white">
          <a:xfrm>
            <a:off x="3516564" y="3903660"/>
            <a:ext cx="3816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2724402" y="4192585"/>
            <a:ext cx="1720850" cy="349250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de-DE" sz="16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 Inc.</a:t>
            </a:r>
            <a:endParaRPr lang="de-DE" altLang="de-DE" sz="16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5821614" y="4192585"/>
            <a:ext cx="2917825" cy="349250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 Germany GmbH</a:t>
            </a:r>
            <a:endParaRPr lang="de-DE" altLang="de-DE" sz="160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white">
          <a:xfrm>
            <a:off x="3516564" y="3903660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white">
          <a:xfrm>
            <a:off x="7332914" y="3903660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white">
          <a:xfrm>
            <a:off x="5461252" y="2679697"/>
            <a:ext cx="1587" cy="1214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white">
          <a:xfrm>
            <a:off x="6024814" y="2886072"/>
            <a:ext cx="1868488" cy="317500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de-DE" sz="14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Co-CEO John Davis</a:t>
            </a:r>
            <a:endParaRPr lang="de-DE" altLang="de-DE" sz="140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white">
          <a:xfrm>
            <a:off x="5462839" y="3030535"/>
            <a:ext cx="576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white">
          <a:xfrm>
            <a:off x="6045452" y="3317872"/>
            <a:ext cx="2138362" cy="317500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de-DE" sz="14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Co-CEO Peter Schwarz</a:t>
            </a:r>
            <a:endParaRPr lang="de-DE" altLang="de-DE" sz="140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white">
          <a:xfrm>
            <a:off x="5477127" y="3462335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white">
          <a:xfrm>
            <a:off x="3518152" y="454183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white">
          <a:xfrm>
            <a:off x="2406902" y="4830760"/>
            <a:ext cx="2408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white">
          <a:xfrm>
            <a:off x="2406902" y="4830760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white">
          <a:xfrm>
            <a:off x="2006852" y="5118097"/>
            <a:ext cx="792162" cy="349250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Dallas</a:t>
            </a:r>
            <a:endParaRPr lang="de-DE" altLang="de-DE" sz="160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white">
          <a:xfrm>
            <a:off x="3519739" y="4830760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white">
          <a:xfrm>
            <a:off x="3130802" y="5118097"/>
            <a:ext cx="771525" cy="349250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Miami</a:t>
            </a:r>
            <a:endParaRPr lang="de-DE" altLang="de-DE" sz="160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white">
          <a:xfrm>
            <a:off x="4815139" y="4830760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white">
          <a:xfrm>
            <a:off x="4205539" y="5118097"/>
            <a:ext cx="1185863" cy="349250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San Diego</a:t>
            </a:r>
            <a:endParaRPr lang="de-DE" altLang="de-DE" sz="160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white">
          <a:xfrm>
            <a:off x="7366252" y="454183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white">
          <a:xfrm>
            <a:off x="6615364" y="4830760"/>
            <a:ext cx="1584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white">
          <a:xfrm>
            <a:off x="6615364" y="4830760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white">
          <a:xfrm>
            <a:off x="5966077" y="5118097"/>
            <a:ext cx="1243012" cy="349250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Heidelberg</a:t>
            </a:r>
            <a:endParaRPr lang="de-DE" altLang="de-DE" sz="160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white">
          <a:xfrm>
            <a:off x="8199689" y="4830760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white">
          <a:xfrm>
            <a:off x="7690102" y="5129210"/>
            <a:ext cx="1084262" cy="349250"/>
          </a:xfrm>
          <a:prstGeom prst="rect">
            <a:avLst/>
          </a:prstGeom>
          <a:solidFill>
            <a:srgbClr val="0048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en-US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Hamburg</a:t>
            </a:r>
            <a:endParaRPr lang="de-DE" altLang="de-DE" sz="160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white">
          <a:xfrm>
            <a:off x="9129964" y="2324097"/>
            <a:ext cx="7524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2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Konzern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white">
          <a:xfrm>
            <a:off x="8783889" y="4206872"/>
            <a:ext cx="11096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2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Unternehmen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white">
          <a:xfrm>
            <a:off x="9020427" y="5191122"/>
            <a:ext cx="8477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2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Standorte</a:t>
            </a:r>
          </a:p>
        </p:txBody>
      </p:sp>
    </p:spTree>
    <p:extLst>
      <p:ext uri="{BB962C8B-B14F-4D97-AF65-F5344CB8AC3E}">
        <p14:creationId xmlns:p14="http://schemas.microsoft.com/office/powerpoint/2010/main" val="26595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P_2016_16x9_white">
  <a:themeElements>
    <a:clrScheme name="SAP_colors_white_template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20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ts val="6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57F493F3-C7D5-4775-8B15-1AB2D8924BA4}" vid="{BA671897-2218-4B64-A211-BE4C8732D146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SAP_Template_169_de</Template>
  <TotalTime>0</TotalTime>
  <Words>427</Words>
  <Application>Microsoft Office PowerPoint</Application>
  <PresentationFormat>Benutzerdefiniert</PresentationFormat>
  <Paragraphs>158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Angsana New</vt:lpstr>
      <vt:lpstr>Arial</vt:lpstr>
      <vt:lpstr>Arial Unicode MS</vt:lpstr>
      <vt:lpstr>Courier New</vt:lpstr>
      <vt:lpstr>Symbol</vt:lpstr>
      <vt:lpstr>wingdings</vt:lpstr>
      <vt:lpstr>wingdings</vt:lpstr>
      <vt:lpstr>SAP_2016_16x9_white</vt:lpstr>
      <vt:lpstr>Global Bike</vt:lpstr>
      <vt:lpstr>PowerPoint-Präsentation</vt:lpstr>
      <vt:lpstr>PowerPoint-Präsentation</vt:lpstr>
      <vt:lpstr>PowerPoint-Präsentation</vt:lpstr>
      <vt:lpstr>Agenda</vt:lpstr>
      <vt:lpstr>Global Bike Group</vt:lpstr>
      <vt:lpstr>Global Bike Group</vt:lpstr>
      <vt:lpstr>Agenda</vt:lpstr>
      <vt:lpstr>Unternehmensstruktur (Überblick)</vt:lpstr>
      <vt:lpstr>Organisationsstruktur (Personal)</vt:lpstr>
      <vt:lpstr>Agenda</vt:lpstr>
      <vt:lpstr>Produkte</vt:lpstr>
      <vt:lpstr>Produkte</vt:lpstr>
      <vt:lpstr>Agenda</vt:lpstr>
      <vt:lpstr>Geschäftspartner</vt:lpstr>
      <vt:lpstr>Geschäftspartner</vt:lpstr>
      <vt:lpstr>Agenda</vt:lpstr>
      <vt:lpstr>Geschäftsprozesse</vt:lpstr>
      <vt:lpstr>Funktionsübergreifende Integration</vt:lpstr>
      <vt:lpstr>Prozessintegration (Beispiel)</vt:lpstr>
      <vt:lpstr>Prozessintegration (Beispiel)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SAP UCC Magdeburg</dc:creator>
  <cp:keywords>2016/16:9/white</cp:keywords>
  <cp:lastModifiedBy>Robert Häusler</cp:lastModifiedBy>
  <cp:revision>40</cp:revision>
  <dcterms:created xsi:type="dcterms:W3CDTF">2017-01-19T13:17:44Z</dcterms:created>
  <dcterms:modified xsi:type="dcterms:W3CDTF">2022-06-02T08:37:26Z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-1173631419</vt:i4>
  </property>
  <property fmtid="{D5CDD505-2E9C-101B-9397-08002B2CF9AE}" pid="3" name="_NewReviewCycle">
    <vt:lpwstr/>
  </property>
  <property fmtid="{D5CDD505-2E9C-101B-9397-08002B2CF9AE}" pid="4" name="_EmailSubject">
    <vt:lpwstr> UA Master Slides Diskussion</vt:lpwstr>
  </property>
  <property fmtid="{D5CDD505-2E9C-101B-9397-08002B2CF9AE}" pid="5" name="_AuthorEmail">
    <vt:lpwstr>kristof.schneider@sap.com</vt:lpwstr>
  </property>
  <property fmtid="{D5CDD505-2E9C-101B-9397-08002B2CF9AE}" pid="6" name="_AuthorEmailDisplayName">
    <vt:lpwstr>Schneider, Kristof</vt:lpwstr>
  </property>
  <property fmtid="{D5CDD505-2E9C-101B-9397-08002B2CF9AE}" pid="7" name="_PreviousAdHocReviewCycleID">
    <vt:i4>1357826825</vt:i4>
  </property>
</Properties>
</file>